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4"/>
    <p:sldMasterId id="2147483688" r:id="rId5"/>
    <p:sldMasterId id="2147483948" r:id="rId6"/>
  </p:sldMasterIdLst>
  <p:notesMasterIdLst>
    <p:notesMasterId r:id="rId62"/>
  </p:notesMasterIdLst>
  <p:handoutMasterIdLst>
    <p:handoutMasterId r:id="rId63"/>
  </p:handoutMasterIdLst>
  <p:sldIdLst>
    <p:sldId id="713" r:id="rId7"/>
    <p:sldId id="2147482112" r:id="rId8"/>
    <p:sldId id="2147482030" r:id="rId9"/>
    <p:sldId id="2147482031" r:id="rId10"/>
    <p:sldId id="2147482027" r:id="rId11"/>
    <p:sldId id="721" r:id="rId12"/>
    <p:sldId id="2147481970" r:id="rId13"/>
    <p:sldId id="7155" r:id="rId14"/>
    <p:sldId id="2147470467" r:id="rId15"/>
    <p:sldId id="2147470471" r:id="rId16"/>
    <p:sldId id="689" r:id="rId17"/>
    <p:sldId id="2147482111" r:id="rId18"/>
    <p:sldId id="2147482106" r:id="rId19"/>
    <p:sldId id="2147482060" r:id="rId20"/>
    <p:sldId id="2147482045" r:id="rId21"/>
    <p:sldId id="2147482091" r:id="rId22"/>
    <p:sldId id="2147482029" r:id="rId23"/>
    <p:sldId id="2147482104" r:id="rId24"/>
    <p:sldId id="2147482013" r:id="rId25"/>
    <p:sldId id="2147482110" r:id="rId26"/>
    <p:sldId id="2147482033" r:id="rId27"/>
    <p:sldId id="2147482034" r:id="rId28"/>
    <p:sldId id="2147482035" r:id="rId29"/>
    <p:sldId id="2147482049" r:id="rId30"/>
    <p:sldId id="700" r:id="rId31"/>
    <p:sldId id="2147482050" r:id="rId32"/>
    <p:sldId id="2147482048" r:id="rId33"/>
    <p:sldId id="2147482047" r:id="rId34"/>
    <p:sldId id="2147482046" r:id="rId35"/>
    <p:sldId id="2147482101" r:id="rId36"/>
    <p:sldId id="2147482109" r:id="rId37"/>
    <p:sldId id="2147482044" r:id="rId38"/>
    <p:sldId id="2147482088" r:id="rId39"/>
    <p:sldId id="2147482089" r:id="rId40"/>
    <p:sldId id="2147482108" r:id="rId41"/>
    <p:sldId id="2147482103" r:id="rId42"/>
    <p:sldId id="2147482065" r:id="rId43"/>
    <p:sldId id="2147482107" r:id="rId44"/>
    <p:sldId id="2147482054" r:id="rId45"/>
    <p:sldId id="2147482063" r:id="rId46"/>
    <p:sldId id="2147482081" r:id="rId47"/>
    <p:sldId id="2147482114" r:id="rId48"/>
    <p:sldId id="2147482080" r:id="rId49"/>
    <p:sldId id="2147482068" r:id="rId50"/>
    <p:sldId id="2147482070" r:id="rId51"/>
    <p:sldId id="2147482071" r:id="rId52"/>
    <p:sldId id="2147482115" r:id="rId53"/>
    <p:sldId id="2147482116" r:id="rId54"/>
    <p:sldId id="2147482066" r:id="rId55"/>
    <p:sldId id="2147482079" r:id="rId56"/>
    <p:sldId id="2147482105" r:id="rId57"/>
    <p:sldId id="2147482113" r:id="rId58"/>
    <p:sldId id="2147482082" r:id="rId59"/>
    <p:sldId id="2147482083" r:id="rId60"/>
    <p:sldId id="2147482084" r:id="rId61"/>
  </p:sldIdLst>
  <p:sldSz cx="12192000" cy="6858000"/>
  <p:notesSz cx="6858000" cy="9144000"/>
  <p:custDataLst>
    <p:tags r:id="rId64"/>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C83EF-BDE2-4A1F-A1CA-B493879271F2}" v="5" dt="2025-03-17T22:16:18.078"/>
  </p1510:revLst>
</p1510:revInfo>
</file>

<file path=ppt/tableStyles.xml><?xml version="1.0" encoding="utf-8"?>
<a:tblStyleLst xmlns:a="http://schemas.openxmlformats.org/drawingml/2006/main" def="{0817EA92-75D0-4044-A80A-286907CE0DDB}">
  <a:tblStyle styleId="{0817EA92-75D0-4044-A80A-286907CE0DDB}" styleName="Keysight 2022 Table Style">
    <a:wholeTbl>
      <a:tcTxStyle>
        <a:fontRef idx="minor">
          <a:prstClr val="black"/>
        </a:fontRef>
        <a:schemeClr val="dk1"/>
      </a:tcTxStyle>
      <a:tcStyle>
        <a:tcBdr>
          <a:left>
            <a:ln w="6350" cmpd="sng">
              <a:solidFill>
                <a:schemeClr val="lt1"/>
              </a:solidFill>
            </a:ln>
          </a:left>
          <a:right>
            <a:ln w="6350" cmpd="sng">
              <a:solidFill>
                <a:schemeClr val="lt1"/>
              </a:solidFill>
            </a:ln>
          </a:right>
          <a:top>
            <a:ln w="6350" cmpd="sng">
              <a:solidFill>
                <a:schemeClr val="lt1"/>
              </a:solidFill>
            </a:ln>
          </a:top>
          <a:bottom>
            <a:ln w="6350" cmpd="sng">
              <a:solidFill>
                <a:schemeClr val="lt1"/>
              </a:solidFill>
            </a:ln>
          </a:bottom>
          <a:insideH>
            <a:ln w="6350" cmpd="sng">
              <a:solidFill>
                <a:schemeClr val="lt1"/>
              </a:solidFill>
            </a:ln>
          </a:insideH>
          <a:insideV>
            <a:ln w="6350" cmpd="sng">
              <a:solidFill>
                <a:schemeClr val="lt1"/>
              </a:solidFill>
            </a:ln>
          </a:insideV>
        </a:tcBdr>
      </a:tcStyle>
    </a:wholeTbl>
    <a:band1H>
      <a:tcStyle>
        <a:tcBdr/>
        <a:fill>
          <a:solidFill>
            <a:schemeClr val="bg1">
              <a:lumMod val="85000"/>
            </a:schemeClr>
          </a:solidFill>
        </a:fill>
      </a:tcStyle>
    </a:band1H>
    <a:band2H>
      <a:tcStyle>
        <a:tcBdr/>
        <a:fill>
          <a:solidFill>
            <a:schemeClr val="bg1">
              <a:lumMod val="95000"/>
            </a:schemeClr>
          </a:solidFill>
        </a:fill>
      </a:tcStyle>
    </a:band2H>
    <a:band1V>
      <a:tcStyle>
        <a:tcBdr/>
      </a:tcStyle>
    </a:band1V>
    <a:band2V>
      <a:tcStyle>
        <a:tcBdr/>
      </a:tcStyle>
    </a:band2V>
    <a:lastCol>
      <a:tcTxStyle/>
      <a:tcStyle>
        <a:tcBdr/>
      </a:tcStyle>
    </a:lastCol>
    <a:firstCol>
      <a:tcTxStyle b="on">
        <a:fontRef idx="minor">
          <a:prstClr val="black"/>
        </a:fontRef>
        <a:schemeClr val="lt1"/>
      </a:tcTxStyle>
      <a:tcStyle>
        <a:tcBdr/>
        <a:fill>
          <a:solidFill>
            <a:schemeClr val="tx1">
              <a:lumMod val="75000"/>
              <a:lumOff val="25000"/>
            </a:schemeClr>
          </a:solidFill>
        </a:fill>
      </a:tcStyle>
    </a:firstCol>
    <a:lastRow>
      <a:tcTxStyle b="on">
        <a:fontRef idx="minor">
          <a:prstClr val="black"/>
        </a:fontRef>
        <a:schemeClr val="accent1"/>
      </a:tcTxStyle>
      <a:tcStyle>
        <a:tcBdr/>
        <a:fill>
          <a:solidFill>
            <a:schemeClr val="lt1"/>
          </a:solidFill>
        </a:fill>
      </a:tcStyle>
    </a:lastRow>
    <a:firstRow>
      <a:tcTxStyle b="on">
        <a:fontRef idx="minor">
          <a:prstClr val="black"/>
        </a:fontRef>
        <a:schemeClr val="dk1"/>
      </a:tcTxStyle>
      <a:tcStyle>
        <a:tcBdr>
          <a:bottom>
            <a:ln w="19050" cmpd="sng">
              <a:solidFill>
                <a:schemeClr val="accent1"/>
              </a:solidFill>
            </a:ln>
          </a:bottom>
        </a:tcBdr>
        <a:fill>
          <a:solidFill>
            <a:schemeClr val="l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5165" autoAdjust="0"/>
  </p:normalViewPr>
  <p:slideViewPr>
    <p:cSldViewPr snapToGrid="0">
      <p:cViewPr>
        <p:scale>
          <a:sx n="90" d="100"/>
          <a:sy n="90" d="100"/>
        </p:scale>
        <p:origin x="422" y="-106"/>
      </p:cViewPr>
      <p:guideLst/>
    </p:cSldViewPr>
  </p:slideViewPr>
  <p:notesTextViewPr>
    <p:cViewPr>
      <p:scale>
        <a:sx n="1" d="1"/>
        <a:sy n="1" d="1"/>
      </p:scale>
      <p:origin x="0" y="0"/>
    </p:cViewPr>
  </p:notesTextViewPr>
  <p:sorterViewPr>
    <p:cViewPr varScale="1">
      <p:scale>
        <a:sx n="1" d="1"/>
        <a:sy n="1" d="1"/>
      </p:scale>
      <p:origin x="0" y="-13051"/>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Duvall" userId="S::richard.duvall@keysight.com::d5af41f2-5ea6-4f93-abc9-31e9e0062786" providerId="AD" clId="Web-{A89CB507-6A0F-E202-2B32-16D51E80C213}"/>
    <pc:docChg chg="modSld">
      <pc:chgData name="Richard Duvall" userId="S::richard.duvall@keysight.com::d5af41f2-5ea6-4f93-abc9-31e9e0062786" providerId="AD" clId="Web-{A89CB507-6A0F-E202-2B32-16D51E80C213}" dt="2025-03-07T22:07:33.044" v="36" actId="20577"/>
      <pc:docMkLst>
        <pc:docMk/>
      </pc:docMkLst>
      <pc:sldChg chg="addSp delSp modSp mod setBg modClrScheme chgLayout">
        <pc:chgData name="Richard Duvall" userId="S::richard.duvall@keysight.com::d5af41f2-5ea6-4f93-abc9-31e9e0062786" providerId="AD" clId="Web-{A89CB507-6A0F-E202-2B32-16D51E80C213}" dt="2025-03-07T22:03:10.035" v="8"/>
        <pc:sldMkLst>
          <pc:docMk/>
          <pc:sldMk cId="0" sldId="713"/>
        </pc:sldMkLst>
        <pc:spChg chg="mod ord">
          <ac:chgData name="Richard Duvall" userId="S::richard.duvall@keysight.com::d5af41f2-5ea6-4f93-abc9-31e9e0062786" providerId="AD" clId="Web-{A89CB507-6A0F-E202-2B32-16D51E80C213}" dt="2025-03-07T22:01:24.609" v="0"/>
          <ac:spMkLst>
            <pc:docMk/>
            <pc:sldMk cId="0" sldId="713"/>
            <ac:spMk id="3" creationId="{9DF4A647-DF04-B05D-771B-8B596D1F3334}"/>
          </ac:spMkLst>
        </pc:spChg>
        <pc:spChg chg="mod ord">
          <ac:chgData name="Richard Duvall" userId="S::richard.duvall@keysight.com::d5af41f2-5ea6-4f93-abc9-31e9e0062786" providerId="AD" clId="Web-{A89CB507-6A0F-E202-2B32-16D51E80C213}" dt="2025-03-07T22:01:24.609" v="0"/>
          <ac:spMkLst>
            <pc:docMk/>
            <pc:sldMk cId="0" sldId="713"/>
            <ac:spMk id="4" creationId="{D9FA5336-1B3F-06C8-57E9-FF3F12F88638}"/>
          </ac:spMkLst>
        </pc:spChg>
        <pc:spChg chg="mod ord">
          <ac:chgData name="Richard Duvall" userId="S::richard.duvall@keysight.com::d5af41f2-5ea6-4f93-abc9-31e9e0062786" providerId="AD" clId="Web-{A89CB507-6A0F-E202-2B32-16D51E80C213}" dt="2025-03-07T22:02:53.628" v="7"/>
          <ac:spMkLst>
            <pc:docMk/>
            <pc:sldMk cId="0" sldId="713"/>
            <ac:spMk id="48131" creationId="{332D0513-1EA0-79E4-C463-982C2707D968}"/>
          </ac:spMkLst>
        </pc:spChg>
      </pc:sldChg>
      <pc:sldChg chg="modSp">
        <pc:chgData name="Richard Duvall" userId="S::richard.duvall@keysight.com::d5af41f2-5ea6-4f93-abc9-31e9e0062786" providerId="AD" clId="Web-{A89CB507-6A0F-E202-2B32-16D51E80C213}" dt="2025-03-07T22:04:56.148" v="15" actId="20577"/>
        <pc:sldMkLst>
          <pc:docMk/>
          <pc:sldMk cId="374535343" sldId="2147470467"/>
        </pc:sldMkLst>
        <pc:spChg chg="mod">
          <ac:chgData name="Richard Duvall" userId="S::richard.duvall@keysight.com::d5af41f2-5ea6-4f93-abc9-31e9e0062786" providerId="AD" clId="Web-{A89CB507-6A0F-E202-2B32-16D51E80C213}" dt="2025-03-07T22:04:56.148" v="15" actId="20577"/>
          <ac:spMkLst>
            <pc:docMk/>
            <pc:sldMk cId="374535343" sldId="2147470467"/>
            <ac:spMk id="39" creationId="{396062D9-F198-1486-EE8E-E777FB351EA8}"/>
          </ac:spMkLst>
        </pc:spChg>
      </pc:sldChg>
      <pc:sldChg chg="modSp">
        <pc:chgData name="Richard Duvall" userId="S::richard.duvall@keysight.com::d5af41f2-5ea6-4f93-abc9-31e9e0062786" providerId="AD" clId="Web-{A89CB507-6A0F-E202-2B32-16D51E80C213}" dt="2025-03-07T22:05:18.008" v="17" actId="20577"/>
        <pc:sldMkLst>
          <pc:docMk/>
          <pc:sldMk cId="344556985" sldId="2147470471"/>
        </pc:sldMkLst>
        <pc:spChg chg="mod">
          <ac:chgData name="Richard Duvall" userId="S::richard.duvall@keysight.com::d5af41f2-5ea6-4f93-abc9-31e9e0062786" providerId="AD" clId="Web-{A89CB507-6A0F-E202-2B32-16D51E80C213}" dt="2025-03-07T22:05:18.008" v="17" actId="20577"/>
          <ac:spMkLst>
            <pc:docMk/>
            <pc:sldMk cId="344556985" sldId="2147470471"/>
            <ac:spMk id="9" creationId="{9A99A052-CB51-2EA3-969E-59F948F20566}"/>
          </ac:spMkLst>
        </pc:spChg>
      </pc:sldChg>
      <pc:sldChg chg="modSp">
        <pc:chgData name="Richard Duvall" userId="S::richard.duvall@keysight.com::d5af41f2-5ea6-4f93-abc9-31e9e0062786" providerId="AD" clId="Web-{A89CB507-6A0F-E202-2B32-16D51E80C213}" dt="2025-03-07T22:06:03.963" v="27" actId="20577"/>
        <pc:sldMkLst>
          <pc:docMk/>
          <pc:sldMk cId="2595631099" sldId="2147482013"/>
        </pc:sldMkLst>
        <pc:spChg chg="mod">
          <ac:chgData name="Richard Duvall" userId="S::richard.duvall@keysight.com::d5af41f2-5ea6-4f93-abc9-31e9e0062786" providerId="AD" clId="Web-{A89CB507-6A0F-E202-2B32-16D51E80C213}" dt="2025-03-07T22:06:03.963" v="27" actId="20577"/>
          <ac:spMkLst>
            <pc:docMk/>
            <pc:sldMk cId="2595631099" sldId="2147482013"/>
            <ac:spMk id="4" creationId="{9524C476-11AE-F92C-1735-A52B3D091EE6}"/>
          </ac:spMkLst>
        </pc:spChg>
      </pc:sldChg>
      <pc:sldChg chg="modSp">
        <pc:chgData name="Richard Duvall" userId="S::richard.duvall@keysight.com::d5af41f2-5ea6-4f93-abc9-31e9e0062786" providerId="AD" clId="Web-{A89CB507-6A0F-E202-2B32-16D51E80C213}" dt="2025-03-07T22:04:33.116" v="14" actId="20577"/>
        <pc:sldMkLst>
          <pc:docMk/>
          <pc:sldMk cId="3010969230" sldId="2147482027"/>
        </pc:sldMkLst>
        <pc:spChg chg="mod">
          <ac:chgData name="Richard Duvall" userId="S::richard.duvall@keysight.com::d5af41f2-5ea6-4f93-abc9-31e9e0062786" providerId="AD" clId="Web-{A89CB507-6A0F-E202-2B32-16D51E80C213}" dt="2025-03-07T22:04:33.116" v="14" actId="20577"/>
          <ac:spMkLst>
            <pc:docMk/>
            <pc:sldMk cId="3010969230" sldId="2147482027"/>
            <ac:spMk id="5" creationId="{A5BFDAE8-E00E-EC98-B9DB-098199EE32FD}"/>
          </ac:spMkLst>
        </pc:spChg>
      </pc:sldChg>
      <pc:sldChg chg="modSp">
        <pc:chgData name="Richard Duvall" userId="S::richard.duvall@keysight.com::d5af41f2-5ea6-4f93-abc9-31e9e0062786" providerId="AD" clId="Web-{A89CB507-6A0F-E202-2B32-16D51E80C213}" dt="2025-03-07T22:03:54.021" v="12" actId="14100"/>
        <pc:sldMkLst>
          <pc:docMk/>
          <pc:sldMk cId="3691627760" sldId="2147482031"/>
        </pc:sldMkLst>
        <pc:spChg chg="mod">
          <ac:chgData name="Richard Duvall" userId="S::richard.duvall@keysight.com::d5af41f2-5ea6-4f93-abc9-31e9e0062786" providerId="AD" clId="Web-{A89CB507-6A0F-E202-2B32-16D51E80C213}" dt="2025-03-07T22:03:54.021" v="12" actId="14100"/>
          <ac:spMkLst>
            <pc:docMk/>
            <pc:sldMk cId="3691627760" sldId="2147482031"/>
            <ac:spMk id="15" creationId="{2B6E8BE4-AE1B-B9D7-84DC-83FAB7AF20FF}"/>
          </ac:spMkLst>
        </pc:spChg>
        <pc:spChg chg="mod">
          <ac:chgData name="Richard Duvall" userId="S::richard.duvall@keysight.com::d5af41f2-5ea6-4f93-abc9-31e9e0062786" providerId="AD" clId="Web-{A89CB507-6A0F-E202-2B32-16D51E80C213}" dt="2025-03-07T22:03:45.911" v="10" actId="20577"/>
          <ac:spMkLst>
            <pc:docMk/>
            <pc:sldMk cId="3691627760" sldId="2147482031"/>
            <ac:spMk id="20" creationId="{84EAEC40-A43B-943C-6B30-E3B8CBB97CB8}"/>
          </ac:spMkLst>
        </pc:spChg>
        <pc:spChg chg="mod">
          <ac:chgData name="Richard Duvall" userId="S::richard.duvall@keysight.com::d5af41f2-5ea6-4f93-abc9-31e9e0062786" providerId="AD" clId="Web-{A89CB507-6A0F-E202-2B32-16D51E80C213}" dt="2025-03-07T22:03:40.895" v="9" actId="20577"/>
          <ac:spMkLst>
            <pc:docMk/>
            <pc:sldMk cId="3691627760" sldId="2147482031"/>
            <ac:spMk id="25" creationId="{754226A7-300E-9A27-C27B-FB81B0D4892E}"/>
          </ac:spMkLst>
        </pc:spChg>
      </pc:sldChg>
      <pc:sldChg chg="modSp">
        <pc:chgData name="Richard Duvall" userId="S::richard.duvall@keysight.com::d5af41f2-5ea6-4f93-abc9-31e9e0062786" providerId="AD" clId="Web-{A89CB507-6A0F-E202-2B32-16D51E80C213}" dt="2025-03-07T22:05:39.275" v="19" actId="20577"/>
        <pc:sldMkLst>
          <pc:docMk/>
          <pc:sldMk cId="3928221330" sldId="2147482045"/>
        </pc:sldMkLst>
        <pc:spChg chg="mod">
          <ac:chgData name="Richard Duvall" userId="S::richard.duvall@keysight.com::d5af41f2-5ea6-4f93-abc9-31e9e0062786" providerId="AD" clId="Web-{A89CB507-6A0F-E202-2B32-16D51E80C213}" dt="2025-03-07T22:05:39.275" v="19" actId="20577"/>
          <ac:spMkLst>
            <pc:docMk/>
            <pc:sldMk cId="3928221330" sldId="2147482045"/>
            <ac:spMk id="6" creationId="{07254059-D3CE-0E4C-A2EF-77A993A89F9E}"/>
          </ac:spMkLst>
        </pc:spChg>
      </pc:sldChg>
      <pc:sldChg chg="modSp">
        <pc:chgData name="Richard Duvall" userId="S::richard.duvall@keysight.com::d5af41f2-5ea6-4f93-abc9-31e9e0062786" providerId="AD" clId="Web-{A89CB507-6A0F-E202-2B32-16D51E80C213}" dt="2025-03-07T22:06:50.281" v="30"/>
        <pc:sldMkLst>
          <pc:docMk/>
          <pc:sldMk cId="2480883152" sldId="2147482046"/>
        </pc:sldMkLst>
        <pc:spChg chg="mod">
          <ac:chgData name="Richard Duvall" userId="S::richard.duvall@keysight.com::d5af41f2-5ea6-4f93-abc9-31e9e0062786" providerId="AD" clId="Web-{A89CB507-6A0F-E202-2B32-16D51E80C213}" dt="2025-03-07T22:06:39.496" v="28" actId="20577"/>
          <ac:spMkLst>
            <pc:docMk/>
            <pc:sldMk cId="2480883152" sldId="2147482046"/>
            <ac:spMk id="31" creationId="{34E6B421-2BCA-53EB-FC30-A0E06E344184}"/>
          </ac:spMkLst>
        </pc:spChg>
        <pc:spChg chg="mod">
          <ac:chgData name="Richard Duvall" userId="S::richard.duvall@keysight.com::d5af41f2-5ea6-4f93-abc9-31e9e0062786" providerId="AD" clId="Web-{A89CB507-6A0F-E202-2B32-16D51E80C213}" dt="2025-03-07T22:06:46.308" v="29"/>
          <ac:spMkLst>
            <pc:docMk/>
            <pc:sldMk cId="2480883152" sldId="2147482046"/>
            <ac:spMk id="35" creationId="{F2D508C0-989F-60B4-E3C2-536252969173}"/>
          </ac:spMkLst>
        </pc:spChg>
        <pc:spChg chg="mod">
          <ac:chgData name="Richard Duvall" userId="S::richard.duvall@keysight.com::d5af41f2-5ea6-4f93-abc9-31e9e0062786" providerId="AD" clId="Web-{A89CB507-6A0F-E202-2B32-16D51E80C213}" dt="2025-03-07T22:06:50.281" v="30"/>
          <ac:spMkLst>
            <pc:docMk/>
            <pc:sldMk cId="2480883152" sldId="2147482046"/>
            <ac:spMk id="37" creationId="{28766B54-2796-5F51-FA03-427B8F556B1F}"/>
          </ac:spMkLst>
        </pc:spChg>
      </pc:sldChg>
      <pc:sldChg chg="modSp">
        <pc:chgData name="Richard Duvall" userId="S::richard.duvall@keysight.com::d5af41f2-5ea6-4f93-abc9-31e9e0062786" providerId="AD" clId="Web-{A89CB507-6A0F-E202-2B32-16D51E80C213}" dt="2025-03-07T22:07:33.044" v="36" actId="20577"/>
        <pc:sldMkLst>
          <pc:docMk/>
          <pc:sldMk cId="1452710445" sldId="2147482089"/>
        </pc:sldMkLst>
        <pc:spChg chg="mod">
          <ac:chgData name="Richard Duvall" userId="S::richard.duvall@keysight.com::d5af41f2-5ea6-4f93-abc9-31e9e0062786" providerId="AD" clId="Web-{A89CB507-6A0F-E202-2B32-16D51E80C213}" dt="2025-03-07T22:07:33.044" v="36" actId="20577"/>
          <ac:spMkLst>
            <pc:docMk/>
            <pc:sldMk cId="1452710445" sldId="2147482089"/>
            <ac:spMk id="10" creationId="{6DC9451D-6067-A980-F1B7-02FD996DCEA0}"/>
          </ac:spMkLst>
        </pc:spChg>
      </pc:sldChg>
      <pc:sldChg chg="modSp">
        <pc:chgData name="Richard Duvall" userId="S::richard.duvall@keysight.com::d5af41f2-5ea6-4f93-abc9-31e9e0062786" providerId="AD" clId="Web-{A89CB507-6A0F-E202-2B32-16D51E80C213}" dt="2025-03-07T22:07:17.106" v="35" actId="20577"/>
        <pc:sldMkLst>
          <pc:docMk/>
          <pc:sldMk cId="759386403" sldId="2147482101"/>
        </pc:sldMkLst>
        <pc:spChg chg="mod">
          <ac:chgData name="Richard Duvall" userId="S::richard.duvall@keysight.com::d5af41f2-5ea6-4f93-abc9-31e9e0062786" providerId="AD" clId="Web-{A89CB507-6A0F-E202-2B32-16D51E80C213}" dt="2025-03-07T22:07:17.106" v="35" actId="20577"/>
          <ac:spMkLst>
            <pc:docMk/>
            <pc:sldMk cId="759386403" sldId="2147482101"/>
            <ac:spMk id="6" creationId="{507E3DDF-FB63-31E4-3EE9-8176F9B20F3F}"/>
          </ac:spMkLst>
        </pc:spChg>
        <pc:spChg chg="mod">
          <ac:chgData name="Richard Duvall" userId="S::richard.duvall@keysight.com::d5af41f2-5ea6-4f93-abc9-31e9e0062786" providerId="AD" clId="Web-{A89CB507-6A0F-E202-2B32-16D51E80C213}" dt="2025-03-07T22:07:07.747" v="33" actId="20577"/>
          <ac:spMkLst>
            <pc:docMk/>
            <pc:sldMk cId="759386403" sldId="2147482101"/>
            <ac:spMk id="18" creationId="{B31917EC-615E-5599-3650-EE83C858F1CF}"/>
          </ac:spMkLst>
        </pc:spChg>
        <pc:spChg chg="mod">
          <ac:chgData name="Richard Duvall" userId="S::richard.duvall@keysight.com::d5af41f2-5ea6-4f93-abc9-31e9e0062786" providerId="AD" clId="Web-{A89CB507-6A0F-E202-2B32-16D51E80C213}" dt="2025-03-07T22:07:03.543" v="32"/>
          <ac:spMkLst>
            <pc:docMk/>
            <pc:sldMk cId="759386403" sldId="2147482101"/>
            <ac:spMk id="1032" creationId="{B09D7AD7-D0F9-8E5F-A636-5DAE619406B8}"/>
          </ac:spMkLst>
        </pc:spChg>
      </pc:sldChg>
    </pc:docChg>
  </pc:docChgLst>
  <pc:docChgLst>
    <pc:chgData name="Jack Sifri" userId="a23456eb-12a9-4acd-ae6f-f0084555c524" providerId="ADAL" clId="{10AC83EF-BDE2-4A1F-A1CA-B493879271F2}"/>
    <pc:docChg chg="custSel addSld modSld">
      <pc:chgData name="Jack Sifri" userId="a23456eb-12a9-4acd-ae6f-f0084555c524" providerId="ADAL" clId="{10AC83EF-BDE2-4A1F-A1CA-B493879271F2}" dt="2025-03-17T22:16:21.457" v="9" actId="478"/>
      <pc:docMkLst>
        <pc:docMk/>
      </pc:docMkLst>
      <pc:sldChg chg="addSp delSp modSp add mod">
        <pc:chgData name="Jack Sifri" userId="a23456eb-12a9-4acd-ae6f-f0084555c524" providerId="ADAL" clId="{10AC83EF-BDE2-4A1F-A1CA-B493879271F2}" dt="2025-03-17T22:16:11.682" v="7" actId="1076"/>
        <pc:sldMkLst>
          <pc:docMk/>
          <pc:sldMk cId="1975405079" sldId="2147482115"/>
        </pc:sldMkLst>
        <pc:picChg chg="add mod">
          <ac:chgData name="Jack Sifri" userId="a23456eb-12a9-4acd-ae6f-f0084555c524" providerId="ADAL" clId="{10AC83EF-BDE2-4A1F-A1CA-B493879271F2}" dt="2025-03-17T22:16:11.682" v="7" actId="1076"/>
          <ac:picMkLst>
            <pc:docMk/>
            <pc:sldMk cId="1975405079" sldId="2147482115"/>
            <ac:picMk id="9" creationId="{7F3F1C03-20EE-1A99-499F-F515FE312272}"/>
          </ac:picMkLst>
        </pc:picChg>
        <pc:picChg chg="del">
          <ac:chgData name="Jack Sifri" userId="a23456eb-12a9-4acd-ae6f-f0084555c524" providerId="ADAL" clId="{10AC83EF-BDE2-4A1F-A1CA-B493879271F2}" dt="2025-03-17T22:03:28.058" v="1" actId="478"/>
          <ac:picMkLst>
            <pc:docMk/>
            <pc:sldMk cId="1975405079" sldId="2147482115"/>
            <ac:picMk id="3076" creationId="{8820638E-79CB-A07B-25B2-D431268FD441}"/>
          </ac:picMkLst>
        </pc:picChg>
        <pc:picChg chg="del">
          <ac:chgData name="Jack Sifri" userId="a23456eb-12a9-4acd-ae6f-f0084555c524" providerId="ADAL" clId="{10AC83EF-BDE2-4A1F-A1CA-B493879271F2}" dt="2025-03-17T22:03:29.715" v="3" actId="478"/>
          <ac:picMkLst>
            <pc:docMk/>
            <pc:sldMk cId="1975405079" sldId="2147482115"/>
            <ac:picMk id="3077" creationId="{E9FC2EF8-81E3-E87E-5335-6EEB15ED4FFC}"/>
          </ac:picMkLst>
        </pc:picChg>
        <pc:picChg chg="del">
          <ac:chgData name="Jack Sifri" userId="a23456eb-12a9-4acd-ae6f-f0084555c524" providerId="ADAL" clId="{10AC83EF-BDE2-4A1F-A1CA-B493879271F2}" dt="2025-03-17T22:03:29.074" v="2" actId="478"/>
          <ac:picMkLst>
            <pc:docMk/>
            <pc:sldMk cId="1975405079" sldId="2147482115"/>
            <ac:picMk id="3078" creationId="{019F86FC-AEB2-E929-A1AF-FED348D84F24}"/>
          </ac:picMkLst>
        </pc:picChg>
      </pc:sldChg>
      <pc:sldChg chg="delSp add mod">
        <pc:chgData name="Jack Sifri" userId="a23456eb-12a9-4acd-ae6f-f0084555c524" providerId="ADAL" clId="{10AC83EF-BDE2-4A1F-A1CA-B493879271F2}" dt="2025-03-17T22:16:21.457" v="9" actId="478"/>
        <pc:sldMkLst>
          <pc:docMk/>
          <pc:sldMk cId="1859551682" sldId="2147482116"/>
        </pc:sldMkLst>
        <pc:picChg chg="del">
          <ac:chgData name="Jack Sifri" userId="a23456eb-12a9-4acd-ae6f-f0084555c524" providerId="ADAL" clId="{10AC83EF-BDE2-4A1F-A1CA-B493879271F2}" dt="2025-03-17T22:16:21.457" v="9" actId="478"/>
          <ac:picMkLst>
            <pc:docMk/>
            <pc:sldMk cId="1859551682" sldId="2147482116"/>
            <ac:picMk id="9" creationId="{7F3F1C03-20EE-1A99-499F-F515FE31227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CA588D-A381-60AE-D853-D5691D4F5E27}"/>
              </a:ext>
            </a:extLst>
          </p:cNvPr>
          <p:cNvSpPr>
            <a:spLocks noGrp="1"/>
          </p:cNvSpPr>
          <p:nvPr>
            <p:ph type="ftr" sz="quarter" idx="2"/>
          </p:nvPr>
        </p:nvSpPr>
        <p:spPr>
          <a:xfrm>
            <a:off x="0" y="8685213"/>
            <a:ext cx="3657600" cy="458787"/>
          </a:xfrm>
          <a:prstGeom prst="rect">
            <a:avLst/>
          </a:prstGeom>
        </p:spPr>
        <p:txBody>
          <a:bodyPr vert="horz" lIns="182880" tIns="182880" rIns="182880" bIns="182880" rtlCol="0" anchor="b"/>
          <a:lstStyle>
            <a:lvl1pPr algn="l" eaLnBrk="1" fontAlgn="auto" hangingPunct="1">
              <a:spcBef>
                <a:spcPts val="0"/>
              </a:spcBef>
              <a:spcAft>
                <a:spcPts val="0"/>
              </a:spcAft>
              <a:defRPr sz="800" dirty="0">
                <a:solidFill>
                  <a:schemeClr val="tx1">
                    <a:lumMod val="50000"/>
                    <a:lumOff val="50000"/>
                  </a:schemeClr>
                </a:solidFill>
                <a:latin typeface="+mn-lt"/>
              </a:defRPr>
            </a:lvl1pPr>
          </a:lstStyle>
          <a:p>
            <a:pPr>
              <a:defRPr/>
            </a:pPr>
            <a:r>
              <a:rPr lang="en-US"/>
              <a:t>© 2022 Keysight Technologies and/or its affiliates. All rights reserved.</a:t>
            </a:r>
          </a:p>
        </p:txBody>
      </p:sp>
      <p:sp>
        <p:nvSpPr>
          <p:cNvPr id="5" name="Slide Number Placeholder 4">
            <a:extLst>
              <a:ext uri="{FF2B5EF4-FFF2-40B4-BE49-F238E27FC236}">
                <a16:creationId xmlns:a16="http://schemas.microsoft.com/office/drawing/2014/main" id="{76E908DB-7677-1857-DEA6-9F302FC937CF}"/>
              </a:ext>
            </a:extLst>
          </p:cNvPr>
          <p:cNvSpPr>
            <a:spLocks noGrp="1"/>
          </p:cNvSpPr>
          <p:nvPr>
            <p:ph type="sldNum" sz="quarter" idx="3"/>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mn-lt"/>
              </a:defRPr>
            </a:lvl1pPr>
          </a:lstStyle>
          <a:p>
            <a:pPr>
              <a:defRPr/>
            </a:pPr>
            <a:fld id="{B574CB32-5FB6-604A-B382-7DB50076CDE8}"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FC20E8A-4323-57FD-8184-63AB60B97451}"/>
              </a:ext>
            </a:extLst>
          </p:cNvPr>
          <p:cNvSpPr>
            <a:spLocks noGrp="1" noRot="1" noChangeAspect="1"/>
          </p:cNvSpPr>
          <p:nvPr>
            <p:ph type="sldImg" idx="2"/>
          </p:nvPr>
        </p:nvSpPr>
        <p:spPr>
          <a:xfrm>
            <a:off x="501650" y="914400"/>
            <a:ext cx="5854700" cy="3294063"/>
          </a:xfrm>
          <a:prstGeom prst="rect">
            <a:avLst/>
          </a:prstGeom>
          <a:noFill/>
          <a:ln w="12700">
            <a:solidFill>
              <a:schemeClr val="tx2"/>
            </a:solidFill>
            <a:miter lim="800000"/>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127DB83-2B75-9330-70CC-12CFD26D5B1D}"/>
              </a:ext>
            </a:extLst>
          </p:cNvPr>
          <p:cNvSpPr>
            <a:spLocks noGrp="1"/>
          </p:cNvSpPr>
          <p:nvPr>
            <p:ph type="body" sz="quarter" idx="3"/>
          </p:nvPr>
        </p:nvSpPr>
        <p:spPr>
          <a:xfrm>
            <a:off x="514350" y="4400550"/>
            <a:ext cx="5829300" cy="3600450"/>
          </a:xfrm>
          <a:prstGeom prst="rect">
            <a:avLst/>
          </a:prstGeom>
        </p:spPr>
        <p:txBody>
          <a:bodyPr vert="horz" lIns="0" tIns="0" rIns="0" bIns="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36EA29C-8876-8D7D-F044-FDA3D88F9B80}"/>
              </a:ext>
            </a:extLst>
          </p:cNvPr>
          <p:cNvSpPr>
            <a:spLocks noGrp="1"/>
          </p:cNvSpPr>
          <p:nvPr>
            <p:ph type="ftr" sz="quarter" idx="4"/>
          </p:nvPr>
        </p:nvSpPr>
        <p:spPr>
          <a:xfrm>
            <a:off x="0" y="8685213"/>
            <a:ext cx="3657600" cy="458787"/>
          </a:xfrm>
          <a:prstGeom prst="rect">
            <a:avLst/>
          </a:prstGeom>
        </p:spPr>
        <p:txBody>
          <a:bodyPr vert="horz" wrap="square" lIns="182880" tIns="182880" rIns="182880" bIns="182880" rtlCol="0" anchor="b">
            <a:noAutofit/>
          </a:bodyPr>
          <a:lstStyle>
            <a:lvl1pPr eaLnBrk="1" fontAlgn="auto" hangingPunct="1">
              <a:spcBef>
                <a:spcPts val="0"/>
              </a:spcBef>
              <a:spcAft>
                <a:spcPts val="0"/>
              </a:spcAft>
              <a:defRPr lang="en-US" sz="800" dirty="0">
                <a:solidFill>
                  <a:schemeClr val="tx1">
                    <a:lumMod val="50000"/>
                    <a:lumOff val="50000"/>
                  </a:schemeClr>
                </a:solidFill>
                <a:latin typeface="Arial" panose="020B0604020202020204" pitchFamily="34" charset="0"/>
                <a:cs typeface="Arial" panose="020B0604020202020204" pitchFamily="34" charset="0"/>
              </a:defRPr>
            </a:lvl1pPr>
          </a:lstStyle>
          <a:p>
            <a:pPr>
              <a:defRPr/>
            </a:pPr>
            <a:r>
              <a:t>© 2022 Keysight Technologies and/or its affiliates. All rights reserved.</a:t>
            </a:r>
          </a:p>
        </p:txBody>
      </p:sp>
      <p:sp>
        <p:nvSpPr>
          <p:cNvPr id="7" name="Slide Number Placeholder 6">
            <a:extLst>
              <a:ext uri="{FF2B5EF4-FFF2-40B4-BE49-F238E27FC236}">
                <a16:creationId xmlns:a16="http://schemas.microsoft.com/office/drawing/2014/main" id="{8A496329-4CF8-843D-6667-5407F1AF3591}"/>
              </a:ext>
            </a:extLst>
          </p:cNvPr>
          <p:cNvSpPr>
            <a:spLocks noGrp="1"/>
          </p:cNvSpPr>
          <p:nvPr>
            <p:ph type="sldNum" sz="quarter" idx="5"/>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Arial" panose="020B0604020202020204" pitchFamily="34" charset="0"/>
                <a:cs typeface="Arial" panose="020B0604020202020204" pitchFamily="34" charset="0"/>
              </a:defRPr>
            </a:lvl1pPr>
          </a:lstStyle>
          <a:p>
            <a:pPr>
              <a:defRPr/>
            </a:pPr>
            <a:fld id="{4158C261-0144-294D-993A-A2B9FCF6D21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ts val="4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273050"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411163"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547688"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ps.ieee.org/technology/heterogeneous-integration-roadmap.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1</a:t>
            </a:fld>
            <a:endParaRPr lang="en-US"/>
          </a:p>
        </p:txBody>
      </p:sp>
    </p:spTree>
    <p:extLst>
      <p:ext uri="{BB962C8B-B14F-4D97-AF65-F5344CB8AC3E}">
        <p14:creationId xmlns:p14="http://schemas.microsoft.com/office/powerpoint/2010/main" val="5486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going to build a heterogeneous workflow, ADS is a great tool to start with because the platform acts as a glue to hold the rest of your flow together.  Designs from different tools and technologies can easily be brought in, combined with native design, and assembled.  From there, you gain access to our simulation tools, our multi-physics tools, and our layout / verification tools.  </a:t>
            </a:r>
          </a:p>
        </p:txBody>
      </p:sp>
      <p:sp>
        <p:nvSpPr>
          <p:cNvPr id="4" name="Slide Number Placeholder 3"/>
          <p:cNvSpPr>
            <a:spLocks noGrp="1"/>
          </p:cNvSpPr>
          <p:nvPr>
            <p:ph type="sldNum" sz="quarter" idx="5"/>
          </p:nvPr>
        </p:nvSpPr>
        <p:spPr/>
        <p:txBody>
          <a:bodyPr/>
          <a:lstStyle/>
          <a:p>
            <a:fld id="{E8FDEE44-2F84-48D1-BBF6-82E16595D1F6}" type="slidenum">
              <a:rPr lang="en-US" smtClean="0"/>
              <a:pPr/>
              <a:t>11</a:t>
            </a:fld>
            <a:endParaRPr lang="en-US"/>
          </a:p>
        </p:txBody>
      </p:sp>
    </p:spTree>
    <p:extLst>
      <p:ext uri="{BB962C8B-B14F-4D97-AF65-F5344CB8AC3E}">
        <p14:creationId xmlns:p14="http://schemas.microsoft.com/office/powerpoint/2010/main" val="276981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Assembling technologies into one layout is challenging.  One big issue is that the databases and the designs are coming from different sources, and they need to be stacked and assembled, while maintaining traceability.  An assembly tool needs to be flexible – sometimes an IC metal should stack onto a board, other times it should embed into the board.  Finally, assembly must be simple enough to fit into the circuit design process without a lot of tedious steps.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Smart Mount assembly in ADS addresses all these issues, making technology assembly as easy as instantiating a cell into layout.  Its easy to use, there is no complex layer mapping, </a:t>
            </a:r>
            <a:r>
              <a:rPr lang="en-US" sz="2000" dirty="0"/>
              <a:t>no substrate modification, and it also is configurable at the library level.  At the same time, its quite powerful and versatile – the video in the next slide will illustrate that.  And finally, its scalable: both in the sense that it works well for very large assemblies with lots of chips or stacked technology, and it also supports physical scaling as encountered in nm Silicon processes.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13</a:t>
            </a:fld>
            <a:endParaRPr lang="en-US"/>
          </a:p>
        </p:txBody>
      </p:sp>
    </p:spTree>
    <p:extLst>
      <p:ext uri="{BB962C8B-B14F-4D97-AF65-F5344CB8AC3E}">
        <p14:creationId xmlns:p14="http://schemas.microsoft.com/office/powerpoint/2010/main" val="285535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Assembling technologies into one layout is challenging.  One big issue is that the databases and the designs are coming from different sources, and they need to be stacked and assembled, while maintaining traceability.  An assembly tool needs to be flexible – sometimes an IC metal should stack onto a board, other times it should embed into the board.  Finally, assembly must be simple enough to fit into the circuit design process without a lot of tedious steps.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Smart Mount assembly in ADS addresses all these issues, making technology assembly as easy as instantiating a cell into layout.  Its easy to use, there is no complex layer mapping, </a:t>
            </a:r>
            <a:r>
              <a:rPr lang="en-US" sz="2000" dirty="0"/>
              <a:t>no substrate modification, and it also is configurable at the library level.  At the same time, its quite powerful and versatile – the video in the next slide will illustrate that.  And finally, its scalable: both in the sense that it works well for very large assemblies with lots of chips or stacked technology, and it also supports physical scaling as encountered in nm Silicon processes.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75"/>
              </a:lnSpc>
              <a:spcBef>
                <a:spcPts val="525"/>
              </a:spcBef>
              <a:spcAft>
                <a:spcPts val="0"/>
              </a:spcAft>
            </a:pPr>
            <a:r>
              <a:rPr lang="en-US" dirty="0">
                <a:solidFill>
                  <a:srgbClr val="333333"/>
                </a:solidFill>
                <a:effectLst/>
                <a:ea typeface="Times New Roman" panose="02020603050405020304" pitchFamily="18" charset="0"/>
              </a:rPr>
              <a:t>Smart Mount allows a component designed in one technology to be used in a design with a different technology. When a smart mount component (Chip) is placed in a top-level design (Module), ADS layout will automatically provide the mapping of the Chip technology onto the Module technology, </a:t>
            </a:r>
            <a:r>
              <a:rPr lang="en-US" dirty="0">
                <a:effectLst/>
                <a:ea typeface="Calibri" panose="020F0502020204030204" pitchFamily="34" charset="0"/>
              </a:rPr>
              <a:t> </a:t>
            </a:r>
          </a:p>
          <a:p>
            <a:pPr marL="0" marR="0">
              <a:lnSpc>
                <a:spcPts val="1275"/>
              </a:lnSpc>
              <a:spcBef>
                <a:spcPts val="525"/>
              </a:spcBef>
              <a:spcAft>
                <a:spcPts val="0"/>
              </a:spcAft>
            </a:pPr>
            <a:r>
              <a:rPr lang="en-US" dirty="0">
                <a:solidFill>
                  <a:srgbClr val="333333"/>
                </a:solidFill>
                <a:effectLst/>
                <a:ea typeface="Times New Roman" panose="02020603050405020304" pitchFamily="18" charset="0"/>
              </a:rPr>
              <a:t>Smart Mount allows ADS to automatically provide the mapping of the Chips technology onto the Module technology.   It is all done automatically.   </a:t>
            </a:r>
            <a:endParaRPr lang="en-US" dirty="0">
              <a:effectLst/>
              <a:ea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14</a:t>
            </a:fld>
            <a:endParaRPr lang="en-US"/>
          </a:p>
        </p:txBody>
      </p:sp>
    </p:spTree>
    <p:extLst>
      <p:ext uri="{BB962C8B-B14F-4D97-AF65-F5344CB8AC3E}">
        <p14:creationId xmlns:p14="http://schemas.microsoft.com/office/powerpoint/2010/main" val="1499644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dirty="0">
                <a:effectLst/>
              </a:rPr>
              <a:t>Problem statement:</a:t>
            </a:r>
          </a:p>
          <a:p>
            <a:pPr marL="285750" indent="-285750">
              <a:buFont typeface="Arial" panose="020B0604020202020204" pitchFamily="34" charset="0"/>
              <a:buChar char="•"/>
            </a:pPr>
            <a:r>
              <a:rPr lang="en-US" b="0" i="0" dirty="0">
                <a:effectLst/>
              </a:rPr>
              <a:t>Putting all the multi-technology pieces together</a:t>
            </a:r>
            <a:r>
              <a:rPr lang="en-US" dirty="0"/>
              <a:t> (</a:t>
            </a:r>
            <a:r>
              <a:rPr lang="en-US" b="0" i="0" dirty="0">
                <a:effectLst/>
              </a:rPr>
              <a:t>RFICs, MMICs, 3D packaging, interconnects and routing) is not trivial especially when the resulting RF module structure must also be correctly simulated before prototyping.</a:t>
            </a:r>
            <a:endParaRPr lang="en-US" dirty="0"/>
          </a:p>
          <a:p>
            <a:pPr marL="285750" indent="-285750">
              <a:buFont typeface="Arial" panose="020B0604020202020204" pitchFamily="34" charset="0"/>
              <a:buChar char="•"/>
            </a:pPr>
            <a:r>
              <a:rPr lang="en-US" b="0" i="0" dirty="0">
                <a:effectLst/>
              </a:rPr>
              <a:t>Preparing the RF module assembly with proper assignment of ports, ground reference, material stack-ups, active/passive component partition, etc., can take longer than the actual simulation itself.</a:t>
            </a:r>
            <a:endParaRPr lang="en-US" dirty="0"/>
          </a:p>
          <a:p>
            <a:pPr marL="285750" indent="-285750">
              <a:buFont typeface="Arial" panose="020B0604020202020204" pitchFamily="34" charset="0"/>
              <a:buChar char="•"/>
            </a:pPr>
            <a:endParaRPr lang="en-US" b="0" i="0" dirty="0">
              <a:effectLst/>
            </a:endParaRPr>
          </a:p>
          <a:p>
            <a:r>
              <a:rPr lang="en-US" sz="1400" b="1" u="sng" dirty="0"/>
              <a:t>The s</a:t>
            </a:r>
            <a:r>
              <a:rPr lang="en-US" sz="1400" b="1" i="0" u="sng" dirty="0">
                <a:effectLst/>
              </a:rPr>
              <a:t>olution:</a:t>
            </a:r>
          </a:p>
          <a:p>
            <a:pPr marL="285750" indent="-285750">
              <a:buFont typeface="Arial" panose="020B0604020202020204" pitchFamily="34" charset="0"/>
              <a:buChar char="•"/>
            </a:pPr>
            <a:r>
              <a:rPr lang="en-US" b="0" i="0" dirty="0">
                <a:effectLst/>
              </a:rPr>
              <a:t>Fortunately, with Smart Mount and RFPro,  this process is now automated for RF circuit designers to invoke EM simulation as easily as circuit analysis.</a:t>
            </a:r>
            <a:endParaRPr lang="en-US" dirty="0"/>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15</a:t>
            </a:fld>
            <a:endParaRPr lang="en-US"/>
          </a:p>
        </p:txBody>
      </p:sp>
    </p:spTree>
    <p:extLst>
      <p:ext uri="{BB962C8B-B14F-4D97-AF65-F5344CB8AC3E}">
        <p14:creationId xmlns:p14="http://schemas.microsoft.com/office/powerpoint/2010/main" val="237255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ADS 2025 Update 1, Edit in place also works with Smart Mount Cells</a:t>
            </a:r>
          </a:p>
          <a:p>
            <a:pPr lvl="1"/>
            <a:r>
              <a:rPr lang="en-US" dirty="0"/>
              <a:t>Layers and libraries update automatically when doing Edit in Place across technology</a:t>
            </a:r>
          </a:p>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17</a:t>
            </a:fld>
            <a:endParaRPr lang="en-US"/>
          </a:p>
        </p:txBody>
      </p:sp>
    </p:spTree>
    <p:extLst>
      <p:ext uri="{BB962C8B-B14F-4D97-AF65-F5344CB8AC3E}">
        <p14:creationId xmlns:p14="http://schemas.microsoft.com/office/powerpoint/2010/main" val="3936254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4A728-F346-A5B2-D96B-B4A6914FC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27951-7803-99AD-780A-B8F5AB27F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C28E1-4CDC-56CA-2D16-5478F904E38F}"/>
              </a:ext>
            </a:extLst>
          </p:cNvPr>
          <p:cNvSpPr>
            <a:spLocks noGrp="1"/>
          </p:cNvSpPr>
          <p:nvPr>
            <p:ph type="body" idx="1"/>
          </p:nvPr>
        </p:nvSpPr>
        <p:spPr/>
        <p:txBody>
          <a:bodyPr/>
          <a:lstStyle/>
          <a:p>
            <a:r>
              <a:rPr lang="en-US" dirty="0"/>
              <a:t>Previously, if you wanted to stack multiple technologies on top of one another using Smart Mount, it was necessary to utilize hierarchy.  The graphic on the top shows that approach.  While this works very well in some cases, there are times when it causes problems.  One issue is you can end up with lots of extra cells in your database.  Another problem may occur when utilizing technology scale factors – when these are applied through hierarchy, they can cascade and result in a top design which is not representative of the physical reality.  </a:t>
            </a:r>
          </a:p>
          <a:p>
            <a:endParaRPr lang="en-US" dirty="0"/>
          </a:p>
          <a:p>
            <a:pPr>
              <a:buNone/>
            </a:pPr>
            <a:r>
              <a:rPr lang="en-US" dirty="0"/>
              <a:t>ADS 2024 introduces a new Smart Mount “Stacking” feature.  Using a “Smart Mount Instance Editor” docking window in layout, you can now stack technologies on top of one another at the top level, so no need for extra cells and hierarchy.  Simply select the instance you want to stack, specify the instance you want to stack it on, and the offset is handled automatically!  This is exactly how physical assembly works in the real world.  </a:t>
            </a:r>
          </a:p>
        </p:txBody>
      </p:sp>
      <p:sp>
        <p:nvSpPr>
          <p:cNvPr id="4" name="Slide Number Placeholder 3">
            <a:extLst>
              <a:ext uri="{FF2B5EF4-FFF2-40B4-BE49-F238E27FC236}">
                <a16:creationId xmlns:a16="http://schemas.microsoft.com/office/drawing/2014/main" id="{D0785B6E-ECBA-8E50-58EE-A63DD1A946D5}"/>
              </a:ext>
            </a:extLst>
          </p:cNvPr>
          <p:cNvSpPr>
            <a:spLocks noGrp="1"/>
          </p:cNvSpPr>
          <p:nvPr>
            <p:ph type="sldNum" sz="quarter" idx="5"/>
          </p:nvPr>
        </p:nvSpPr>
        <p:spPr/>
        <p:txBody>
          <a:bodyPr/>
          <a:lstStyle/>
          <a:p>
            <a:fld id="{E8FDEE44-2F84-48D1-BBF6-82E16595D1F6}" type="slidenum">
              <a:rPr lang="en-US" smtClean="0"/>
              <a:pPr/>
              <a:t>18</a:t>
            </a:fld>
            <a:endParaRPr lang="en-US"/>
          </a:p>
        </p:txBody>
      </p:sp>
    </p:spTree>
    <p:extLst>
      <p:ext uri="{BB962C8B-B14F-4D97-AF65-F5344CB8AC3E}">
        <p14:creationId xmlns:p14="http://schemas.microsoft.com/office/powerpoint/2010/main" val="317975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Electrothermal simulation now works with all Smart Mount Heterogeneous Integrated modules</a:t>
            </a:r>
          </a:p>
        </p:txBody>
      </p:sp>
    </p:spTree>
    <p:extLst>
      <p:ext uri="{BB962C8B-B14F-4D97-AF65-F5344CB8AC3E}">
        <p14:creationId xmlns:p14="http://schemas.microsoft.com/office/powerpoint/2010/main" val="4166157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effectLst/>
                <a:ea typeface="Calibri" panose="020F0502020204030204" pitchFamily="34" charset="0"/>
              </a:rPr>
              <a:t>In the past (and , 3D EM simulation was performed as a separate task, disconnected from the design flow. For example, and most of you might have experienced this flow.  First the design is exported to some EM simulation tool.  All SMD components and active devices are stripped off and removed from the layout and the remaining portion to be simulated must be cookie-cut out to be analyzed by the EM simulator.</a:t>
            </a:r>
          </a:p>
          <a:p>
            <a:pPr marL="0" marR="0">
              <a:lnSpc>
                <a:spcPct val="107000"/>
              </a:lnSpc>
              <a:spcBef>
                <a:spcPts val="0"/>
              </a:spcBef>
              <a:spcAft>
                <a:spcPts val="800"/>
              </a:spcAft>
            </a:pPr>
            <a:r>
              <a:rPr lang="en-US" dirty="0">
                <a:effectLst/>
                <a:ea typeface="Calibri" panose="020F0502020204030204" pitchFamily="34" charset="0"/>
              </a:rPr>
              <a:t>Now, pins are placed at every disconnected node, and the layout is then exported as a GDS file. EM simulation is run, and a large, multi-port S-parameter matrix is created to represent the EM solution without the active devices and the SMD components.  This multi-port S-parameter file must then be reconnected back to the circuit with the SMD components and the active devices for the EM and circuit co-simulation in order to understand the EM circuit interaction.  This reconnection process is manual, and tedious, and error prone, especially when hundreds of ports are involved.</a:t>
            </a:r>
          </a:p>
          <a:p>
            <a:pPr>
              <a:lnSpc>
                <a:spcPct val="107000"/>
              </a:lnSpc>
              <a:spcBef>
                <a:spcPts val="0"/>
              </a:spcBef>
              <a:spcAft>
                <a:spcPts val="800"/>
              </a:spcAft>
            </a:pPr>
            <a:r>
              <a:rPr lang="en-US" dirty="0">
                <a:effectLst/>
                <a:ea typeface="Calibri" panose="020F0502020204030204" pitchFamily="34" charset="0"/>
              </a:rPr>
              <a:t>Just imagine if by error you happen to manually connect the wrong component at the wrong node, and perhaps the results were reasonably acceptable, but it is the wrong results due to this error; then the hardware will fail, and it would take at least another three months to troubleshoot and rebuild. Whatever the situation is, delay to market always result in significant financial loss, and repeated hardware failures can cause the company to lose design wins repeatedly, leading to eventual closure. </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21</a:t>
            </a:fld>
            <a:endParaRPr lang="en-US"/>
          </a:p>
        </p:txBody>
      </p:sp>
    </p:spTree>
    <p:extLst>
      <p:ext uri="{BB962C8B-B14F-4D97-AF65-F5344CB8AC3E}">
        <p14:creationId xmlns:p14="http://schemas.microsoft.com/office/powerpoint/2010/main" val="102708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effectLst/>
                <a:ea typeface="Calibri" panose="020F0502020204030204" pitchFamily="34" charset="0"/>
              </a:rPr>
              <a:t>So, having an "Integrated 3D EM/Circuit Co-Simulation For First-Pass Design Win",  is represented by this new flow shown on the left side only. The whole process from circuit simulation to EM analysis and EM circuit co-simulation is all integrated together and automated that designers no longer have to perform the tedious tasks in order to run EM simulation.</a:t>
            </a:r>
          </a:p>
          <a:p>
            <a:pPr marL="0" marR="0">
              <a:lnSpc>
                <a:spcPct val="107000"/>
              </a:lnSpc>
              <a:spcBef>
                <a:spcPts val="0"/>
              </a:spcBef>
              <a:spcAft>
                <a:spcPts val="800"/>
              </a:spcAft>
            </a:pPr>
            <a:r>
              <a:rPr lang="en-US" dirty="0">
                <a:effectLst/>
                <a:ea typeface="Calibri" panose="020F0502020204030204" pitchFamily="34" charset="0"/>
              </a:rPr>
              <a:t>In this new process, there is no layout modification whatsoever, and there is no manual reconnection of SMD components and active devices. The whole process and the EM setup are totally integrated, and automated, and error free.</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22</a:t>
            </a:fld>
            <a:endParaRPr lang="en-US"/>
          </a:p>
        </p:txBody>
      </p:sp>
    </p:spTree>
    <p:extLst>
      <p:ext uri="{BB962C8B-B14F-4D97-AF65-F5344CB8AC3E}">
        <p14:creationId xmlns:p14="http://schemas.microsoft.com/office/powerpoint/2010/main" val="105261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ea typeface="Calibri" panose="020F0502020204030204" pitchFamily="34" charset="0"/>
              </a:rPr>
              <a:t>Here I present to you </a:t>
            </a:r>
            <a:r>
              <a:rPr lang="en-US" dirty="0">
                <a:effectLst/>
                <a:ea typeface="Calibri" panose="020F0502020204030204" pitchFamily="34" charset="0"/>
              </a:rPr>
              <a:t>this new design environment by introducing RFPro.</a:t>
            </a:r>
          </a:p>
          <a:p>
            <a:pPr marL="0" marR="0">
              <a:lnSpc>
                <a:spcPct val="107000"/>
              </a:lnSpc>
              <a:spcBef>
                <a:spcPts val="0"/>
              </a:spcBef>
              <a:spcAft>
                <a:spcPts val="800"/>
              </a:spcAft>
            </a:pPr>
            <a:r>
              <a:rPr lang="en-US" dirty="0">
                <a:ea typeface="Calibri" panose="020F0502020204030204" pitchFamily="34" charset="0"/>
              </a:rPr>
              <a:t>RFPro is an  </a:t>
            </a:r>
            <a:r>
              <a:rPr lang="en-US" dirty="0">
                <a:effectLst/>
                <a:ea typeface="Calibri" panose="020F0502020204030204" pitchFamily="34" charset="0"/>
              </a:rPr>
              <a:t>EM circuit co-simulation environment, tightly integrated in ADS to enable easy access to EM analysis by RF and microwave circuit designers, whenever they need it during design. </a:t>
            </a:r>
          </a:p>
          <a:p>
            <a:pPr marL="0" marR="0">
              <a:lnSpc>
                <a:spcPct val="107000"/>
              </a:lnSpc>
              <a:spcBef>
                <a:spcPts val="0"/>
              </a:spcBef>
              <a:spcAft>
                <a:spcPts val="800"/>
              </a:spcAft>
            </a:pPr>
            <a:r>
              <a:rPr lang="en-US" dirty="0">
                <a:effectLst/>
                <a:ea typeface="Calibri" panose="020F0502020204030204" pitchFamily="34" charset="0"/>
              </a:rPr>
              <a:t>RFPro addresses three common requests:</a:t>
            </a:r>
          </a:p>
          <a:p>
            <a:pPr marL="0" marR="0">
              <a:lnSpc>
                <a:spcPct val="107000"/>
              </a:lnSpc>
              <a:spcBef>
                <a:spcPts val="0"/>
              </a:spcBef>
              <a:spcAft>
                <a:spcPts val="800"/>
              </a:spcAft>
            </a:pPr>
            <a:r>
              <a:rPr lang="en-US" dirty="0">
                <a:effectLst/>
                <a:ea typeface="Calibri" panose="020F0502020204030204" pitchFamily="34" charset="0"/>
              </a:rPr>
              <a:t>1)   No layout modification or cookie cutting to do EM analysis. You no longer need to strip off and remove components.  All this is automatically done by RFPro.</a:t>
            </a:r>
          </a:p>
          <a:p>
            <a:pPr marL="0" marR="0">
              <a:lnSpc>
                <a:spcPct val="107000"/>
              </a:lnSpc>
              <a:spcBef>
                <a:spcPts val="0"/>
              </a:spcBef>
              <a:spcAft>
                <a:spcPts val="800"/>
              </a:spcAft>
            </a:pPr>
            <a:r>
              <a:rPr lang="en-US" dirty="0">
                <a:effectLst/>
                <a:ea typeface="Calibri" panose="020F0502020204030204" pitchFamily="34" charset="0"/>
              </a:rPr>
              <a:t>2)  Automatic and correct setup of EM analysis to produce results that can be trusted with confidence. Yes, RFPro has intelligence to automatically create for you correct EM setup. </a:t>
            </a:r>
          </a:p>
          <a:p>
            <a:pPr marL="0" marR="0">
              <a:lnSpc>
                <a:spcPct val="107000"/>
              </a:lnSpc>
              <a:spcBef>
                <a:spcPts val="0"/>
              </a:spcBef>
              <a:spcAft>
                <a:spcPts val="800"/>
              </a:spcAft>
            </a:pPr>
            <a:r>
              <a:rPr lang="en-US" dirty="0">
                <a:effectLst/>
                <a:ea typeface="Calibri" panose="020F0502020204030204" pitchFamily="34" charset="0"/>
              </a:rPr>
              <a:t>3)  Tight integration with circuit design simulators in ADS and Cadence Virtuoso with the same environment to access FEM or Momentum EM solvers. </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23</a:t>
            </a:fld>
            <a:endParaRPr lang="en-US"/>
          </a:p>
        </p:txBody>
      </p:sp>
    </p:spTree>
    <p:extLst>
      <p:ext uri="{BB962C8B-B14F-4D97-AF65-F5344CB8AC3E}">
        <p14:creationId xmlns:p14="http://schemas.microsoft.com/office/powerpoint/2010/main" val="427269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en-US" dirty="0">
                <a:effectLst/>
                <a:ea typeface="Calibri" panose="020F0502020204030204" pitchFamily="34" charset="0"/>
              </a:rPr>
              <a:t>The industry trend in RF and microwave Design is driven by consumer demand for more and greater functionality, smaller size, and increasingly higher application frequency bands with broadband modulated RF signals.  This directly translates into denser and denser integration of complex modules with RFICs, MMICs Passives, Packages, and antennas at higher frequencies.  This also means that the design of these components and integrated modules are now becoming more challenging, because circuit simulation must definitely be combined with 3D EM simulation to account for parasitic effects of the complex multi-technology integrated structures.  So, we are now at 5G with an operation frequency in the 28 gigahertz millimeter wave band ad moving up in frequency in the sub-THz (Terahertz) frequency range for 6G. </a:t>
            </a: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en-US" dirty="0">
                <a:effectLst/>
                <a:ea typeface="Calibri" panose="020F0502020204030204" pitchFamily="34" charset="0"/>
              </a:rPr>
              <a:t>So, you can see the work for RF and microwave circuit designers are not getting any easier.</a:t>
            </a:r>
          </a:p>
          <a:p>
            <a:pPr marL="0" marR="0">
              <a:lnSpc>
                <a:spcPct val="107000"/>
              </a:lnSpc>
              <a:spcBef>
                <a:spcPts val="0"/>
              </a:spcBef>
              <a:spcAft>
                <a:spcPts val="800"/>
              </a:spcAft>
            </a:pPr>
            <a:r>
              <a:rPr lang="en-US" sz="1200" dirty="0">
                <a:effectLst/>
                <a:latin typeface="Aptos" panose="020B0004020202020204" pitchFamily="34" charset="0"/>
                <a:ea typeface="Aptos" panose="020B0004020202020204" pitchFamily="34" charset="0"/>
                <a:cs typeface="Aptos" panose="020B0004020202020204" pitchFamily="34" charset="0"/>
              </a:rPr>
              <a:t>The integration of circuit and 3D EM simulation in ADS facilitates first-pass design success, making it an ideal platform for next-generation heterogeneous integrated module design.</a:t>
            </a:r>
            <a:endParaRPr lang="en-US"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E8FDEE44-2F84-48D1-BBF6-82E16595D1F6}" type="slidenum">
              <a:rPr lang="en-US" smtClean="0"/>
              <a:pPr/>
              <a:t>3</a:t>
            </a:fld>
            <a:endParaRPr lang="en-US"/>
          </a:p>
        </p:txBody>
      </p:sp>
    </p:spTree>
    <p:extLst>
      <p:ext uri="{BB962C8B-B14F-4D97-AF65-F5344CB8AC3E}">
        <p14:creationId xmlns:p14="http://schemas.microsoft.com/office/powerpoint/2010/main" val="92823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dirty="0">
                <a:effectLst/>
              </a:rPr>
              <a:t>Multi-Technology / Smart Mount Assembly and EM Simulation with RFPro </a:t>
            </a:r>
          </a:p>
          <a:p>
            <a:pPr>
              <a:buNone/>
            </a:pPr>
            <a:r>
              <a:rPr lang="en-US" dirty="0"/>
              <a:t>Here I present to you </a:t>
            </a:r>
            <a:r>
              <a:rPr lang="en-US" b="0" i="0" dirty="0">
                <a:effectLst/>
              </a:rPr>
              <a:t>how to conveniently assemble a multi-technology module (IC, Package, and Bond wires) using the drag and drop Smart Mount capability in ADS and simulate it using RFPro 3D FEM simulator. </a:t>
            </a:r>
          </a:p>
          <a:p>
            <a:pPr>
              <a:buNone/>
            </a:pPr>
            <a:endParaRPr lang="en-US" dirty="0"/>
          </a:p>
          <a:p>
            <a:pPr>
              <a:buNone/>
            </a:pPr>
            <a:r>
              <a:rPr lang="en-US" b="0" i="0" dirty="0">
                <a:effectLst/>
              </a:rPr>
              <a:t>You can quickly set up and run an EM-circuit co-simulation without any manual reconnection errors.   </a:t>
            </a:r>
          </a:p>
          <a:p>
            <a:pPr>
              <a:buNone/>
            </a:pPr>
            <a:endParaRPr lang="en-US" dirty="0"/>
          </a:p>
          <a:p>
            <a:pPr>
              <a:buNone/>
            </a:pPr>
            <a:r>
              <a:rPr lang="en-US" b="0" i="0" dirty="0">
                <a:effectLst/>
              </a:rPr>
              <a:t>RFPro is an EM circuit co-simulation environment, tightly integrated in ADS to enable easy access to EM analysis by RF and microwave circuit designers, whenever they need it during design.  The EM setup and EM simulation is automatic and very easy for everyone to use</a:t>
            </a:r>
            <a:endParaRPr lang="en-US" dirty="0"/>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24</a:t>
            </a:fld>
            <a:endParaRPr lang="en-US"/>
          </a:p>
        </p:txBody>
      </p:sp>
    </p:spTree>
    <p:extLst>
      <p:ext uri="{BB962C8B-B14F-4D97-AF65-F5344CB8AC3E}">
        <p14:creationId xmlns:p14="http://schemas.microsoft.com/office/powerpoint/2010/main" val="2441987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As described earlier, </a:t>
            </a:r>
            <a:r>
              <a:rPr lang="en-US" sz="1200" dirty="0">
                <a:effectLst/>
                <a:latin typeface="Calibri" panose="020F0502020204030204" pitchFamily="34" charset="0"/>
                <a:ea typeface="Calibri" panose="020F0502020204030204" pitchFamily="34" charset="0"/>
                <a:cs typeface="Times New Roman" panose="02020603050405020304" pitchFamily="18" charset="0"/>
              </a:rPr>
              <a:t>higher frequencies are a big challenge in the industry today.  The thing that happens when you go up in frequency is that the small interconnects start to really matter in the design.  So these must transform from being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parasitics</a:t>
            </a:r>
            <a:r>
              <a:rPr lang="en-US" sz="1200" dirty="0">
                <a:effectLst/>
                <a:latin typeface="Calibri" panose="020F0502020204030204" pitchFamily="34" charset="0"/>
                <a:ea typeface="Calibri" panose="020F0502020204030204" pitchFamily="34" charset="0"/>
                <a:cs typeface="Times New Roman" panose="02020603050405020304" pitchFamily="18" charset="0"/>
              </a:rPr>
              <a:t>, which you want to minimize and manage, to being critical elements in the design.  In other words, at high frequencies, a solder ball is just as important as a capacitor on your IC.  So, the EM tools need to change too.  They need to go from being verification tools to design tools.  In other words, instead of combining everything together an running a giant full product EM simulation, you need to do EM on just one interconnect – but that interconnect may run through several technologies.  That’s not easy to pull off.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RF Pro enables circuit design engineers who are not experts in EM theory to run fast and accurate analysis as part of their design.  </a:t>
            </a:r>
          </a:p>
        </p:txBody>
      </p:sp>
      <p:sp>
        <p:nvSpPr>
          <p:cNvPr id="4" name="Slide Number Placeholder 3"/>
          <p:cNvSpPr>
            <a:spLocks noGrp="1"/>
          </p:cNvSpPr>
          <p:nvPr>
            <p:ph type="sldNum" sz="quarter" idx="5"/>
          </p:nvPr>
        </p:nvSpPr>
        <p:spPr/>
        <p:txBody>
          <a:bodyPr/>
          <a:lstStyle/>
          <a:p>
            <a:fld id="{E8FDEE44-2F84-48D1-BBF6-82E16595D1F6}" type="slidenum">
              <a:rPr lang="en-US" smtClean="0"/>
              <a:pPr/>
              <a:t>25</a:t>
            </a:fld>
            <a:endParaRPr lang="en-US"/>
          </a:p>
        </p:txBody>
      </p:sp>
    </p:spTree>
    <p:extLst>
      <p:ext uri="{BB962C8B-B14F-4D97-AF65-F5344CB8AC3E}">
        <p14:creationId xmlns:p14="http://schemas.microsoft.com/office/powerpoint/2010/main" val="1155852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effectLst/>
                <a:latin typeface="+mn-lt"/>
                <a:ea typeface="Calibri" panose="020F0502020204030204" pitchFamily="34" charset="0"/>
                <a:cs typeface="Times New Roman" panose="02020603050405020304" pitchFamily="18" charset="0"/>
              </a:rPr>
              <a:t>Assembling technologies into one layout is challenging.  One big issue is that the databases and the designs are coming from different sources, and they need to be stacked and assembled, while maintaining traceability.  An assembly tool needs to be flexible – sometimes an IC metal should stack onto a board, other times it should embed into the board.  </a:t>
            </a:r>
            <a:endParaRPr lang="en-US" b="0" i="0" dirty="0">
              <a:effectLst/>
              <a:latin typeface="+mn-lt"/>
            </a:endParaRPr>
          </a:p>
          <a:p>
            <a:pPr>
              <a:buNone/>
            </a:pPr>
            <a:r>
              <a:rPr lang="en-US" b="0" i="0" dirty="0">
                <a:effectLst/>
                <a:latin typeface="+mn-lt"/>
              </a:rPr>
              <a:t>Net Extraction with RFPro allows to extract any critical paths or Nets in your design and have RFPro quickly and efficiently analyze them with EM-circuit co-simulation and without having to do any layout modification or cookie cutting. </a:t>
            </a:r>
          </a:p>
          <a:p>
            <a:pPr>
              <a:buNone/>
            </a:pPr>
            <a:endParaRPr lang="en-US" dirty="0">
              <a:latin typeface="+mn-lt"/>
            </a:endParaRPr>
          </a:p>
          <a:p>
            <a:pPr>
              <a:buNone/>
            </a:pPr>
            <a:r>
              <a:rPr lang="en-US" sz="1200" dirty="0">
                <a:effectLst/>
                <a:latin typeface="+mn-lt"/>
                <a:ea typeface="Calibri" panose="020F0502020204030204" pitchFamily="34" charset="0"/>
                <a:cs typeface="Times New Roman" panose="02020603050405020304" pitchFamily="18" charset="0"/>
              </a:rPr>
              <a:t>Finally, assembly must be simple enough to fit into the circuit design process without a lot of tedious steps.</a:t>
            </a:r>
          </a:p>
          <a:p>
            <a:pPr>
              <a:buNone/>
            </a:pPr>
            <a:endParaRPr lang="en-US" dirty="0">
              <a:latin typeface="+mn-lt"/>
            </a:endParaRPr>
          </a:p>
          <a:p>
            <a:pPr>
              <a:buNone/>
            </a:pPr>
            <a:r>
              <a:rPr lang="en-US" b="0" i="0" dirty="0">
                <a:effectLst/>
                <a:latin typeface="+mn-lt"/>
              </a:rPr>
              <a:t>Check out the video demo</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26</a:t>
            </a:fld>
            <a:endParaRPr lang="en-US"/>
          </a:p>
        </p:txBody>
      </p:sp>
    </p:spTree>
    <p:extLst>
      <p:ext uri="{BB962C8B-B14F-4D97-AF65-F5344CB8AC3E}">
        <p14:creationId xmlns:p14="http://schemas.microsoft.com/office/powerpoint/2010/main" val="3026469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ea typeface="Calibri" panose="020F0502020204030204" pitchFamily="34" charset="0"/>
              </a:rPr>
              <a:t>RFPro is an EM circuit co-simulation environment, tightly integrated in ADS and enables easy access to EM analysis by RF and microwave circuit designers, whenever they need it during design.  </a:t>
            </a: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dirty="0">
                <a:effectLst/>
                <a:ea typeface="Calibri" panose="020F0502020204030204" pitchFamily="34" charset="0"/>
              </a:rPr>
              <a:t>RFPro addresses three common requests: </a:t>
            </a:r>
          </a:p>
          <a:p>
            <a:pPr marL="0" marR="0">
              <a:spcBef>
                <a:spcPts val="0"/>
              </a:spcBef>
              <a:spcAft>
                <a:spcPts val="0"/>
              </a:spcAft>
            </a:pPr>
            <a:endParaRPr lang="en-US" dirty="0">
              <a:effectLst/>
              <a:ea typeface="Calibri" panose="020F0502020204030204" pitchFamily="34"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No layout modification or cookie cutting to do EM analysis. You no longer need to strip off and remove components.  All this is automatically done by RFPro. </a:t>
            </a:r>
            <a:endParaRPr lang="en-US" dirty="0">
              <a:effectLst/>
              <a:ea typeface="Calibri" panose="020F0502020204030204" pitchFamily="34"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Automatic and correct setup of EM analysis to produce results that can be trusted with confidence. Yes, RFPro has intelligence to automatically create for you correct EM setup. </a:t>
            </a:r>
            <a:endParaRPr lang="en-US" dirty="0">
              <a:effectLst/>
              <a:ea typeface="Calibri" panose="020F0502020204030204" pitchFamily="34"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Tightly integrated with circuit design simulators in ADS and Cadence Virtuoso with the same environment to access FEM or Momentum EM solvers. </a:t>
            </a:r>
          </a:p>
          <a:p>
            <a:pPr marR="0" lvl="0">
              <a:spcBef>
                <a:spcPts val="0"/>
              </a:spcBef>
              <a:spcAft>
                <a:spcPts val="0"/>
              </a:spcAft>
              <a:buNone/>
            </a:pPr>
            <a:endParaRPr lang="en-US" dirty="0">
              <a:ea typeface="Calibri" panose="020F0502020204030204" pitchFamily="34" charset="0"/>
            </a:endParaRPr>
          </a:p>
          <a:p>
            <a:pPr>
              <a:buNone/>
            </a:pPr>
            <a:r>
              <a:rPr lang="en-US" b="0" i="0" dirty="0">
                <a:effectLst/>
                <a:latin typeface="+mn-lt"/>
              </a:rPr>
              <a:t>The assembly &amp; simulation of Complex RF Modules Using Smart-Mount &amp; RFPro EM Flow in ADS:</a:t>
            </a:r>
          </a:p>
          <a:p>
            <a:pPr>
              <a:buNone/>
            </a:pPr>
            <a:endParaRPr lang="en-US" dirty="0">
              <a:latin typeface="+mn-lt"/>
            </a:endParaRPr>
          </a:p>
          <a:p>
            <a:pPr>
              <a:buNone/>
            </a:pPr>
            <a:r>
              <a:rPr lang="en-US" dirty="0">
                <a:latin typeface="+mn-lt"/>
              </a:rPr>
              <a:t>We </a:t>
            </a:r>
            <a:r>
              <a:rPr lang="en-US" b="0" i="0" dirty="0">
                <a:effectLst/>
                <a:latin typeface="+mn-lt"/>
              </a:rPr>
              <a:t>have seen how RFPro in ADS is used in both, single technology and Multi-technologies. Here, we expand further and share with you how Smart-Mount and RFPro EM Environment in ADS are used to build and simulate a PA/Switch module with three IC’s on a Laminate Board, sitting on another PCB Board with 3D SMA connectors, Solder bumps, and bond wires. </a:t>
            </a:r>
          </a:p>
          <a:p>
            <a:pPr>
              <a:buNone/>
            </a:pPr>
            <a:r>
              <a:rPr lang="en-US" b="0" i="0" dirty="0">
                <a:effectLst/>
                <a:latin typeface="+mn-lt"/>
              </a:rPr>
              <a:t>All of these mixed-technologies components are easily and automatically assembled together using Smart Mount and Co-simulated (Circuit and EM together) with RFPro in ADS without having to touch or modify any layouts.  It is all automated.</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27</a:t>
            </a:fld>
            <a:endParaRPr lang="en-US"/>
          </a:p>
        </p:txBody>
      </p:sp>
    </p:spTree>
    <p:extLst>
      <p:ext uri="{BB962C8B-B14F-4D97-AF65-F5344CB8AC3E}">
        <p14:creationId xmlns:p14="http://schemas.microsoft.com/office/powerpoint/2010/main" val="138243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dirty="0">
                <a:effectLst/>
              </a:rPr>
              <a:t>Problem statement:</a:t>
            </a:r>
          </a:p>
          <a:p>
            <a:pPr marL="285750" indent="-285750">
              <a:buFont typeface="Arial" panose="020B0604020202020204" pitchFamily="34" charset="0"/>
              <a:buChar char="•"/>
            </a:pPr>
            <a:r>
              <a:rPr lang="en-US" b="0" i="0" dirty="0">
                <a:effectLst/>
              </a:rPr>
              <a:t>Putting all the multi-technology pieces together</a:t>
            </a:r>
            <a:r>
              <a:rPr lang="en-US" dirty="0"/>
              <a:t> (</a:t>
            </a:r>
            <a:r>
              <a:rPr lang="en-US" b="0" i="0" dirty="0">
                <a:effectLst/>
              </a:rPr>
              <a:t>RFICs, MMICs, 3D packaging, interconnects and routing) is not trivial especially when the resulting RF module structure must also be correctly simulated before prototyping.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0" i="0" dirty="0">
                <a:effectLst/>
              </a:rPr>
              <a:t>Preparing the RF module assembly with proper assignment of ports, ground reference, material stack-ups, active/passive component partition, etc., can take longer than the actual simulation itself.</a:t>
            </a:r>
            <a:endParaRPr lang="en-US" dirty="0"/>
          </a:p>
          <a:p>
            <a:pPr marL="285750" indent="-285750">
              <a:buFont typeface="Arial" panose="020B0604020202020204" pitchFamily="34" charset="0"/>
              <a:buChar char="•"/>
            </a:pPr>
            <a:endParaRPr lang="en-US" b="0" i="0" dirty="0">
              <a:effectLst/>
            </a:endParaRPr>
          </a:p>
          <a:p>
            <a:r>
              <a:rPr lang="en-US" sz="1400" b="1" u="sng" dirty="0"/>
              <a:t>The s</a:t>
            </a:r>
            <a:r>
              <a:rPr lang="en-US" sz="1400" b="1" i="0" u="sng" dirty="0">
                <a:effectLst/>
              </a:rPr>
              <a:t>olution:</a:t>
            </a:r>
          </a:p>
          <a:p>
            <a:pPr marL="285750" indent="-285750">
              <a:buFont typeface="Arial" panose="020B0604020202020204" pitchFamily="34" charset="0"/>
              <a:buChar char="•"/>
            </a:pPr>
            <a:r>
              <a:rPr lang="en-US" b="0" i="0" dirty="0">
                <a:effectLst/>
              </a:rPr>
              <a:t>Fortunately, with Smart Mount and RFPro,  this process is now automated for RF circuit designers to invoke EM simulation as easily as circuit analysis.</a:t>
            </a:r>
            <a:endParaRPr lang="en-US" dirty="0"/>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28</a:t>
            </a:fld>
            <a:endParaRPr lang="en-US"/>
          </a:p>
        </p:txBody>
      </p:sp>
    </p:spTree>
    <p:extLst>
      <p:ext uri="{BB962C8B-B14F-4D97-AF65-F5344CB8AC3E}">
        <p14:creationId xmlns:p14="http://schemas.microsoft.com/office/powerpoint/2010/main" val="711255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US" b="0" i="1" dirty="0">
                <a:latin typeface="Calibri" panose="020F0502020204030204" pitchFamily="34" charset="0"/>
                <a:cs typeface="Calibri" panose="020F0502020204030204" pitchFamily="34" charset="0"/>
              </a:rPr>
              <a:t>All designs are included in one workspace</a:t>
            </a:r>
          </a:p>
          <a:p>
            <a:pPr marL="0" indent="0" algn="l">
              <a:buFont typeface="Wingdings" panose="05000000000000000000" pitchFamily="2" charset="2"/>
              <a:buNone/>
            </a:pPr>
            <a:r>
              <a:rPr lang="en-US" b="0" i="1" dirty="0">
                <a:latin typeface="Calibri" panose="020F0502020204030204" pitchFamily="34" charset="0"/>
                <a:cs typeface="Calibri" panose="020F0502020204030204" pitchFamily="34" charset="0"/>
              </a:rPr>
              <a:t>All simulations are performed in one workspace</a:t>
            </a:r>
          </a:p>
          <a:p>
            <a:pPr marL="0" indent="0" algn="l">
              <a:buFont typeface="Wingdings" panose="05000000000000000000" pitchFamily="2" charset="2"/>
              <a:buNone/>
            </a:pPr>
            <a:r>
              <a:rPr lang="en-US" b="0" i="1" dirty="0">
                <a:latin typeface="Calibri" panose="020F0502020204030204" pitchFamily="34" charset="0"/>
                <a:cs typeface="Calibri" panose="020F0502020204030204" pitchFamily="34" charset="0"/>
              </a:rPr>
              <a:t>The whole project and solutions are fully integrated and there is no need to use any other tool</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29</a:t>
            </a:fld>
            <a:endParaRPr lang="en-US"/>
          </a:p>
        </p:txBody>
      </p:sp>
    </p:spTree>
    <p:extLst>
      <p:ext uri="{BB962C8B-B14F-4D97-AF65-F5344CB8AC3E}">
        <p14:creationId xmlns:p14="http://schemas.microsoft.com/office/powerpoint/2010/main" val="1711258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454D4-8370-E692-7021-1107A8681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0E8D6-AD2F-36DD-BB25-84D12B17A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86D31-64E3-87C3-1DAB-ED87AC74AE38}"/>
              </a:ext>
            </a:extLst>
          </p:cNvPr>
          <p:cNvSpPr>
            <a:spLocks noGrp="1"/>
          </p:cNvSpPr>
          <p:nvPr>
            <p:ph type="body" idx="1"/>
          </p:nvPr>
        </p:nvSpPr>
        <p:spPr/>
        <p:txBody>
          <a:bodyPr/>
          <a:lstStyle/>
          <a:p>
            <a:r>
              <a:rPr lang="en-US" sz="1400" b="1" i="0" u="sng" dirty="0">
                <a:effectLst/>
              </a:rPr>
              <a:t>Problem statement:</a:t>
            </a:r>
          </a:p>
          <a:p>
            <a:pPr marL="285750" indent="-285750">
              <a:buFont typeface="Arial" panose="020B0604020202020204" pitchFamily="34" charset="0"/>
              <a:buChar char="•"/>
            </a:pPr>
            <a:r>
              <a:rPr lang="en-US" b="0" i="0" dirty="0">
                <a:effectLst/>
              </a:rPr>
              <a:t>Putting all the multi-technology pieces together</a:t>
            </a:r>
            <a:r>
              <a:rPr lang="en-US" dirty="0"/>
              <a:t> (</a:t>
            </a:r>
            <a:r>
              <a:rPr lang="en-US" b="0" i="0" dirty="0">
                <a:effectLst/>
              </a:rPr>
              <a:t>RFICs, MMICs, 3D packaging, interconnects and routing) is not trivial especially when the resulting RF module structure must also be correctly simulated before prototyping.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0" i="0" dirty="0">
                <a:effectLst/>
              </a:rPr>
              <a:t>Preparing the RF module assembly with proper assignment of ports, ground reference, material stack-ups, active/passive component partition, etc., can take longer than the actual simulation itself.</a:t>
            </a:r>
            <a:endParaRPr lang="en-US" dirty="0"/>
          </a:p>
          <a:p>
            <a:pPr marL="285750" indent="-285750">
              <a:buFont typeface="Arial" panose="020B0604020202020204" pitchFamily="34" charset="0"/>
              <a:buChar char="•"/>
            </a:pPr>
            <a:endParaRPr lang="en-US" b="0" i="0" dirty="0">
              <a:effectLst/>
            </a:endParaRPr>
          </a:p>
          <a:p>
            <a:r>
              <a:rPr lang="en-US" sz="1400" b="1" u="sng" dirty="0"/>
              <a:t>The s</a:t>
            </a:r>
            <a:r>
              <a:rPr lang="en-US" sz="1400" b="1" i="0" u="sng" dirty="0">
                <a:effectLst/>
              </a:rPr>
              <a:t>olution:</a:t>
            </a:r>
          </a:p>
          <a:p>
            <a:pPr marL="285750" indent="-285750">
              <a:buFont typeface="Arial" panose="020B0604020202020204" pitchFamily="34" charset="0"/>
              <a:buChar char="•"/>
            </a:pPr>
            <a:r>
              <a:rPr lang="en-US" b="0" i="0" dirty="0">
                <a:effectLst/>
              </a:rPr>
              <a:t>Fortunately, with Smart Mount and RFPro,  this process is now automated for RF circuit designers to invoke EM simulation as easily as circuit analysis.</a:t>
            </a:r>
            <a:endParaRPr lang="en-US" dirty="0"/>
          </a:p>
          <a:p>
            <a:endParaRPr lang="en-US" dirty="0"/>
          </a:p>
        </p:txBody>
      </p:sp>
      <p:sp>
        <p:nvSpPr>
          <p:cNvPr id="4" name="Slide Number Placeholder 3">
            <a:extLst>
              <a:ext uri="{FF2B5EF4-FFF2-40B4-BE49-F238E27FC236}">
                <a16:creationId xmlns:a16="http://schemas.microsoft.com/office/drawing/2014/main" id="{9E27277D-34F4-EAE0-2001-092FF36CA5A4}"/>
              </a:ext>
            </a:extLst>
          </p:cNvPr>
          <p:cNvSpPr>
            <a:spLocks noGrp="1"/>
          </p:cNvSpPr>
          <p:nvPr>
            <p:ph type="sldNum" sz="quarter" idx="5"/>
          </p:nvPr>
        </p:nvSpPr>
        <p:spPr/>
        <p:txBody>
          <a:bodyPr/>
          <a:lstStyle/>
          <a:p>
            <a:fld id="{E8FDEE44-2F84-48D1-BBF6-82E16595D1F6}" type="slidenum">
              <a:rPr lang="en-US" smtClean="0"/>
              <a:pPr/>
              <a:t>30</a:t>
            </a:fld>
            <a:endParaRPr lang="en-US"/>
          </a:p>
        </p:txBody>
      </p:sp>
    </p:spTree>
    <p:extLst>
      <p:ext uri="{BB962C8B-B14F-4D97-AF65-F5344CB8AC3E}">
        <p14:creationId xmlns:p14="http://schemas.microsoft.com/office/powerpoint/2010/main" val="480784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dirty="0">
                <a:effectLst/>
                <a:latin typeface="+mn-lt"/>
              </a:rPr>
              <a:t>5G Beam-Steering Using Circuit-to-EM Excitation in ADS/RFPro   </a:t>
            </a:r>
          </a:p>
          <a:p>
            <a:pPr>
              <a:buNone/>
            </a:pPr>
            <a:endParaRPr lang="en-US" dirty="0">
              <a:latin typeface="+mn-lt"/>
            </a:endParaRPr>
          </a:p>
          <a:p>
            <a:pPr>
              <a:buNone/>
            </a:pPr>
            <a:r>
              <a:rPr lang="en-US" b="0" i="0" dirty="0">
                <a:effectLst/>
                <a:latin typeface="+mn-lt"/>
              </a:rPr>
              <a:t>The short video shows how swept-phase excitation in a transmit chain is used to steer an antenna beam in RFPro. </a:t>
            </a:r>
          </a:p>
          <a:p>
            <a:pPr>
              <a:buNone/>
            </a:pPr>
            <a:endParaRPr lang="en-US" dirty="0">
              <a:latin typeface="+mn-lt"/>
            </a:endParaRPr>
          </a:p>
          <a:p>
            <a:pPr>
              <a:buNone/>
            </a:pPr>
            <a:r>
              <a:rPr lang="en-US" b="0" i="0" dirty="0">
                <a:effectLst/>
                <a:latin typeface="+mn-lt"/>
              </a:rPr>
              <a:t>The swept circuit-analysis output from the transmit chain is used to drive and excite the Antenna ports which results in a complete Circuit-to-EM simulation and analysis with RFPro.</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32</a:t>
            </a:fld>
            <a:endParaRPr lang="en-US"/>
          </a:p>
        </p:txBody>
      </p:sp>
    </p:spTree>
    <p:extLst>
      <p:ext uri="{BB962C8B-B14F-4D97-AF65-F5344CB8AC3E}">
        <p14:creationId xmlns:p14="http://schemas.microsoft.com/office/powerpoint/2010/main" val="790129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34</a:t>
            </a:fld>
            <a:endParaRPr lang="en-US"/>
          </a:p>
        </p:txBody>
      </p:sp>
    </p:spTree>
    <p:extLst>
      <p:ext uri="{BB962C8B-B14F-4D97-AF65-F5344CB8AC3E}">
        <p14:creationId xmlns:p14="http://schemas.microsoft.com/office/powerpoint/2010/main" val="4233918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A5E18-EB3B-44F3-10A1-B421A4C0D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92641-EC0D-A9FA-985B-3CBC43B2B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75504-04A3-CA46-9B65-11E76C9405BC}"/>
              </a:ext>
            </a:extLst>
          </p:cNvPr>
          <p:cNvSpPr>
            <a:spLocks noGrp="1"/>
          </p:cNvSpPr>
          <p:nvPr>
            <p:ph type="body" idx="1"/>
          </p:nvPr>
        </p:nvSpPr>
        <p:spPr/>
        <p:txBody>
          <a:bodyPr/>
          <a:lstStyle/>
          <a:p>
            <a:r>
              <a:rPr lang="en-US" sz="1400" b="1" i="0" u="sng" dirty="0">
                <a:effectLst/>
              </a:rPr>
              <a:t>Problem statement:</a:t>
            </a:r>
          </a:p>
          <a:p>
            <a:pPr marL="0" indent="0">
              <a:buFont typeface="Arial" panose="020B0604020202020204" pitchFamily="34" charset="0"/>
              <a:buNone/>
            </a:pPr>
            <a:r>
              <a:rPr lang="en-US" b="0" i="0" dirty="0">
                <a:effectLst/>
              </a:rPr>
              <a:t>Putting all the multi-technology pieces together</a:t>
            </a:r>
            <a:r>
              <a:rPr lang="en-US" dirty="0"/>
              <a:t> (</a:t>
            </a:r>
            <a:r>
              <a:rPr lang="en-US" b="0" i="0" dirty="0">
                <a:effectLst/>
              </a:rPr>
              <a:t>RFICs, MMICs, 3D packaging, interconnects and routing) is not trivial especially when the resulting RF module structure must also be correctly simulated before prototyping.</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b="0" i="0" dirty="0">
                <a:effectLst/>
              </a:rPr>
              <a:t>Preparing the RF module assembly with proper assignment of ports, ground reference, material stack-ups, active/passive component partition, etc., can take longer than the actual simulation itself.</a:t>
            </a:r>
            <a:endParaRPr lang="en-US" dirty="0"/>
          </a:p>
          <a:p>
            <a:pPr marL="285750" indent="-285750">
              <a:buFont typeface="Arial" panose="020B0604020202020204" pitchFamily="34" charset="0"/>
              <a:buChar char="•"/>
            </a:pPr>
            <a:endParaRPr lang="en-US" b="0" i="0" dirty="0">
              <a:effectLst/>
            </a:endParaRPr>
          </a:p>
          <a:p>
            <a:r>
              <a:rPr lang="en-US" sz="1400" b="1" u="sng" dirty="0"/>
              <a:t>The s</a:t>
            </a:r>
            <a:r>
              <a:rPr lang="en-US" sz="1400" b="1" i="0" u="sng" dirty="0">
                <a:effectLst/>
              </a:rPr>
              <a:t>olution:</a:t>
            </a:r>
          </a:p>
          <a:p>
            <a:pPr marL="0" indent="0">
              <a:buFont typeface="Arial" panose="020B0604020202020204" pitchFamily="34" charset="0"/>
              <a:buNone/>
            </a:pPr>
            <a:r>
              <a:rPr lang="en-US" b="0" i="0" dirty="0">
                <a:effectLst/>
              </a:rPr>
              <a:t>Fortunately, with Smart Mount and RFPro,  this process is now automated for RF circuit designers to invoke EM simulation as easily as circuit analysis.</a:t>
            </a:r>
          </a:p>
          <a:p>
            <a:pPr marL="0" indent="0">
              <a:buFont typeface="Arial" panose="020B0604020202020204" pitchFamily="34" charset="0"/>
              <a:buNone/>
            </a:pPr>
            <a:endParaRPr lang="en-US" b="0" i="0" dirty="0">
              <a:effectLst/>
            </a:endParaRPr>
          </a:p>
          <a:p>
            <a:pPr marL="0" indent="0">
              <a:buFont typeface="Arial" panose="020B0604020202020204" pitchFamily="34" charset="0"/>
              <a:buNone/>
            </a:pPr>
            <a:endParaRPr lang="en-US" b="0" i="0" dirty="0">
              <a:effectLst/>
            </a:endParaRPr>
          </a:p>
          <a:p>
            <a:pPr marL="0" marR="0"/>
            <a:r>
              <a:rPr lang="en-US" sz="1200" b="1" dirty="0">
                <a:effectLst/>
                <a:latin typeface="Aptos" panose="020B0004020202020204" pitchFamily="34" charset="0"/>
                <a:ea typeface="Aptos" panose="020B0004020202020204" pitchFamily="34" charset="0"/>
                <a:cs typeface="Aptos" panose="020B0004020202020204" pitchFamily="34" charset="0"/>
              </a:rPr>
              <a:t>Enabling Next Generation Heterogeneous Integrated Module Design in ADS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200" dirty="0">
                <a:effectLst/>
                <a:latin typeface="Aptos" panose="020B0004020202020204" pitchFamily="34" charset="0"/>
                <a:ea typeface="Aptos" panose="020B0004020202020204" pitchFamily="34" charset="0"/>
                <a:cs typeface="Aptos" panose="020B0004020202020204" pitchFamily="34" charset="0"/>
              </a:rPr>
              <a:t> </a:t>
            </a:r>
          </a:p>
          <a:p>
            <a:r>
              <a:rPr lang="en-US" sz="1200" dirty="0">
                <a:effectLst/>
                <a:latin typeface="Aptos" panose="020B0004020202020204" pitchFamily="34" charset="0"/>
                <a:ea typeface="Aptos" panose="020B0004020202020204" pitchFamily="34" charset="0"/>
                <a:cs typeface="Aptos" panose="020B0004020202020204" pitchFamily="34" charset="0"/>
              </a:rPr>
              <a:t>The demand for higher functionality, smaller sizes, and higher frequency bands in RF and microwave design is driving the need for complex module integration. This paper discusses the challenges and solutions in designing high-frequency applications such as 5G and 6G, automotive radars, and wireless networking.  Keysight's Advanced Design System (ADS) introduces new features in RFPro 3DEM simulation and Smart Mount assembly to address these challenges. These tools enhance simulation accuracy and simplify the integration of different technologies, enabling fast and accurate EM analysis.  The paper highlights how Heterogeneous Integration, combined with these advancements, offers an efficient approach to meeting the stringent requirements of size, weight, power, and cost.  The integration of circuit and 3D EM simulation in ADS facilitates first-pass design success, making it an ideal platform for next-generation heterogeneous integrated module design.</a:t>
            </a:r>
            <a:endParaRPr lang="en-US" dirty="0"/>
          </a:p>
          <a:p>
            <a:pPr marL="0" indent="0">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37DE74CB-B877-F7FB-1BDD-FA98E260EA39}"/>
              </a:ext>
            </a:extLst>
          </p:cNvPr>
          <p:cNvSpPr>
            <a:spLocks noGrp="1"/>
          </p:cNvSpPr>
          <p:nvPr>
            <p:ph type="sldNum" sz="quarter" idx="5"/>
          </p:nvPr>
        </p:nvSpPr>
        <p:spPr/>
        <p:txBody>
          <a:bodyPr/>
          <a:lstStyle/>
          <a:p>
            <a:fld id="{E8FDEE44-2F84-48D1-BBF6-82E16595D1F6}" type="slidenum">
              <a:rPr lang="en-US" smtClean="0"/>
              <a:pPr/>
              <a:t>35</a:t>
            </a:fld>
            <a:endParaRPr lang="en-US"/>
          </a:p>
        </p:txBody>
      </p:sp>
    </p:spTree>
    <p:extLst>
      <p:ext uri="{BB962C8B-B14F-4D97-AF65-F5344CB8AC3E}">
        <p14:creationId xmlns:p14="http://schemas.microsoft.com/office/powerpoint/2010/main" val="186768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b="0" i="0" dirty="0">
                <a:solidFill>
                  <a:srgbClr val="202124"/>
                </a:solidFill>
                <a:effectLst/>
                <a:latin typeface="Google Sans"/>
              </a:rPr>
              <a:t>The demand for Data and Connectivity drives higher frequency, complex systems. </a:t>
            </a: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b="0" i="0" dirty="0">
                <a:solidFill>
                  <a:srgbClr val="202124"/>
                </a:solidFill>
                <a:effectLst/>
                <a:latin typeface="Google Sans"/>
              </a:rPr>
              <a:t>Heterogeneous Integration offers a way to achieve those requirements efficiently in terms of </a:t>
            </a:r>
            <a:r>
              <a:rPr lang="en-US" b="0" i="0" dirty="0" err="1">
                <a:solidFill>
                  <a:srgbClr val="202124"/>
                </a:solidFill>
                <a:effectLst/>
                <a:latin typeface="Google Sans"/>
              </a:rPr>
              <a:t>SWaP</a:t>
            </a:r>
            <a:r>
              <a:rPr lang="en-US" b="0" i="0" dirty="0">
                <a:solidFill>
                  <a:srgbClr val="202124"/>
                </a:solidFill>
                <a:effectLst/>
                <a:latin typeface="Google Sans"/>
              </a:rPr>
              <a:t>-C (size, weight, power, cost).</a:t>
            </a:r>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4</a:t>
            </a:fld>
            <a:endParaRPr lang="en-US"/>
          </a:p>
        </p:txBody>
      </p:sp>
    </p:spTree>
    <p:extLst>
      <p:ext uri="{BB962C8B-B14F-4D97-AF65-F5344CB8AC3E}">
        <p14:creationId xmlns:p14="http://schemas.microsoft.com/office/powerpoint/2010/main" val="1328245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80D15-D054-647C-0EC5-35B90B80F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4D216-954D-2022-AB4D-684E9FC5A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0E86B-B9E5-2BB8-8FEB-CD5274CD66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Assembling technologies into one layout is challenging.  One big issue is that the databases and the designs are coming from different sources, and they need to be stacked and assembled, while maintaining traceability.  An assembly tool needs to be flexible – sometimes an IC metal should stack onto a board, other times it should embed into the board.  Finally, assembly must be simple enough to fit into the circuit design process without a lot of tedious steps.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Smart Mount assembly in ADS addresses all these issues, making technology assembly as easy as instantiating a cell into layout.  Its easy to use, there is no complex layer mapping, </a:t>
            </a:r>
            <a:r>
              <a:rPr lang="en-US" sz="2000" dirty="0"/>
              <a:t>no substrate modification, and it also is configurable at the library level.  At the same time, its quite powerful and versatile –  And finally, its scalable: both in the sense that it works well for very large assemblies with lots of chips or stacked technology, and it also supports physical scaling as encountered in nm Silicon processes.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BBAAE69-CA03-9A0E-0F4B-5435EAD53144}"/>
              </a:ext>
            </a:extLst>
          </p:cNvPr>
          <p:cNvSpPr>
            <a:spLocks noGrp="1"/>
          </p:cNvSpPr>
          <p:nvPr>
            <p:ph type="sldNum" sz="quarter" idx="5"/>
          </p:nvPr>
        </p:nvSpPr>
        <p:spPr/>
        <p:txBody>
          <a:bodyPr/>
          <a:lstStyle/>
          <a:p>
            <a:fld id="{E8FDEE44-2F84-48D1-BBF6-82E16595D1F6}" type="slidenum">
              <a:rPr lang="en-US" smtClean="0"/>
              <a:pPr/>
              <a:t>38</a:t>
            </a:fld>
            <a:endParaRPr lang="en-US"/>
          </a:p>
        </p:txBody>
      </p:sp>
    </p:spTree>
    <p:extLst>
      <p:ext uri="{BB962C8B-B14F-4D97-AF65-F5344CB8AC3E}">
        <p14:creationId xmlns:p14="http://schemas.microsoft.com/office/powerpoint/2010/main" val="3152188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u="none" strike="noStrike" kern="1200" cap="none" spc="0" normalizeH="0" baseline="0" noProof="0" smtClean="0">
                <a:ln>
                  <a:noFill/>
                </a:ln>
                <a:solidFill>
                  <a:prstClr val="black"/>
                </a:solidFill>
                <a:effectLst/>
                <a:uLnTx/>
                <a:uFillTx/>
                <a:ea typeface="+mn-ea"/>
                <a:cs typeface="+mn-cs"/>
              </a:rPr>
              <a:t>39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9822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43</a:t>
            </a:fld>
            <a:endParaRPr lang="en-US"/>
          </a:p>
        </p:txBody>
      </p:sp>
    </p:spTree>
    <p:extLst>
      <p:ext uri="{BB962C8B-B14F-4D97-AF65-F5344CB8AC3E}">
        <p14:creationId xmlns:p14="http://schemas.microsoft.com/office/powerpoint/2010/main" val="4050504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3DHI Beamforming with Integrated Antenna</a:t>
            </a: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1200" dirty="0"/>
              <a:t>Antenna Design Tips</a:t>
            </a:r>
          </a:p>
          <a:p>
            <a:endParaRPr lang="en-US" dirty="0"/>
          </a:p>
          <a:p>
            <a:pPr marL="342900" marR="0" lvl="0" indent="-342900">
              <a:spcBef>
                <a:spcPts val="0"/>
              </a:spcBef>
              <a:spcAft>
                <a:spcPts val="1200"/>
              </a:spcAft>
              <a:buFont typeface="+mj-lt"/>
              <a:buAutoNum type="arabicPeriod"/>
            </a:pPr>
            <a:r>
              <a:rPr lang="en-IN" sz="1200" dirty="0">
                <a:effectLst/>
                <a:latin typeface="+mn-lt"/>
                <a:ea typeface="Times New Roman" panose="02020603050405020304" pitchFamily="18" charset="0"/>
                <a:cs typeface="Aptos" panose="020B0004020202020204" pitchFamily="34" charset="0"/>
              </a:rPr>
              <a:t>Ensure that the antenna feeds are oriented in the same direction to achieve a constructive radiation pattern.</a:t>
            </a:r>
            <a:endParaRPr lang="en-US" sz="1200" dirty="0">
              <a:effectLst/>
              <a:latin typeface="+mn-lt"/>
              <a:ea typeface="Aptos" panose="020B0004020202020204" pitchFamily="34" charset="0"/>
              <a:cs typeface="Aptos" panose="020B0004020202020204" pitchFamily="34" charset="0"/>
            </a:endParaRPr>
          </a:p>
          <a:p>
            <a:pPr marL="342900" marR="0" lvl="0" indent="-342900">
              <a:spcBef>
                <a:spcPts val="0"/>
              </a:spcBef>
              <a:spcAft>
                <a:spcPts val="1200"/>
              </a:spcAft>
              <a:buFont typeface="+mj-lt"/>
              <a:buAutoNum type="arabicPeriod"/>
            </a:pPr>
            <a:r>
              <a:rPr lang="en-IN" sz="1200" dirty="0">
                <a:effectLst/>
                <a:latin typeface="+mn-lt"/>
                <a:ea typeface="Times New Roman" panose="02020603050405020304" pitchFamily="18" charset="0"/>
                <a:cs typeface="Aptos" panose="020B0004020202020204" pitchFamily="34" charset="0"/>
              </a:rPr>
              <a:t>Use a higher impedance line  to feed the antenna. This will minimize radiation from the microstrip line and provide a better match with the via.</a:t>
            </a:r>
            <a:endParaRPr lang="en-US" sz="1200" dirty="0">
              <a:effectLst/>
              <a:latin typeface="+mn-lt"/>
              <a:ea typeface="Aptos" panose="020B0004020202020204" pitchFamily="34" charset="0"/>
              <a:cs typeface="Aptos" panose="020B0004020202020204" pitchFamily="34" charset="0"/>
            </a:endParaRPr>
          </a:p>
          <a:p>
            <a:pPr marL="342900" marR="0" lvl="0" indent="-342900">
              <a:spcBef>
                <a:spcPts val="0"/>
              </a:spcBef>
              <a:spcAft>
                <a:spcPts val="1200"/>
              </a:spcAft>
              <a:buFont typeface="+mj-lt"/>
              <a:buAutoNum type="arabicPeriod"/>
            </a:pPr>
            <a:r>
              <a:rPr lang="en-IN" sz="1200" dirty="0">
                <a:effectLst/>
                <a:latin typeface="+mn-lt"/>
                <a:ea typeface="Times New Roman" panose="02020603050405020304" pitchFamily="18" charset="0"/>
                <a:cs typeface="Aptos" panose="020B0004020202020204" pitchFamily="34" charset="0"/>
              </a:rPr>
              <a:t>The electrical length of all feedlines should be the same.</a:t>
            </a:r>
            <a:endParaRPr lang="en-US" sz="1200" dirty="0">
              <a:effectLst/>
              <a:latin typeface="+mn-lt"/>
              <a:ea typeface="Aptos" panose="020B0004020202020204" pitchFamily="34" charset="0"/>
              <a:cs typeface="Aptos" panose="020B0004020202020204" pitchFamily="34" charset="0"/>
            </a:endParaRPr>
          </a:p>
          <a:p>
            <a:pPr marL="342900" marR="0" lvl="0" indent="-342900">
              <a:spcBef>
                <a:spcPts val="0"/>
              </a:spcBef>
              <a:spcAft>
                <a:spcPts val="1200"/>
              </a:spcAft>
              <a:buFont typeface="+mj-lt"/>
              <a:buAutoNum type="arabicPeriod"/>
            </a:pPr>
            <a:r>
              <a:rPr lang="en-IN" sz="1200" dirty="0">
                <a:effectLst/>
                <a:latin typeface="+mn-lt"/>
                <a:ea typeface="Times New Roman" panose="02020603050405020304" pitchFamily="18" charset="0"/>
                <a:cs typeface="Aptos" panose="020B0004020202020204" pitchFamily="34" charset="0"/>
              </a:rPr>
              <a:t>The antenna element spacing (</a:t>
            </a:r>
            <a:r>
              <a:rPr lang="en-IN" sz="1200" dirty="0" err="1">
                <a:effectLst/>
                <a:latin typeface="+mn-lt"/>
                <a:ea typeface="Times New Roman" panose="02020603050405020304" pitchFamily="18" charset="0"/>
                <a:cs typeface="Aptos" panose="020B0004020202020204" pitchFamily="34" charset="0"/>
              </a:rPr>
              <a:t>center</a:t>
            </a:r>
            <a:r>
              <a:rPr lang="en-IN" sz="1200" dirty="0">
                <a:effectLst/>
                <a:latin typeface="+mn-lt"/>
                <a:ea typeface="Times New Roman" panose="02020603050405020304" pitchFamily="18" charset="0"/>
                <a:cs typeface="Aptos" panose="020B0004020202020204" pitchFamily="34" charset="0"/>
              </a:rPr>
              <a:t>-to-</a:t>
            </a:r>
            <a:r>
              <a:rPr lang="en-IN" sz="1200" dirty="0" err="1">
                <a:effectLst/>
                <a:latin typeface="+mn-lt"/>
                <a:ea typeface="Times New Roman" panose="02020603050405020304" pitchFamily="18" charset="0"/>
                <a:cs typeface="Aptos" panose="020B0004020202020204" pitchFamily="34" charset="0"/>
              </a:rPr>
              <a:t>center</a:t>
            </a:r>
            <a:r>
              <a:rPr lang="en-IN" sz="1200" dirty="0">
                <a:effectLst/>
                <a:latin typeface="+mn-lt"/>
                <a:ea typeface="Times New Roman" panose="02020603050405020304" pitchFamily="18" charset="0"/>
                <a:cs typeface="Aptos" panose="020B0004020202020204" pitchFamily="34" charset="0"/>
              </a:rPr>
              <a:t>) should be 0.5 </a:t>
            </a:r>
            <a:r>
              <a:rPr lang="en-IN" sz="1200" dirty="0" err="1">
                <a:effectLst/>
                <a:latin typeface="+mn-lt"/>
                <a:ea typeface="Times New Roman" panose="02020603050405020304" pitchFamily="18" charset="0"/>
                <a:cs typeface="Aptos" panose="020B0004020202020204" pitchFamily="34" charset="0"/>
              </a:rPr>
              <a:t>λg</a:t>
            </a:r>
            <a:r>
              <a:rPr lang="en-IN" sz="1200" dirty="0">
                <a:effectLst/>
                <a:latin typeface="+mn-lt"/>
                <a:ea typeface="Times New Roman" panose="02020603050405020304" pitchFamily="18" charset="0"/>
                <a:cs typeface="Aptos" panose="020B0004020202020204" pitchFamily="34" charset="0"/>
              </a:rPr>
              <a:t>​ (guided wavelength).</a:t>
            </a:r>
          </a:p>
          <a:p>
            <a:pPr marL="342900" marR="0" lvl="0" indent="-342900">
              <a:spcBef>
                <a:spcPts val="0"/>
              </a:spcBef>
              <a:spcAft>
                <a:spcPts val="1200"/>
              </a:spcAft>
              <a:buFont typeface="+mj-lt"/>
              <a:buAutoNum type="arabicPeriod"/>
            </a:pPr>
            <a:r>
              <a:rPr lang="en-IN" sz="1200" dirty="0">
                <a:latin typeface="+mn-lt"/>
                <a:ea typeface="Aptos" panose="020B0004020202020204" pitchFamily="34" charset="0"/>
                <a:cs typeface="Aptos" panose="020B0004020202020204" pitchFamily="34" charset="0"/>
              </a:rPr>
              <a:t>Tuning &gt;  Reduce horizontal length dimension to shift to higher frequency.</a:t>
            </a:r>
          </a:p>
          <a:p>
            <a:pPr marL="342900" marR="0" lvl="0" indent="-342900">
              <a:spcBef>
                <a:spcPts val="0"/>
              </a:spcBef>
              <a:spcAft>
                <a:spcPts val="1200"/>
              </a:spcAft>
              <a:buFont typeface="+mj-lt"/>
              <a:buAutoNum type="arabicPeriod"/>
            </a:pPr>
            <a:r>
              <a:rPr lang="en-US" sz="1200" dirty="0"/>
              <a:t>Beam Steering will be more visible if all antenna elements are placed in one line adjacent to each other. </a:t>
            </a:r>
            <a:endParaRPr lang="en-US" sz="1200" dirty="0">
              <a:effectLst/>
              <a:latin typeface="+mn-lt"/>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51</a:t>
            </a:fld>
            <a:endParaRPr lang="en-US"/>
          </a:p>
        </p:txBody>
      </p:sp>
    </p:spTree>
    <p:extLst>
      <p:ext uri="{BB962C8B-B14F-4D97-AF65-F5344CB8AC3E}">
        <p14:creationId xmlns:p14="http://schemas.microsoft.com/office/powerpoint/2010/main" val="418158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b="1" i="0" dirty="0">
                <a:solidFill>
                  <a:srgbClr val="333333"/>
                </a:solidFill>
                <a:effectLst/>
                <a:latin typeface="Helvetica Neue"/>
              </a:rPr>
              <a:t>Heterogeneous Integration</a:t>
            </a:r>
            <a:r>
              <a:rPr lang="en-US" b="0" i="0" dirty="0">
                <a:solidFill>
                  <a:srgbClr val="333333"/>
                </a:solidFill>
                <a:effectLst/>
                <a:latin typeface="Helvetica Neue"/>
              </a:rPr>
              <a:t> refers to the integration of separately manufactured components into a higher-level assembly that, in the aggregate, provides enhanced functionality and improved operating characteristics. </a:t>
            </a:r>
            <a:r>
              <a:rPr lang="en-US" sz="1050" b="0" i="0" dirty="0">
                <a:solidFill>
                  <a:srgbClr val="333333"/>
                </a:solidFill>
                <a:effectLst/>
                <a:latin typeface="Helvetica Neue"/>
              </a:rPr>
              <a:t>(Source: </a:t>
            </a:r>
            <a:r>
              <a:rPr lang="en-US" sz="1050" dirty="0">
                <a:hlinkClick r:id="rId3"/>
              </a:rPr>
              <a:t>IEEE Electronics Packaging Society</a:t>
            </a:r>
            <a:r>
              <a:rPr lang="en-US" sz="1050" dirty="0"/>
              <a:t>)</a:t>
            </a:r>
          </a:p>
          <a:p>
            <a:endParaRPr lang="en-US" dirty="0"/>
          </a:p>
          <a:p>
            <a:pPr marL="0" indent="0" algn="l">
              <a:spcAft>
                <a:spcPts val="1200"/>
              </a:spcAft>
              <a:buFont typeface="Arial" panose="020B0604020202020204" pitchFamily="34" charset="0"/>
              <a:buNone/>
            </a:pPr>
            <a:r>
              <a:rPr lang="en-US" sz="1200" b="0" i="0" dirty="0">
                <a:solidFill>
                  <a:srgbClr val="242424"/>
                </a:solidFill>
                <a:effectLst/>
                <a:latin typeface="Segoe UI" panose="020B0502040204020203" pitchFamily="34" charset="0"/>
              </a:rPr>
              <a:t>3D Heterogeneous Integration (3DHI) is an advanced packaging technology.</a:t>
            </a:r>
          </a:p>
          <a:p>
            <a:pPr marL="0" indent="0" algn="l">
              <a:spcAft>
                <a:spcPts val="1200"/>
              </a:spcAft>
              <a:buFont typeface="Arial" panose="020B0604020202020204" pitchFamily="34" charset="0"/>
              <a:buNone/>
            </a:pPr>
            <a:r>
              <a:rPr lang="en-US" sz="1200" dirty="0">
                <a:solidFill>
                  <a:srgbClr val="242424"/>
                </a:solidFill>
                <a:latin typeface="Segoe UI" panose="020B0502040204020203" pitchFamily="34" charset="0"/>
              </a:rPr>
              <a:t>It </a:t>
            </a:r>
            <a:r>
              <a:rPr lang="en-US" sz="1200" b="0" i="0" dirty="0">
                <a:solidFill>
                  <a:srgbClr val="242424"/>
                </a:solidFill>
                <a:effectLst/>
                <a:latin typeface="Segoe UI" panose="020B0502040204020203" pitchFamily="34" charset="0"/>
              </a:rPr>
              <a:t>involves stacking and integrating separately manufactured components, such as chips or wafers, within a single package.</a:t>
            </a:r>
          </a:p>
          <a:p>
            <a:pPr marL="0" indent="0" algn="l">
              <a:spcAft>
                <a:spcPts val="1200"/>
              </a:spcAft>
              <a:buFont typeface="Arial" panose="020B0604020202020204" pitchFamily="34" charset="0"/>
              <a:buNone/>
            </a:pPr>
            <a:r>
              <a:rPr lang="en-US" sz="1200" dirty="0">
                <a:solidFill>
                  <a:srgbClr val="242424"/>
                </a:solidFill>
                <a:latin typeface="Segoe UI" panose="020B0502040204020203" pitchFamily="34" charset="0"/>
              </a:rPr>
              <a:t>It a</a:t>
            </a:r>
            <a:r>
              <a:rPr lang="en-US" sz="1200" b="0" i="0" dirty="0">
                <a:solidFill>
                  <a:srgbClr val="242424"/>
                </a:solidFill>
                <a:effectLst/>
                <a:latin typeface="Segoe UI" panose="020B0502040204020203" pitchFamily="34" charset="0"/>
              </a:rPr>
              <a:t>llows for the combination of different materials, devices, and circuits, enhancing the functionality and performance of microelectronics</a:t>
            </a:r>
            <a:endParaRPr lang="en-US" sz="1200" dirty="0">
              <a:effectLst/>
            </a:endParaRPr>
          </a:p>
          <a:p>
            <a:endParaRPr lang="en-US" dirty="0">
              <a:effectLst/>
            </a:endParaRPr>
          </a:p>
          <a:p>
            <a:pPr algn="l"/>
            <a:r>
              <a:rPr lang="en-US" b="0" i="0" dirty="0">
                <a:solidFill>
                  <a:srgbClr val="242424"/>
                </a:solidFill>
                <a:effectLst/>
                <a:latin typeface="Segoe UI" panose="020B0502040204020203" pitchFamily="34" charset="0"/>
              </a:rPr>
              <a:t>3DHI is gaining traction due to its potential to improve performance, reduce costs, and offer more flexible form factors for complex systems</a:t>
            </a:r>
          </a:p>
          <a:p>
            <a:pPr marL="0" lvl="1" indent="0">
              <a:buNone/>
            </a:pPr>
            <a:endParaRPr lang="en-US" b="0"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5</a:t>
            </a:fld>
            <a:endParaRPr lang="en-US"/>
          </a:p>
        </p:txBody>
      </p:sp>
    </p:spTree>
    <p:extLst>
      <p:ext uri="{BB962C8B-B14F-4D97-AF65-F5344CB8AC3E}">
        <p14:creationId xmlns:p14="http://schemas.microsoft.com/office/powerpoint/2010/main" val="3942492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building a heterogeneous workflow, would you prefer to use vendors with open, interoperable toolsets OR would you prefer a sealed, self-contained ecosystem entirely managed by a single EDA company?  A vast majority of our customers prefer EDA vendors who work together and partner, because this type of open approach and partnership leads to innovation.  It also allows our customers to pick the best tool for the job – whether that tool comes from Keysight or someone else.  That’s why Keysight have chosen to partner with Synopsys and Ansys as part of the TSMC 3D Fabric Alliance, which is TSMC’s Heterogeneous Integration environment.  We expect these types of partnerships to continue and expand going forward.  </a:t>
            </a:r>
          </a:p>
          <a:p>
            <a:endParaRPr lang="en-US" dirty="0"/>
          </a:p>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6</a:t>
            </a:fld>
            <a:endParaRPr lang="en-US"/>
          </a:p>
        </p:txBody>
      </p:sp>
    </p:spTree>
    <p:extLst>
      <p:ext uri="{BB962C8B-B14F-4D97-AF65-F5344CB8AC3E}">
        <p14:creationId xmlns:p14="http://schemas.microsoft.com/office/powerpoint/2010/main" val="273936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dirty="0"/>
              <a:t>Which types of customers are moving to 2.5D or 3DHI?</a:t>
            </a:r>
          </a:p>
          <a:p>
            <a:pPr marL="171450" indent="-171450">
              <a:buFont typeface="Arial" panose="020B0604020202020204" pitchFamily="34" charset="0"/>
              <a:buChar char="•"/>
            </a:pPr>
            <a:r>
              <a:rPr lang="en-US" b="1" dirty="0"/>
              <a:t>Aerospace and Defense customers:   </a:t>
            </a:r>
            <a:r>
              <a:rPr lang="en-US" sz="1400" b="1" dirty="0"/>
              <a:t>2.5/3D (mmW), Research: THz</a:t>
            </a:r>
            <a:endParaRPr lang="en-US" b="1" dirty="0"/>
          </a:p>
          <a:p>
            <a:pPr marL="171450" indent="-171450">
              <a:buFont typeface="Arial" panose="020B0604020202020204" pitchFamily="34" charset="0"/>
              <a:buChar char="•"/>
            </a:pPr>
            <a:r>
              <a:rPr lang="en-US" b="1" dirty="0"/>
              <a:t>Automotive customers</a:t>
            </a:r>
            <a:r>
              <a:rPr lang="en-US" dirty="0"/>
              <a:t> 3DHI (mmW), particularly WLP and AIP (Antenna-in-Package)</a:t>
            </a:r>
          </a:p>
          <a:p>
            <a:pPr marL="171450" indent="-171450">
              <a:buFont typeface="Arial" panose="020B0604020202020204" pitchFamily="34" charset="0"/>
              <a:buChar char="•"/>
            </a:pPr>
            <a:r>
              <a:rPr lang="en-US" b="1" dirty="0"/>
              <a:t>Traditional 2D Module and package customers </a:t>
            </a:r>
            <a:r>
              <a:rPr lang="en-US" dirty="0"/>
              <a:t>2-2.5D mmW (5G), 3D? </a:t>
            </a:r>
            <a:r>
              <a:rPr lang="en-US" b="1" dirty="0"/>
              <a:t>(6G)</a:t>
            </a:r>
          </a:p>
          <a:p>
            <a:pPr marL="0" lvl="1" indent="0">
              <a:buNone/>
            </a:pPr>
            <a:endParaRPr lang="en-US" b="0" dirty="0"/>
          </a:p>
          <a:p>
            <a:pPr marL="0" marR="0" lvl="1"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dirty="0">
                <a:solidFill>
                  <a:srgbClr val="FF0000"/>
                </a:solidFill>
              </a:rPr>
              <a:t>A quote from a Radar Customer:</a:t>
            </a:r>
          </a:p>
          <a:p>
            <a:pPr marL="0" marR="0" lvl="1"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dirty="0">
                <a:solidFill>
                  <a:srgbClr val="FF0000"/>
                </a:solidFill>
              </a:rPr>
              <a:t>“</a:t>
            </a:r>
            <a:r>
              <a:rPr lang="en-US" sz="1200" dirty="0">
                <a:solidFill>
                  <a:srgbClr val="FF0000"/>
                </a:solidFill>
              </a:rPr>
              <a:t>Our packaging technology now costs more than our chip runs so its imperative that we can simulate the chip and package together and verify performance before we tape the package out”</a:t>
            </a:r>
          </a:p>
          <a:p>
            <a:pPr marL="0" lvl="1" indent="0">
              <a:buNone/>
            </a:pP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7</a:t>
            </a:fld>
            <a:endParaRPr lang="en-US"/>
          </a:p>
        </p:txBody>
      </p:sp>
    </p:spTree>
    <p:extLst>
      <p:ext uri="{BB962C8B-B14F-4D97-AF65-F5344CB8AC3E}">
        <p14:creationId xmlns:p14="http://schemas.microsoft.com/office/powerpoint/2010/main" val="279309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At Keysight, we face these same challenges as our customers do because we develop high frequency hardware for instruments.  For example, the front ends in our UXR scope recently migrated to wafer level packaging.  This was a big task for the design team in Keysight labs – they had to move away from a super flexible technology mix with bond wires and shims into these very compact wafer level packages.  And the challenge is you can’t tune these things – the package is what it is.  But despite this, the team was successful in not only reducing the cost by 60%, but also achieving better performance with the wafer level package.  How did they do it?  It came down to how they viewed the package – traditionally, we think of packages as parasitic elements – but they viewed it more like a critical part of the design.  And that change of mindset enabled them to be successful.  </a:t>
            </a:r>
          </a:p>
          <a:p>
            <a:pPr marL="0" marR="0" lvl="0" indent="0">
              <a:lnSpc>
                <a:spcPct val="107000"/>
              </a:lnSpc>
              <a:spcBef>
                <a:spcPts val="0"/>
              </a:spcBef>
              <a:spcAft>
                <a:spcPts val="0"/>
              </a:spcAft>
              <a:buFont typeface="+mj-l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But they also needed tools to allow this – and that’s how we produced Smart Mount and RF Pro.  ADS is an open platform, so you can bring in designs from anywhere.  Smart Mount allows you to assemble these technologies and RF Pro allows you to analyze the signals paths, even if they traverse multiple technologies.  We’ll talk about that more in the slides that follow.  </a:t>
            </a:r>
          </a:p>
          <a:p>
            <a:endParaRPr lang="en-US"/>
          </a:p>
        </p:txBody>
      </p:sp>
      <p:sp>
        <p:nvSpPr>
          <p:cNvPr id="4" name="Slide Number Placeholder 3"/>
          <p:cNvSpPr>
            <a:spLocks noGrp="1"/>
          </p:cNvSpPr>
          <p:nvPr>
            <p:ph type="sldNum" sz="quarter" idx="5"/>
          </p:nvPr>
        </p:nvSpPr>
        <p:spPr/>
        <p:txBody>
          <a:bodyPr/>
          <a:lstStyle/>
          <a:p>
            <a:fld id="{E8FDEE44-2F84-48D1-BBF6-82E16595D1F6}" type="slidenum">
              <a:rPr lang="en-US" smtClean="0"/>
              <a:pPr/>
              <a:t>8</a:t>
            </a:fld>
            <a:endParaRPr lang="en-US"/>
          </a:p>
        </p:txBody>
      </p:sp>
    </p:spTree>
    <p:extLst>
      <p:ext uri="{BB962C8B-B14F-4D97-AF65-F5344CB8AC3E}">
        <p14:creationId xmlns:p14="http://schemas.microsoft.com/office/powerpoint/2010/main" val="425477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Heterogenous integration pulls </a:t>
            </a:r>
            <a:r>
              <a:rPr lang="en-US" b="0" i="0" dirty="0">
                <a:solidFill>
                  <a:srgbClr val="202124"/>
                </a:solidFill>
                <a:effectLst/>
                <a:latin typeface="Google Sans"/>
              </a:rPr>
              <a:t>separately manufactured components into a higher-level assembly that provides enhanced functionality and improved operating characteristics. The challenge with building heterogeneous products is they are very complex.  It’s not easy to integrate technology together at high frequencies and get functioning products; this becomes almost impossible as you move into mmW and THz.  One major challenge lies in the design flow: most legacy flows are monolithic – meaning they were built for one technology.  The fixed technology set drives the tool selection which then dictates the design process.</a:t>
            </a:r>
          </a:p>
          <a:p>
            <a:endParaRPr lang="en-US" b="0" i="0" dirty="0">
              <a:solidFill>
                <a:srgbClr val="202124"/>
              </a:solidFill>
              <a:effectLst/>
              <a:latin typeface="Google Sans"/>
            </a:endParaRPr>
          </a:p>
          <a:p>
            <a:r>
              <a:rPr lang="en-US" b="0" i="0" dirty="0">
                <a:solidFill>
                  <a:srgbClr val="202124"/>
                </a:solidFill>
                <a:effectLst/>
                <a:latin typeface="Google Sans"/>
              </a:rPr>
              <a:t>The graphic on the right shows an attempt to apply a monolithic workflow to a heterogenous product by paralleling the one technology flow for each additional technology. </a:t>
            </a:r>
            <a:r>
              <a:rPr lang="en-US" dirty="0"/>
              <a:t>It doesn’t make sense to use a single tool to design a product which pulls together multiple different technologies into one package. </a:t>
            </a:r>
            <a:r>
              <a:rPr lang="en-US" b="0" i="0" dirty="0">
                <a:solidFill>
                  <a:srgbClr val="202124"/>
                </a:solidFill>
                <a:effectLst/>
                <a:latin typeface="Google Sans"/>
              </a:rPr>
              <a:t>It is not a good fit for the reasons described on the right of the slide.  The biggest issue is that integration does not happen until the end of the design process.  Also, integrating at the end requires a huge amount of automation.  This approach only works if you know beforehand that all the parts will work well together (for example, a Front-End Module for a mature cellular standard would work with this approach).  </a:t>
            </a:r>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9</a:t>
            </a:fld>
            <a:endParaRPr lang="en-US"/>
          </a:p>
        </p:txBody>
      </p:sp>
    </p:spTree>
    <p:extLst>
      <p:ext uri="{BB962C8B-B14F-4D97-AF65-F5344CB8AC3E}">
        <p14:creationId xmlns:p14="http://schemas.microsoft.com/office/powerpoint/2010/main" val="16054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A Heterogeneous workflow utilizes multiple tools integrated together to design a product.  The graphic on the right shows an example of a heterogeneous workflow.  In contrast with the Monolithic workflow in the last slide, the Design process drives the technology set.  This is important because there may be no clear “right” technology at the beginning of the cycle – the design teams must figure out which technology mix to use on a case-by-case basis.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Each function in the workflow might be one tool, but it could just as easily be realized with different tools.  A key feature of a heterogeneous workflow is that it is flexible; it can easily be reconfigured for example to incorporate a new technology or package type.  A heterogeneous workflow also allows integration to happen much earlier in the design process.  A key enabler for this is the data transfer – in a monolithic workflow, data tends to flow one way ; in a heterogeneous workflow, data can move bidirectionally up and down.   For example, data from the integrated design could be back annotated into the individual test benches automatically, allowing the IC designers to access and understand the shifts in performance caused by integration – while they are still designing!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dirty="0"/>
              <a:t>Intuitively, it makes sense to design a heterogeneous product with a heterogeneous workflow.  The advantages are summarized on the right-hand side of the slide.  However, there is also one key challenge that prevents most companies from adopting this type of workflow: it is very difficult to achieve such a tight integration between many tools with different design kits, engines, use models, and data structures.   Theoretically, there are advantages to using as many tools as possible in a workflow like this but practically, too many different tools cause the complexity of the workflow to become overwhelming and overly complex.    </a:t>
            </a:r>
          </a:p>
        </p:txBody>
      </p:sp>
      <p:sp>
        <p:nvSpPr>
          <p:cNvPr id="4" name="Slide Number Placeholder 3"/>
          <p:cNvSpPr>
            <a:spLocks noGrp="1"/>
          </p:cNvSpPr>
          <p:nvPr>
            <p:ph type="sldNum" sz="quarter" idx="5"/>
          </p:nvPr>
        </p:nvSpPr>
        <p:spPr/>
        <p:txBody>
          <a:bodyPr/>
          <a:lstStyle/>
          <a:p>
            <a:fld id="{E8FDEE44-2F84-48D1-BBF6-82E16595D1F6}" type="slidenum">
              <a:rPr lang="en-US" smtClean="0"/>
              <a:pPr/>
              <a:t>10</a:t>
            </a:fld>
            <a:endParaRPr lang="en-US"/>
          </a:p>
        </p:txBody>
      </p:sp>
    </p:spTree>
    <p:extLst>
      <p:ext uri="{BB962C8B-B14F-4D97-AF65-F5344CB8AC3E}">
        <p14:creationId xmlns:p14="http://schemas.microsoft.com/office/powerpoint/2010/main" val="3567705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2C5B2393-3FF9-88AD-37CD-FBA6BB21CFD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222844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278613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controlled under the International Traffic in Arms Regulations (ITAR). Diversion contrary to U.S. law is prohibited. </a:t>
            </a:r>
            <a:br>
              <a:rPr lang="en-US" altLang="en-US" sz="900">
                <a:solidFill>
                  <a:srgbClr val="7F7F7F"/>
                </a:solidFill>
              </a:rPr>
            </a:br>
            <a:r>
              <a:rPr lang="en-US" altLang="en-US" sz="90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411019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subject to the Export Administration Regulations (EAR). Diversion contrary to U.S. law is prohibited. </a:t>
            </a:r>
            <a:br>
              <a:rPr lang="en-US" altLang="en-US" sz="900">
                <a:solidFill>
                  <a:srgbClr val="7F7F7F"/>
                </a:solidFill>
              </a:rPr>
            </a:br>
            <a:r>
              <a:rPr lang="en-US" altLang="en-US" sz="90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1145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12113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p>
        </p:txBody>
      </p:sp>
      <p:sp>
        <p:nvSpPr>
          <p:cNvPr id="3" name="Footer Placeholder 1">
            <a:extLst>
              <a:ext uri="{FF2B5EF4-FFF2-40B4-BE49-F238E27FC236}">
                <a16:creationId xmlns:a16="http://schemas.microsoft.com/office/drawing/2014/main" id="{FD72FF1F-42A6-70A4-7B74-823B546739EB}"/>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168277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controlled under the International Traffic in Arms Regulations (ITAR). Diversion contrary to U.S. law is prohibited.</a:t>
            </a:r>
          </a:p>
          <a:p>
            <a:pPr>
              <a:spcBef>
                <a:spcPts val="1800"/>
              </a:spcBef>
              <a:defRPr/>
            </a:pPr>
            <a:r>
              <a:rPr sz="2000" b="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14400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subject to the Export Administration Regulations (EAR). Diversion contrary to U.S. law is prohibited.</a:t>
            </a:r>
          </a:p>
          <a:p>
            <a:pPr>
              <a:spcBef>
                <a:spcPts val="1800"/>
              </a:spcBef>
              <a:defRPr/>
            </a:pPr>
            <a:r>
              <a:rPr sz="2000" b="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297274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4224710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21124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a:t>Click icon to add picture</a:t>
            </a:r>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03037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AB186722-836E-69D5-BB9A-820DD2941A77}"/>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3">
            <a:extLst>
              <a:ext uri="{FF2B5EF4-FFF2-40B4-BE49-F238E27FC236}">
                <a16:creationId xmlns:a16="http://schemas.microsoft.com/office/drawing/2014/main" id="{FCBECE28-30E7-2ABD-7C2B-84D807B84F6C}"/>
              </a:ext>
            </a:extLst>
          </p:cNvPr>
          <p:cNvSpPr>
            <a:spLocks noGrp="1"/>
          </p:cNvSpPr>
          <p:nvPr>
            <p:ph type="ftr" sz="quarter" idx="34"/>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34472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15085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69935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1270422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496983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a:t>Click icon to add picture</a:t>
            </a:r>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848454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805743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915402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40969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03614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1091379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3646468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2107584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4217309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917442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368520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5743948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846414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1908834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60902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600360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19425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2564821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143575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a:t>Click icon to add picture</a:t>
            </a:r>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27771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a:t>Click icon to add picture</a:t>
            </a:r>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17386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1337141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a:t>Click icon to add picture</a:t>
            </a:r>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728096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1129284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9EF94C0C-A1DE-4B4E-81B9-17917168456C}"/>
              </a:ext>
            </a:extLst>
          </p:cNvPr>
          <p:cNvSpPr>
            <a:spLocks noGrp="1"/>
          </p:cNvSpPr>
          <p:nvPr>
            <p:ph type="ftr" sz="quarter" idx="15"/>
          </p:nvPr>
        </p:nvSpPr>
        <p:spPr/>
        <p:txBody>
          <a:bodyPr/>
          <a:lstStyle/>
          <a:p>
            <a:r>
              <a:rPr lang="en-US"/>
              <a:t>Heterogenous Integrated Module Design in ADS</a:t>
            </a:r>
          </a:p>
        </p:txBody>
      </p:sp>
      <p:sp>
        <p:nvSpPr>
          <p:cNvPr id="4" name="Title 3">
            <a:extLst>
              <a:ext uri="{FF2B5EF4-FFF2-40B4-BE49-F238E27FC236}">
                <a16:creationId xmlns:a16="http://schemas.microsoft.com/office/drawing/2014/main" id="{856CA66E-0730-4548-BD28-48477B0C3CAB}"/>
              </a:ext>
            </a:extLst>
          </p:cNvPr>
          <p:cNvSpPr>
            <a:spLocks noGrp="1"/>
          </p:cNvSpPr>
          <p:nvPr>
            <p:ph type="title" hasCustomPrompt="1"/>
          </p:nvPr>
        </p:nvSpPr>
        <p:spPr/>
        <p:txBody>
          <a:bodyPr/>
          <a:lstStyle>
            <a:lvl1pPr>
              <a:defRPr/>
            </a:lvl1pPr>
          </a:lstStyle>
          <a:p>
            <a:r>
              <a:rPr lang="en-US"/>
              <a:t>One Column Layout</a:t>
            </a:r>
          </a:p>
        </p:txBody>
      </p:sp>
    </p:spTree>
    <p:extLst>
      <p:ext uri="{BB962C8B-B14F-4D97-AF65-F5344CB8AC3E}">
        <p14:creationId xmlns:p14="http://schemas.microsoft.com/office/powerpoint/2010/main" val="830259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ysight End Wave Whit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66BFC81D-42B0-4140-AFBA-C54C5ABAE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a:fillRect/>
          </a:stretch>
        </p:blipFill>
        <p:spPr>
          <a:xfrm>
            <a:off x="841135" y="3097941"/>
            <a:ext cx="3757760" cy="662118"/>
          </a:xfrm>
          <a:prstGeom prst="rect">
            <a:avLst/>
          </a:prstGeom>
        </p:spPr>
      </p:pic>
    </p:spTree>
    <p:extLst>
      <p:ext uri="{BB962C8B-B14F-4D97-AF65-F5344CB8AC3E}">
        <p14:creationId xmlns:p14="http://schemas.microsoft.com/office/powerpoint/2010/main" val="773282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dirty="0" err="1">
                <a:latin typeface="Arial" panose="020B0604020202020204" pitchFamily="34" charset="0"/>
                <a:cs typeface="Arial" panose="020B0604020202020204" pitchFamily="34" charset="0"/>
              </a:rPr>
              <a:t>Subheadline</a:t>
            </a:r>
            <a:endParaRPr lang="en-US" dirty="0"/>
          </a:p>
        </p:txBody>
      </p:sp>
      <p:sp>
        <p:nvSpPr>
          <p:cNvPr id="3" name="Text Placeholder 2">
            <a:extLst>
              <a:ext uri="{FF2B5EF4-FFF2-40B4-BE49-F238E27FC236}">
                <a16:creationId xmlns:a16="http://schemas.microsoft.com/office/drawing/2014/main" id="{E9519055-631B-4A4E-9F2F-FAE6092892A5}"/>
              </a:ext>
            </a:extLst>
          </p:cNvPr>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85800" y="548640"/>
            <a:ext cx="10515600"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BC8499C-46E2-4F57-8AAC-4EC283C24447}"/>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240767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userDrawn="1">
          <p15:clr>
            <a:srgbClr val="FBAE40"/>
          </p15:clr>
        </p15:guide>
        <p15:guide id="6" orient="horz" pos="528" userDrawn="1">
          <p15:clr>
            <a:srgbClr val="FBAE40"/>
          </p15:clr>
        </p15:guide>
        <p15:guide id="7" orient="horz" pos="1224" userDrawn="1">
          <p15:clr>
            <a:srgbClr val="FBAE40"/>
          </p15:clr>
        </p15:guide>
        <p15:guide id="8" orient="horz" pos="3624" userDrawn="1">
          <p15:clr>
            <a:srgbClr val="FBAE40"/>
          </p15:clr>
        </p15:guide>
        <p15:guide id="9" pos="432" userDrawn="1">
          <p15:clr>
            <a:srgbClr val="FBAE40"/>
          </p15:clr>
        </p15:guide>
        <p15:guide id="10" orient="horz" pos="768" userDrawn="1">
          <p15:clr>
            <a:srgbClr val="FBAE40"/>
          </p15:clr>
        </p15:guide>
        <p15:guide id="11" orient="horz" pos="100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4E5948C-F770-D442-89C7-F1FBCA2CC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BFC29A3-3623-6C40-8330-FACE0F19B546}"/>
              </a:ext>
            </a:extLst>
          </p:cNvPr>
          <p:cNvSpPr txBox="1"/>
          <p:nvPr userDrawn="1"/>
        </p:nvSpPr>
        <p:spPr>
          <a:xfrm>
            <a:off x="640080"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bg1"/>
                </a:solidFill>
                <a:effectLst/>
                <a:uLnTx/>
                <a:uFillTx/>
                <a:latin typeface="Arial Bold"/>
                <a:cs typeface="Arial Bold"/>
              </a:rPr>
              <a:t>Thank you</a:t>
            </a:r>
            <a:endParaRPr lang="en-US" sz="7200" b="1" i="0" u="none" strike="noStrike" kern="1200" cap="none" spc="0" normalizeH="0" baseline="0" noProof="0">
              <a:ln>
                <a:noFill/>
              </a:ln>
              <a:solidFill>
                <a:schemeClr val="bg1"/>
              </a:solidFill>
              <a:effectLst/>
              <a:uLnTx/>
              <a:uFillTx/>
              <a:latin typeface="Arial Bold"/>
              <a:cs typeface="Arial Bold"/>
            </a:endParaRPr>
          </a:p>
        </p:txBody>
      </p:sp>
      <p:pic>
        <p:nvPicPr>
          <p:cNvPr id="6" name="Picture 9" descr="Frame">
            <a:extLst>
              <a:ext uri="{FF2B5EF4-FFF2-40B4-BE49-F238E27FC236}">
                <a16:creationId xmlns:a16="http://schemas.microsoft.com/office/drawing/2014/main" id="{595AE243-576C-9B47-AB74-61C56CBBC5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3370254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3" name="Text Placeholder 2">
            <a:extLst>
              <a:ext uri="{FF2B5EF4-FFF2-40B4-BE49-F238E27FC236}">
                <a16:creationId xmlns:a16="http://schemas.microsoft.com/office/drawing/2014/main" id="{E9519055-631B-4A4E-9F2F-FAE6092892A5}"/>
              </a:ext>
            </a:extLst>
          </p:cNvPr>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85800" y="548640"/>
            <a:ext cx="10515600" cy="369332"/>
          </a:xfrm>
          <a:prstGeom prst="rect">
            <a:avLst/>
          </a:prstGeom>
        </p:spPr>
        <p:txBody>
          <a:bodyPr vert="horz" wrap="square" lIns="0" tIns="0" rIns="0" bIns="0" rtlCol="0" anchor="t" anchorCtr="0">
            <a:spAutoFit/>
          </a:bodyPr>
          <a:lstStyle/>
          <a:p>
            <a:r>
              <a:rPr lang="en-US"/>
              <a:t>Click to edit Master title style</a:t>
            </a:r>
          </a:p>
        </p:txBody>
      </p:sp>
      <p:sp>
        <p:nvSpPr>
          <p:cNvPr id="2" name="Footer Placeholder 1">
            <a:extLst>
              <a:ext uri="{FF2B5EF4-FFF2-40B4-BE49-F238E27FC236}">
                <a16:creationId xmlns:a16="http://schemas.microsoft.com/office/drawing/2014/main" id="{BBC8499C-46E2-4F57-8AAC-4EC283C24447}"/>
              </a:ext>
            </a:extLst>
          </p:cNvPr>
          <p:cNvSpPr>
            <a:spLocks noGrp="1"/>
          </p:cNvSpPr>
          <p:nvPr>
            <p:ph type="ftr" sz="quarter" idx="34"/>
          </p:nvPr>
        </p:nvSpPr>
        <p:spPr/>
        <p:txBody>
          <a:bodyPr/>
          <a:lstStyle/>
          <a:p>
            <a:r>
              <a:rPr lang="en-US"/>
              <a:t>Heterogenous Integrated Module Design in ADS</a:t>
            </a:r>
          </a:p>
        </p:txBody>
      </p:sp>
    </p:spTree>
    <p:extLst>
      <p:ext uri="{BB962C8B-B14F-4D97-AF65-F5344CB8AC3E}">
        <p14:creationId xmlns:p14="http://schemas.microsoft.com/office/powerpoint/2010/main" val="240767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userDrawn="1">
          <p15:clr>
            <a:srgbClr val="FBAE40"/>
          </p15:clr>
        </p15:guide>
        <p15:guide id="6" orient="horz" pos="528" userDrawn="1">
          <p15:clr>
            <a:srgbClr val="FBAE40"/>
          </p15:clr>
        </p15:guide>
        <p15:guide id="7" orient="horz" pos="1224" userDrawn="1">
          <p15:clr>
            <a:srgbClr val="FBAE40"/>
          </p15:clr>
        </p15:guide>
        <p15:guide id="8" orient="horz" pos="3624" userDrawn="1">
          <p15:clr>
            <a:srgbClr val="FBAE40"/>
          </p15:clr>
        </p15:guide>
        <p15:guide id="9" pos="432" userDrawn="1">
          <p15:clr>
            <a:srgbClr val="FBAE40"/>
          </p15:clr>
        </p15:guide>
        <p15:guide id="10" orient="horz" pos="768" userDrawn="1">
          <p15:clr>
            <a:srgbClr val="FBAE40"/>
          </p15:clr>
        </p15:guide>
        <p15:guide id="11" orient="horz" pos="10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a:t>Click icon to add picture</a:t>
            </a:r>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448307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6" name="Picture 9" descr="Frame">
            <a:extLst>
              <a:ext uri="{FF2B5EF4-FFF2-40B4-BE49-F238E27FC236}">
                <a16:creationId xmlns:a16="http://schemas.microsoft.com/office/drawing/2014/main" id="{51BE2CEB-608E-E84D-AFF0-7E6FCBC70B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614" y="6463159"/>
            <a:ext cx="923544" cy="16141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7" name="Graphic 6">
            <a:extLst>
              <a:ext uri="{FF2B5EF4-FFF2-40B4-BE49-F238E27FC236}">
                <a16:creationId xmlns:a16="http://schemas.microsoft.com/office/drawing/2014/main" id="{2BFE4491-5A72-D247-9231-A68CFE23564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1807" r="38275" b="6113"/>
          <a:stretch/>
        </p:blipFill>
        <p:spPr>
          <a:xfrm>
            <a:off x="9050214" y="961780"/>
            <a:ext cx="3141785" cy="5896220"/>
          </a:xfrm>
          <a:prstGeom prst="rect">
            <a:avLst/>
          </a:prstGeom>
        </p:spPr>
      </p:pic>
    </p:spTree>
    <p:extLst>
      <p:ext uri="{BB962C8B-B14F-4D97-AF65-F5344CB8AC3E}">
        <p14:creationId xmlns:p14="http://schemas.microsoft.com/office/powerpoint/2010/main" val="3168565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userDrawn="1">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err="1"/>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343977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err="1"/>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68196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Heterogenous Integrated Module Design in ADS</a:t>
            </a:r>
          </a:p>
        </p:txBody>
      </p:sp>
    </p:spTree>
    <p:extLst>
      <p:ext uri="{BB962C8B-B14F-4D97-AF65-F5344CB8AC3E}">
        <p14:creationId xmlns:p14="http://schemas.microsoft.com/office/powerpoint/2010/main" val="25149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pPr>
              <a:defRPr/>
            </a:pPr>
            <a:r>
              <a:rPr lang="en-US"/>
              <a:t>Heterogenous Integrated Module Design in ADS</a:t>
            </a:r>
          </a:p>
        </p:txBody>
      </p:sp>
    </p:spTree>
    <p:extLst>
      <p:ext uri="{BB962C8B-B14F-4D97-AF65-F5344CB8AC3E}">
        <p14:creationId xmlns:p14="http://schemas.microsoft.com/office/powerpoint/2010/main" val="326772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3">
            <a:extLst>
              <a:ext uri="{FF2B5EF4-FFF2-40B4-BE49-F238E27FC236}">
                <a16:creationId xmlns:a16="http://schemas.microsoft.com/office/drawing/2014/main" id="{2EF7A6A0-5920-53D2-BF00-4609F15F0078}"/>
              </a:ext>
            </a:extLst>
          </p:cNvPr>
          <p:cNvSpPr>
            <a:spLocks noGrp="1" noChangeArrowheads="1"/>
          </p:cNvSpPr>
          <p:nvPr>
            <p:ph type="title"/>
          </p:nvPr>
        </p:nvSpPr>
        <p:spPr bwMode="auto">
          <a:xfrm>
            <a:off x="685800" y="549275"/>
            <a:ext cx="1051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3" name="Slide Number">
            <a:extLst>
              <a:ext uri="{FF2B5EF4-FFF2-40B4-BE49-F238E27FC236}">
                <a16:creationId xmlns:a16="http://schemas.microsoft.com/office/drawing/2014/main" id="{41C37170-88AB-D670-3CD1-BF49E7A255B1}"/>
              </a:ext>
            </a:extLst>
          </p:cNvPr>
          <p:cNvSpPr txBox="1">
            <a:spLocks/>
          </p:cNvSpPr>
          <p:nvPr/>
        </p:nvSpPr>
        <p:spPr bwMode="gray">
          <a:xfrm>
            <a:off x="10648950" y="6457950"/>
            <a:ext cx="735013" cy="153988"/>
          </a:xfrm>
          <a:prstGeom prst="rect">
            <a:avLst/>
          </a:prstGeom>
        </p:spPr>
        <p:txBody>
          <a:bodyPr lIns="0" tIns="0" rIns="0" bIns="0" anchor="ct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658D8A2-A20B-AA44-B358-9A0D03381CCD}" type="slidenum">
              <a:rPr lang="en-US" smtClean="0">
                <a:solidFill>
                  <a:schemeClr val="bg1">
                    <a:lumMod val="65000"/>
                  </a:schemeClr>
                </a:solidFill>
              </a:rPr>
              <a:pPr fontAlgn="auto">
                <a:spcBef>
                  <a:spcPts val="0"/>
                </a:spcBef>
                <a:spcAft>
                  <a:spcPts val="0"/>
                </a:spcAft>
                <a:defRPr/>
              </a:pPr>
              <a:t>‹#›</a:t>
            </a:fld>
            <a:endParaRPr lang="en-US">
              <a:solidFill>
                <a:schemeClr val="bg1">
                  <a:lumMod val="65000"/>
                </a:schemeClr>
              </a:solidFill>
            </a:endParaRPr>
          </a:p>
        </p:txBody>
      </p:sp>
      <p:sp>
        <p:nvSpPr>
          <p:cNvPr id="2" name="Footer Placeholder 1">
            <a:extLst>
              <a:ext uri="{FF2B5EF4-FFF2-40B4-BE49-F238E27FC236}">
                <a16:creationId xmlns:a16="http://schemas.microsoft.com/office/drawing/2014/main" id="{EEBB899C-6A85-7E68-6BBB-C45C77987CF9}"/>
              </a:ext>
            </a:extLst>
          </p:cNvPr>
          <p:cNvSpPr>
            <a:spLocks noGrp="1"/>
          </p:cNvSpPr>
          <p:nvPr>
            <p:ph type="ftr" sz="quarter" idx="3"/>
          </p:nvPr>
        </p:nvSpPr>
        <p:spPr>
          <a:xfrm>
            <a:off x="4038600" y="6456363"/>
            <a:ext cx="4114800" cy="15398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bg1">
                    <a:lumMod val="50000"/>
                  </a:schemeClr>
                </a:solidFill>
                <a:latin typeface="+mn-lt"/>
              </a:defRPr>
            </a:lvl1pPr>
          </a:lstStyle>
          <a:p>
            <a:pPr>
              <a:defRPr/>
            </a:pPr>
            <a:r>
              <a:rPr lang="en-US"/>
              <a:t>Heterogenous Integrated Module Design in ADS</a:t>
            </a:r>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896" r:id="rId44"/>
    <p:sldLayoutId id="2147483945" r:id="rId45"/>
  </p:sldLayoutIdLst>
  <p:hf sldNum="0" hd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p:titleStyle>
    <p:body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012340C-D195-8E4C-BF9F-E32A7FCD6E12}"/>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endParaRPr lang="en-US" dirty="0"/>
          </a:p>
        </p:txBody>
      </p:sp>
      <p:sp>
        <p:nvSpPr>
          <p:cNvPr id="13" name="Slide Number">
            <a:extLst>
              <a:ext uri="{FF2B5EF4-FFF2-40B4-BE49-F238E27FC236}">
                <a16:creationId xmlns:a16="http://schemas.microsoft.com/office/drawing/2014/main" id="{9773789E-1482-4DF2-AC34-ED595BC86F6F}"/>
              </a:ext>
            </a:extLst>
          </p:cNvPr>
          <p:cNvSpPr txBox="1">
            <a:spLocks/>
          </p:cNvSpPr>
          <p:nvPr userDrawn="1"/>
        </p:nvSpPr>
        <p:spPr bwMode="gray">
          <a:xfrm>
            <a:off x="10648632" y="6458523"/>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dirty="0">
              <a:solidFill>
                <a:schemeClr val="bg1">
                  <a:lumMod val="65000"/>
                </a:schemeClr>
              </a:solidFill>
            </a:endParaRPr>
          </a:p>
        </p:txBody>
      </p:sp>
      <p:sp>
        <p:nvSpPr>
          <p:cNvPr id="2" name="Footer Placeholder 1">
            <a:extLst>
              <a:ext uri="{FF2B5EF4-FFF2-40B4-BE49-F238E27FC236}">
                <a16:creationId xmlns:a16="http://schemas.microsoft.com/office/drawing/2014/main" id="{5F9E4FCE-DA81-4C02-B05D-E78AD21EC998}"/>
              </a:ext>
            </a:extLst>
          </p:cNvPr>
          <p:cNvSpPr>
            <a:spLocks noGrp="1"/>
          </p:cNvSpPr>
          <p:nvPr>
            <p:ph type="ftr" sz="quarter" idx="3"/>
          </p:nvPr>
        </p:nvSpPr>
        <p:spPr>
          <a:xfrm>
            <a:off x="4038600" y="6455664"/>
            <a:ext cx="4114800" cy="155448"/>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Heterogenous Integrated Module Design in ADS</a:t>
            </a:r>
            <a:endParaRPr lang="en-US" dirty="0"/>
          </a:p>
        </p:txBody>
      </p:sp>
    </p:spTree>
    <p:extLst>
      <p:ext uri="{BB962C8B-B14F-4D97-AF65-F5344CB8AC3E}">
        <p14:creationId xmlns:p14="http://schemas.microsoft.com/office/powerpoint/2010/main" val="3362308916"/>
      </p:ext>
    </p:extLst>
  </p:cSld>
  <p:clrMap bg1="lt1" tx1="dk1" bg2="lt2" tx2="dk2" accent1="accent1" accent2="accent2" accent3="accent3" accent4="accent4" accent5="accent5" accent6="accent6" hlink="hlink" folHlink="folHlink"/>
  <p:sldLayoutIdLst>
    <p:sldLayoutId id="2147483842" r:id="rId1"/>
    <p:sldLayoutId id="2147483834" r:id="rId2"/>
  </p:sldLayoutIdLst>
  <p:hf sldNum="0" hd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orient="horz" pos="52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012340C-D195-8E4C-BF9F-E32A7FCD6E12}"/>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3" name="Slide Number">
            <a:extLst>
              <a:ext uri="{FF2B5EF4-FFF2-40B4-BE49-F238E27FC236}">
                <a16:creationId xmlns:a16="http://schemas.microsoft.com/office/drawing/2014/main" id="{9773789E-1482-4DF2-AC34-ED595BC86F6F}"/>
              </a:ext>
            </a:extLst>
          </p:cNvPr>
          <p:cNvSpPr txBox="1">
            <a:spLocks/>
          </p:cNvSpPr>
          <p:nvPr userDrawn="1"/>
        </p:nvSpPr>
        <p:spPr bwMode="gray">
          <a:xfrm>
            <a:off x="10648632" y="6458523"/>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a:solidFill>
                <a:schemeClr val="bg1">
                  <a:lumMod val="65000"/>
                </a:schemeClr>
              </a:solidFill>
            </a:endParaRPr>
          </a:p>
        </p:txBody>
      </p:sp>
      <p:sp>
        <p:nvSpPr>
          <p:cNvPr id="2" name="Footer Placeholder 1">
            <a:extLst>
              <a:ext uri="{FF2B5EF4-FFF2-40B4-BE49-F238E27FC236}">
                <a16:creationId xmlns:a16="http://schemas.microsoft.com/office/drawing/2014/main" id="{5F9E4FCE-DA81-4C02-B05D-E78AD21EC998}"/>
              </a:ext>
            </a:extLst>
          </p:cNvPr>
          <p:cNvSpPr>
            <a:spLocks noGrp="1"/>
          </p:cNvSpPr>
          <p:nvPr>
            <p:ph type="ftr" sz="quarter" idx="3"/>
          </p:nvPr>
        </p:nvSpPr>
        <p:spPr>
          <a:xfrm>
            <a:off x="4038600" y="6455664"/>
            <a:ext cx="4114800" cy="155448"/>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Heterogenous Integrated Module Design in ADS</a:t>
            </a:r>
          </a:p>
        </p:txBody>
      </p:sp>
    </p:spTree>
    <p:extLst>
      <p:ext uri="{BB962C8B-B14F-4D97-AF65-F5344CB8AC3E}">
        <p14:creationId xmlns:p14="http://schemas.microsoft.com/office/powerpoint/2010/main" val="3362308916"/>
      </p:ext>
    </p:extLst>
  </p:cSld>
  <p:clrMap bg1="lt1" tx1="dk1" bg2="lt2" tx2="dk2" accent1="accent1" accent2="accent2" accent3="accent3" accent4="accent4" accent5="accent5" accent6="accent6" hlink="hlink" folHlink="folHlink"/>
  <p:sldLayoutIdLst>
    <p:sldLayoutId id="2147483836" r:id="rId1"/>
    <p:sldLayoutId id="2147483949" r:id="rId2"/>
    <p:sldLayoutId id="2147483832" r:id="rId3"/>
  </p:sldLayoutIdLst>
  <p:hf sldNum="0" hd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orient="horz"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hyperlink" Target="https://www.youtube.com/watch?v=_HDfT1E0Tws&amp;list=PLtq84kH8xZ9HJAO9OZSzgnr2GqTd0aUVL&amp;index=91&amp;t=0s" TargetMode="Externa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hyperlink" Target="https://youtu.be/VLQ4_QGHpro"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youtu.be/VLQ4_QGHpro" TargetMode="External"/><Relationship Id="rId5" Type="http://schemas.microsoft.com/office/2007/relationships/hdphoto" Target="../media/hdphoto2.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7.xml"/><Relationship Id="rId5" Type="http://schemas.openxmlformats.org/officeDocument/2006/relationships/hyperlink" Target="https://edadocs.software.keysight.com/eesofapps/mmic-power-amplifier-558115250.html" TargetMode="Externa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hyperlink" Target="https://www.youtube.com/watch?v=_HDfT1E0Tws&amp;list=PLtq84kH8xZ9HJAO9OZSzgnr2GqTd0aUVL&amp;index=91&amp;t=0s" TargetMode="External"/><Relationship Id="rId5" Type="http://schemas.openxmlformats.org/officeDocument/2006/relationships/hyperlink" Target="https://edadocs.software.keysight.com/eesofapps/rf-module-fan-out-wafer-level-fowl-packaging-562864428.html" TargetMode="Externa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image" Target="../media/image64.png"/><Relationship Id="rId4" Type="http://schemas.openxmlformats.org/officeDocument/2006/relationships/hyperlink" Target="https://youtu.be/VLQ4_QGHpr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67.png"/><Relationship Id="rId5" Type="http://schemas.openxmlformats.org/officeDocument/2006/relationships/image" Target="../media/image41.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7.xml"/><Relationship Id="rId5" Type="http://schemas.openxmlformats.org/officeDocument/2006/relationships/hyperlink" Target="https://youtu.be/VLQ4_QGHpro" TargetMode="Externa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www.youtube.com/watch?v=nvS7J3DQQ0Y&amp;list=PLtq84kH8xZ9HJAO9OZSzgnr2GqTd0aUVL&amp;index=86&amp;t=0s" TargetMode="External"/><Relationship Id="rId2" Type="http://schemas.openxmlformats.org/officeDocument/2006/relationships/notesSlide" Target="../notesSlides/notesSlide27.xml"/><Relationship Id="rId1" Type="http://schemas.openxmlformats.org/officeDocument/2006/relationships/slideLayout" Target="../slideLayouts/slideLayout47.xml"/><Relationship Id="rId6" Type="http://schemas.openxmlformats.org/officeDocument/2006/relationships/image" Target="../media/image70.png"/><Relationship Id="rId5" Type="http://schemas.openxmlformats.org/officeDocument/2006/relationships/image" Target="../media/image63.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73.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cid:image002.png@01DB10B8.F7526280" TargetMode="External"/><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cid:image003.png@01DB10B8.F7526280" TargetMode="Externa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87.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hyperlink" Target="https://eps.ieee.org/technology/heterogeneous-integration-roadmap.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6.png"/><Relationship Id="rId10" Type="http://schemas.openxmlformats.org/officeDocument/2006/relationships/image" Target="../media/image90.png"/><Relationship Id="rId4" Type="http://schemas.microsoft.com/office/2007/relationships/hdphoto" Target="../media/hdphoto3.wdp"/><Relationship Id="rId9"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hyperlink" Target="https://www.keysight.com/us/en/about/newsroom/news-releases/2023/0504-pr23-072-keysight-joins-tsmc-open-innovation-platform-3dfab.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keysighttech.sharepoint.com/sites/intranet/OneKeysight/Keysight-Library/Documents/Forms/AllItems.aspx?id=%2Fsites%2Fintranet%2FOneKeysight%2FKeysight%2DLibrary%2FDocuments%2FOthers%2F6GTechnologyMarket%5F%20March%5F2023%2Epdf&amp;parent=%2Fsites%2Fintranet%2FOneKeysight%2FKeysight%2DLibrary%2FDocuments%2FOth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48131" name="Title 2">
            <a:extLst>
              <a:ext uri="{FF2B5EF4-FFF2-40B4-BE49-F238E27FC236}">
                <a16:creationId xmlns:a16="http://schemas.microsoft.com/office/drawing/2014/main" id="{332D0513-1EA0-79E4-C463-982C2707D968}"/>
              </a:ext>
            </a:extLst>
          </p:cNvPr>
          <p:cNvSpPr>
            <a:spLocks noGrp="1" noChangeArrowheads="1"/>
          </p:cNvSpPr>
          <p:nvPr>
            <p:ph type="title"/>
          </p:nvPr>
        </p:nvSpPr>
        <p:spPr>
          <a:xfrm>
            <a:off x="853289" y="3520043"/>
            <a:ext cx="10515600" cy="997196"/>
          </a:xfrm>
        </p:spPr>
        <p:txBody>
          <a:bodyPr/>
          <a:lstStyle/>
          <a:p>
            <a:pPr marL="0" marR="0" algn="l">
              <a:spcBef>
                <a:spcPts val="0"/>
              </a:spcBef>
              <a:spcAft>
                <a:spcPts val="0"/>
              </a:spcAft>
            </a:pPr>
            <a:r>
              <a:rPr lang="en-US" sz="3600" b="1" i="0" dirty="0">
                <a:solidFill>
                  <a:srgbClr val="FFFFFF"/>
                </a:solidFill>
                <a:effectLst/>
              </a:rPr>
              <a:t>Enabling Next Generation Heterogeneous Integrated Module Design in ADS</a:t>
            </a:r>
            <a:endParaRPr lang="en-US" sz="4400" b="0" i="0" dirty="0">
              <a:solidFill>
                <a:srgbClr val="FFFFFF"/>
              </a:solidFill>
              <a:effectLst/>
              <a:latin typeface="Aptos" panose="020B0004020202020204" pitchFamily="34" charset="0"/>
            </a:endParaRPr>
          </a:p>
        </p:txBody>
      </p:sp>
      <p:sp>
        <p:nvSpPr>
          <p:cNvPr id="3" name="Text Placeholder 2">
            <a:extLst>
              <a:ext uri="{FF2B5EF4-FFF2-40B4-BE49-F238E27FC236}">
                <a16:creationId xmlns:a16="http://schemas.microsoft.com/office/drawing/2014/main" id="{9DF4A647-DF04-B05D-771B-8B596D1F3334}"/>
              </a:ext>
            </a:extLst>
          </p:cNvPr>
          <p:cNvSpPr>
            <a:spLocks noGrp="1"/>
          </p:cNvSpPr>
          <p:nvPr>
            <p:ph type="body" sz="quarter" idx="12"/>
          </p:nvPr>
        </p:nvSpPr>
        <p:spPr/>
        <p:txBody>
          <a:bodyPr/>
          <a:lstStyle/>
          <a:p>
            <a:r>
              <a:rPr lang="en-US" dirty="0"/>
              <a:t>Matthew Ozalas, Jack Sifri, Dan Schwarz</a:t>
            </a:r>
          </a:p>
        </p:txBody>
      </p:sp>
      <p:sp>
        <p:nvSpPr>
          <p:cNvPr id="4" name="Footer Placeholder 3">
            <a:extLst>
              <a:ext uri="{FF2B5EF4-FFF2-40B4-BE49-F238E27FC236}">
                <a16:creationId xmlns:a16="http://schemas.microsoft.com/office/drawing/2014/main" id="{D9FA5336-1B3F-06C8-57E9-FF3F12F88638}"/>
              </a:ext>
            </a:extLst>
          </p:cNvPr>
          <p:cNvSpPr>
            <a:spLocks noGrp="1"/>
          </p:cNvSpPr>
          <p:nvPr>
            <p:ph type="ftr" sz="quarter" idx="14"/>
          </p:nvPr>
        </p:nvSpPr>
        <p:spPr/>
        <p:txBody>
          <a:bodyPr/>
          <a:lstStyle/>
          <a:p>
            <a:pPr>
              <a:defRPr/>
            </a:pPr>
            <a:r>
              <a:rPr lang="en-US" dirty="0"/>
              <a:t>Heterogenous Integrated Module Design in ADS</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extBox 450">
            <a:extLst>
              <a:ext uri="{FF2B5EF4-FFF2-40B4-BE49-F238E27FC236}">
                <a16:creationId xmlns:a16="http://schemas.microsoft.com/office/drawing/2014/main" id="{1BB52EFB-FB2B-7D74-4581-BADDB6A57FBB}"/>
              </a:ext>
            </a:extLst>
          </p:cNvPr>
          <p:cNvSpPr txBox="1"/>
          <p:nvPr/>
        </p:nvSpPr>
        <p:spPr>
          <a:xfrm>
            <a:off x="5981321" y="1210399"/>
            <a:ext cx="4572000" cy="478312"/>
          </a:xfrm>
          <a:prstGeom prst="rect">
            <a:avLst/>
          </a:prstGeom>
          <a:noFill/>
        </p:spPr>
        <p:txBody>
          <a:bodyPr wrap="none" lIns="0" tIns="0" rIns="0" bIns="0" rtlCol="0">
            <a:noAutofit/>
          </a:bodyPr>
          <a:lstStyle/>
          <a:p>
            <a:pPr algn="l"/>
            <a:r>
              <a:rPr lang="en-US" sz="2000">
                <a:solidFill>
                  <a:schemeClr val="tx1">
                    <a:lumMod val="85000"/>
                    <a:lumOff val="15000"/>
                  </a:schemeClr>
                </a:solidFill>
              </a:rPr>
              <a:t>Next-Gen</a:t>
            </a:r>
            <a:r>
              <a:rPr lang="en-US" sz="2000" b="1">
                <a:solidFill>
                  <a:schemeClr val="tx1">
                    <a:lumMod val="85000"/>
                    <a:lumOff val="15000"/>
                  </a:schemeClr>
                </a:solidFill>
              </a:rPr>
              <a:t> Heterogeneous</a:t>
            </a:r>
            <a:r>
              <a:rPr lang="en-US" sz="2000">
                <a:solidFill>
                  <a:schemeClr val="tx1">
                    <a:lumMod val="85000"/>
                    <a:lumOff val="15000"/>
                  </a:schemeClr>
                </a:solidFill>
              </a:rPr>
              <a:t> Workflow</a:t>
            </a:r>
          </a:p>
        </p:txBody>
      </p:sp>
      <p:sp>
        <p:nvSpPr>
          <p:cNvPr id="478" name="Title 477">
            <a:extLst>
              <a:ext uri="{FF2B5EF4-FFF2-40B4-BE49-F238E27FC236}">
                <a16:creationId xmlns:a16="http://schemas.microsoft.com/office/drawing/2014/main" id="{838B7AB7-DEB2-E00D-BCE8-CED44F29889F}"/>
              </a:ext>
            </a:extLst>
          </p:cNvPr>
          <p:cNvSpPr>
            <a:spLocks noGrp="1"/>
          </p:cNvSpPr>
          <p:nvPr>
            <p:ph type="title"/>
          </p:nvPr>
        </p:nvSpPr>
        <p:spPr>
          <a:xfrm>
            <a:off x="437695" y="332808"/>
            <a:ext cx="10515600" cy="369332"/>
          </a:xfrm>
        </p:spPr>
        <p:txBody>
          <a:bodyPr/>
          <a:lstStyle/>
          <a:p>
            <a:r>
              <a:rPr lang="en-US" dirty="0"/>
              <a:t>Heterogeneous Workflows are needed … but potentially too difficult!</a:t>
            </a:r>
          </a:p>
        </p:txBody>
      </p:sp>
      <p:sp>
        <p:nvSpPr>
          <p:cNvPr id="11" name="TextBox 10">
            <a:extLst>
              <a:ext uri="{FF2B5EF4-FFF2-40B4-BE49-F238E27FC236}">
                <a16:creationId xmlns:a16="http://schemas.microsoft.com/office/drawing/2014/main" id="{0D3D224F-BC55-ECD5-A08B-323CB132507D}"/>
              </a:ext>
            </a:extLst>
          </p:cNvPr>
          <p:cNvSpPr txBox="1"/>
          <p:nvPr/>
        </p:nvSpPr>
        <p:spPr>
          <a:xfrm>
            <a:off x="762000" y="1219200"/>
            <a:ext cx="4572000" cy="914400"/>
          </a:xfrm>
          <a:prstGeom prst="rect">
            <a:avLst/>
          </a:prstGeom>
          <a:noFill/>
        </p:spPr>
        <p:txBody>
          <a:bodyPr wrap="none" lIns="0" tIns="0" rIns="0" bIns="0" rtlCol="0">
            <a:noAutofit/>
          </a:bodyPr>
          <a:lstStyle/>
          <a:p>
            <a:pPr algn="l"/>
            <a:r>
              <a:rPr lang="en-US" sz="1600" b="1">
                <a:solidFill>
                  <a:schemeClr val="tx1">
                    <a:lumMod val="85000"/>
                    <a:lumOff val="15000"/>
                  </a:schemeClr>
                </a:solidFill>
              </a:rPr>
              <a:t>Heterogeneous products          </a:t>
            </a:r>
            <a:r>
              <a:rPr lang="en-US" sz="1600" b="1">
                <a:solidFill>
                  <a:schemeClr val="tx1">
                    <a:lumMod val="85000"/>
                    <a:lumOff val="15000"/>
                  </a:schemeClr>
                </a:solidFill>
                <a:sym typeface="Wingdings" panose="05000000000000000000" pitchFamily="2" charset="2"/>
              </a:rPr>
              <a:t></a:t>
            </a:r>
            <a:endParaRPr lang="en-US" sz="1600">
              <a:solidFill>
                <a:schemeClr val="tx1">
                  <a:lumMod val="85000"/>
                  <a:lumOff val="15000"/>
                </a:schemeClr>
              </a:solidFill>
            </a:endParaRPr>
          </a:p>
        </p:txBody>
      </p:sp>
      <p:sp>
        <p:nvSpPr>
          <p:cNvPr id="2" name="TextBox 1">
            <a:extLst>
              <a:ext uri="{FF2B5EF4-FFF2-40B4-BE49-F238E27FC236}">
                <a16:creationId xmlns:a16="http://schemas.microsoft.com/office/drawing/2014/main" id="{F0A31283-6566-0701-9927-6242B88BEA3B}"/>
              </a:ext>
            </a:extLst>
          </p:cNvPr>
          <p:cNvSpPr txBox="1"/>
          <p:nvPr/>
        </p:nvSpPr>
        <p:spPr>
          <a:xfrm>
            <a:off x="5598325" y="1520799"/>
            <a:ext cx="5396486" cy="296333"/>
          </a:xfrm>
          <a:prstGeom prst="rect">
            <a:avLst/>
          </a:prstGeom>
          <a:noFill/>
        </p:spPr>
        <p:txBody>
          <a:bodyPr wrap="none" lIns="0" tIns="0" rIns="0" bIns="0" rtlCol="0">
            <a:noAutofit/>
          </a:bodyPr>
          <a:lstStyle/>
          <a:p>
            <a:pPr algn="l"/>
            <a:r>
              <a:rPr lang="en-US">
                <a:solidFill>
                  <a:schemeClr val="tx1">
                    <a:lumMod val="85000"/>
                    <a:lumOff val="15000"/>
                  </a:schemeClr>
                </a:solidFill>
              </a:rPr>
              <a:t>Design Process </a:t>
            </a:r>
            <a:r>
              <a:rPr lang="en-US">
                <a:solidFill>
                  <a:schemeClr val="tx1">
                    <a:lumMod val="85000"/>
                    <a:lumOff val="15000"/>
                  </a:schemeClr>
                </a:solidFill>
                <a:sym typeface="Wingdings" panose="05000000000000000000" pitchFamily="2" charset="2"/>
              </a:rPr>
              <a:t> Tool Selection  Technology Set</a:t>
            </a:r>
            <a:endParaRPr lang="en-US">
              <a:solidFill>
                <a:schemeClr val="tx1">
                  <a:lumMod val="85000"/>
                  <a:lumOff val="15000"/>
                </a:schemeClr>
              </a:solidFill>
            </a:endParaRPr>
          </a:p>
        </p:txBody>
      </p:sp>
      <p:sp>
        <p:nvSpPr>
          <p:cNvPr id="9" name="Text Placeholder 5">
            <a:extLst>
              <a:ext uri="{FF2B5EF4-FFF2-40B4-BE49-F238E27FC236}">
                <a16:creationId xmlns:a16="http://schemas.microsoft.com/office/drawing/2014/main" id="{9A99A052-CB51-2EA3-969E-59F948F20566}"/>
              </a:ext>
            </a:extLst>
          </p:cNvPr>
          <p:cNvSpPr txBox="1">
            <a:spLocks/>
          </p:cNvSpPr>
          <p:nvPr/>
        </p:nvSpPr>
        <p:spPr>
          <a:xfrm>
            <a:off x="9767934" y="2127532"/>
            <a:ext cx="2438400" cy="3784600"/>
          </a:xfrm>
          <a:prstGeom prst="rect">
            <a:avLst/>
          </a:prstGeom>
        </p:spPr>
        <p:txBody>
          <a:bodyPr lIns="0" tIns="45720" rIns="91440" bIns="45720" anchor="t"/>
          <a:lstStyle>
            <a:lvl1pPr marL="182880"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r>
              <a:rPr lang="en-US" sz="1600" dirty="0">
                <a:solidFill>
                  <a:schemeClr val="accent2"/>
                </a:solidFill>
              </a:rPr>
              <a:t>Reusable and Reconfigurable </a:t>
            </a:r>
            <a:endParaRPr lang="en-US" sz="1600" dirty="0">
              <a:solidFill>
                <a:schemeClr val="accent2"/>
              </a:solidFill>
              <a:cs typeface="Arial"/>
            </a:endParaRPr>
          </a:p>
          <a:p>
            <a:r>
              <a:rPr lang="en-US" sz="1600" dirty="0">
                <a:solidFill>
                  <a:schemeClr val="accent2"/>
                </a:solidFill>
              </a:rPr>
              <a:t>Co-design is implicit</a:t>
            </a:r>
            <a:endParaRPr lang="en-US" sz="1600" dirty="0">
              <a:solidFill>
                <a:schemeClr val="accent2"/>
              </a:solidFill>
              <a:cs typeface="Arial"/>
            </a:endParaRPr>
          </a:p>
          <a:p>
            <a:r>
              <a:rPr lang="en-US" sz="1600" dirty="0">
                <a:solidFill>
                  <a:schemeClr val="accent2"/>
                </a:solidFill>
              </a:rPr>
              <a:t>Apply analysis tools where they make sense</a:t>
            </a:r>
            <a:endParaRPr lang="en-US" sz="1600" dirty="0">
              <a:solidFill>
                <a:schemeClr val="accent2"/>
              </a:solidFill>
              <a:cs typeface="Arial"/>
            </a:endParaRPr>
          </a:p>
          <a:p>
            <a:r>
              <a:rPr lang="en-US" sz="1600" dirty="0">
                <a:solidFill>
                  <a:schemeClr val="accent2"/>
                </a:solidFill>
              </a:rPr>
              <a:t>Assembly happens early and often</a:t>
            </a:r>
            <a:endParaRPr lang="en-US" sz="1600" dirty="0">
              <a:solidFill>
                <a:schemeClr val="accent2"/>
              </a:solidFill>
              <a:cs typeface="Arial"/>
            </a:endParaRPr>
          </a:p>
          <a:p>
            <a:r>
              <a:rPr lang="en-US" sz="1600" dirty="0">
                <a:solidFill>
                  <a:schemeClr val="accent2"/>
                </a:solidFill>
              </a:rPr>
              <a:t>Integration problems addressed in design phase</a:t>
            </a:r>
            <a:endParaRPr lang="en-US" sz="1600" dirty="0">
              <a:solidFill>
                <a:schemeClr val="accent2"/>
              </a:solidFill>
              <a:cs typeface="Arial"/>
            </a:endParaRPr>
          </a:p>
          <a:p>
            <a:r>
              <a:rPr lang="en-US" sz="1600" dirty="0">
                <a:solidFill>
                  <a:schemeClr val="accent1"/>
                </a:solidFill>
              </a:rPr>
              <a:t>Hard to pull off in practice, esp. if there are many tools</a:t>
            </a:r>
            <a:endParaRPr lang="en-US" sz="1600" dirty="0">
              <a:solidFill>
                <a:schemeClr val="accent1"/>
              </a:solidFill>
              <a:cs typeface="Arial"/>
            </a:endParaRPr>
          </a:p>
        </p:txBody>
      </p:sp>
      <p:sp>
        <p:nvSpPr>
          <p:cNvPr id="10" name="Rectangle 9">
            <a:extLst>
              <a:ext uri="{FF2B5EF4-FFF2-40B4-BE49-F238E27FC236}">
                <a16:creationId xmlns:a16="http://schemas.microsoft.com/office/drawing/2014/main" id="{A52B4B90-F066-6272-AB58-5FDCD2942A12}"/>
              </a:ext>
            </a:extLst>
          </p:cNvPr>
          <p:cNvSpPr/>
          <p:nvPr/>
        </p:nvSpPr>
        <p:spPr>
          <a:xfrm>
            <a:off x="9740841" y="5216172"/>
            <a:ext cx="2209800" cy="838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pic>
        <p:nvPicPr>
          <p:cNvPr id="12" name="Graphic 11" descr="Thumbs Down with solid fill">
            <a:extLst>
              <a:ext uri="{FF2B5EF4-FFF2-40B4-BE49-F238E27FC236}">
                <a16:creationId xmlns:a16="http://schemas.microsoft.com/office/drawing/2014/main" id="{923B14D6-182E-53D5-CA36-025E63B8EE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8614" y="5693693"/>
            <a:ext cx="381000" cy="381000"/>
          </a:xfrm>
          <a:prstGeom prst="rect">
            <a:avLst/>
          </a:prstGeom>
        </p:spPr>
      </p:pic>
      <p:sp>
        <p:nvSpPr>
          <p:cNvPr id="17" name="TextBox 16">
            <a:extLst>
              <a:ext uri="{FF2B5EF4-FFF2-40B4-BE49-F238E27FC236}">
                <a16:creationId xmlns:a16="http://schemas.microsoft.com/office/drawing/2014/main" id="{6ECDA8E3-26DD-9D54-8FD2-FB1CB7AC441F}"/>
              </a:ext>
            </a:extLst>
          </p:cNvPr>
          <p:cNvSpPr txBox="1"/>
          <p:nvPr/>
        </p:nvSpPr>
        <p:spPr>
          <a:xfrm>
            <a:off x="5688721" y="5010576"/>
            <a:ext cx="134112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Circuit</a:t>
            </a:r>
          </a:p>
        </p:txBody>
      </p:sp>
      <p:sp>
        <p:nvSpPr>
          <p:cNvPr id="22" name="TextBox 21">
            <a:extLst>
              <a:ext uri="{FF2B5EF4-FFF2-40B4-BE49-F238E27FC236}">
                <a16:creationId xmlns:a16="http://schemas.microsoft.com/office/drawing/2014/main" id="{D19EB1FA-4B88-BE84-739A-AA55A044C212}"/>
              </a:ext>
            </a:extLst>
          </p:cNvPr>
          <p:cNvSpPr txBox="1"/>
          <p:nvPr/>
        </p:nvSpPr>
        <p:spPr>
          <a:xfrm>
            <a:off x="5725974" y="4560149"/>
            <a:ext cx="67056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Chip</a:t>
            </a:r>
          </a:p>
        </p:txBody>
      </p:sp>
      <p:sp>
        <p:nvSpPr>
          <p:cNvPr id="23" name="TextBox 22">
            <a:extLst>
              <a:ext uri="{FF2B5EF4-FFF2-40B4-BE49-F238E27FC236}">
                <a16:creationId xmlns:a16="http://schemas.microsoft.com/office/drawing/2014/main" id="{890EC415-A565-109A-BAB9-033B20A4105E}"/>
              </a:ext>
            </a:extLst>
          </p:cNvPr>
          <p:cNvSpPr txBox="1"/>
          <p:nvPr/>
        </p:nvSpPr>
        <p:spPr>
          <a:xfrm>
            <a:off x="5593893" y="4082628"/>
            <a:ext cx="67056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Package</a:t>
            </a:r>
          </a:p>
        </p:txBody>
      </p:sp>
      <p:sp>
        <p:nvSpPr>
          <p:cNvPr id="24" name="TextBox 23">
            <a:extLst>
              <a:ext uri="{FF2B5EF4-FFF2-40B4-BE49-F238E27FC236}">
                <a16:creationId xmlns:a16="http://schemas.microsoft.com/office/drawing/2014/main" id="{484B33A9-A374-0901-362D-C40E8A95F339}"/>
              </a:ext>
            </a:extLst>
          </p:cNvPr>
          <p:cNvSpPr txBox="1"/>
          <p:nvPr/>
        </p:nvSpPr>
        <p:spPr>
          <a:xfrm>
            <a:off x="5549867" y="2968417"/>
            <a:ext cx="67056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Physical</a:t>
            </a:r>
          </a:p>
        </p:txBody>
      </p:sp>
      <p:sp>
        <p:nvSpPr>
          <p:cNvPr id="25" name="TextBox 24">
            <a:extLst>
              <a:ext uri="{FF2B5EF4-FFF2-40B4-BE49-F238E27FC236}">
                <a16:creationId xmlns:a16="http://schemas.microsoft.com/office/drawing/2014/main" id="{0B0FE824-C283-9749-9F7C-AE85C0003B52}"/>
              </a:ext>
            </a:extLst>
          </p:cNvPr>
          <p:cNvSpPr txBox="1"/>
          <p:nvPr/>
        </p:nvSpPr>
        <p:spPr>
          <a:xfrm>
            <a:off x="5600665" y="3533991"/>
            <a:ext cx="67056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System</a:t>
            </a:r>
          </a:p>
        </p:txBody>
      </p:sp>
      <p:sp>
        <p:nvSpPr>
          <p:cNvPr id="26" name="TextBox 25">
            <a:extLst>
              <a:ext uri="{FF2B5EF4-FFF2-40B4-BE49-F238E27FC236}">
                <a16:creationId xmlns:a16="http://schemas.microsoft.com/office/drawing/2014/main" id="{0362A023-4ACA-3852-358D-AF4049908781}"/>
              </a:ext>
            </a:extLst>
          </p:cNvPr>
          <p:cNvSpPr txBox="1"/>
          <p:nvPr/>
        </p:nvSpPr>
        <p:spPr>
          <a:xfrm>
            <a:off x="5438106" y="2477350"/>
            <a:ext cx="67056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Verification</a:t>
            </a:r>
          </a:p>
        </p:txBody>
      </p:sp>
      <p:grpSp>
        <p:nvGrpSpPr>
          <p:cNvPr id="27" name="Group 26">
            <a:extLst>
              <a:ext uri="{FF2B5EF4-FFF2-40B4-BE49-F238E27FC236}">
                <a16:creationId xmlns:a16="http://schemas.microsoft.com/office/drawing/2014/main" id="{CC09213D-DF49-B588-9B6C-A4BCBBC70DB7}"/>
              </a:ext>
            </a:extLst>
          </p:cNvPr>
          <p:cNvGrpSpPr/>
          <p:nvPr/>
        </p:nvGrpSpPr>
        <p:grpSpPr>
          <a:xfrm>
            <a:off x="6369441" y="1986280"/>
            <a:ext cx="3298614" cy="4082626"/>
            <a:chOff x="6394026" y="2099733"/>
            <a:chExt cx="3298614" cy="4400973"/>
          </a:xfrm>
        </p:grpSpPr>
        <p:sp>
          <p:nvSpPr>
            <p:cNvPr id="28" name="Rectangle: Rounded Corners 27">
              <a:extLst>
                <a:ext uri="{FF2B5EF4-FFF2-40B4-BE49-F238E27FC236}">
                  <a16:creationId xmlns:a16="http://schemas.microsoft.com/office/drawing/2014/main" id="{0A02CE1A-3284-55FB-EB2B-695402F3D037}"/>
                </a:ext>
              </a:extLst>
            </p:cNvPr>
            <p:cNvSpPr/>
            <p:nvPr/>
          </p:nvSpPr>
          <p:spPr>
            <a:xfrm>
              <a:off x="6394026" y="2099733"/>
              <a:ext cx="3257974" cy="4400973"/>
            </a:xfrm>
            <a:prstGeom prst="roundRect">
              <a:avLst/>
            </a:prstGeom>
            <a:solidFill>
              <a:schemeClr val="accent4">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F2AEC2E-D971-4C03-6684-295534A5257C}"/>
                </a:ext>
              </a:extLst>
            </p:cNvPr>
            <p:cNvSpPr/>
            <p:nvPr/>
          </p:nvSpPr>
          <p:spPr>
            <a:xfrm>
              <a:off x="6554644" y="3075093"/>
              <a:ext cx="2589356" cy="481598"/>
            </a:xfrm>
            <a:prstGeom prst="rect">
              <a:avLst/>
            </a:prstGeom>
            <a:solidFill>
              <a:schemeClr val="tx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0" name="TextBox 29">
              <a:extLst>
                <a:ext uri="{FF2B5EF4-FFF2-40B4-BE49-F238E27FC236}">
                  <a16:creationId xmlns:a16="http://schemas.microsoft.com/office/drawing/2014/main" id="{FCC4AE12-B771-328C-3C3C-C8FAE4C294A6}"/>
                </a:ext>
              </a:extLst>
            </p:cNvPr>
            <p:cNvSpPr txBox="1"/>
            <p:nvPr/>
          </p:nvSpPr>
          <p:spPr>
            <a:xfrm>
              <a:off x="6651413" y="2189480"/>
              <a:ext cx="2624666" cy="381000"/>
            </a:xfrm>
            <a:prstGeom prst="rect">
              <a:avLst/>
            </a:prstGeom>
            <a:noFill/>
          </p:spPr>
          <p:txBody>
            <a:bodyPr wrap="square" lIns="0" tIns="0" rIns="0" bIns="0" rtlCol="0">
              <a:noAutofit/>
            </a:bodyPr>
            <a:lstStyle/>
            <a:p>
              <a:pPr algn="l"/>
              <a:r>
                <a:rPr lang="en-US" sz="1200">
                  <a:solidFill>
                    <a:schemeClr val="bg1"/>
                  </a:solidFill>
                </a:rPr>
                <a:t>Deployment / Orchestration</a:t>
              </a:r>
            </a:p>
          </p:txBody>
        </p:sp>
        <p:sp>
          <p:nvSpPr>
            <p:cNvPr id="31" name="Rectangle 30">
              <a:extLst>
                <a:ext uri="{FF2B5EF4-FFF2-40B4-BE49-F238E27FC236}">
                  <a16:creationId xmlns:a16="http://schemas.microsoft.com/office/drawing/2014/main" id="{5B11C2E7-0E1B-D82C-A99A-830C44B9ED6F}"/>
                </a:ext>
              </a:extLst>
            </p:cNvPr>
            <p:cNvSpPr/>
            <p:nvPr/>
          </p:nvSpPr>
          <p:spPr>
            <a:xfrm>
              <a:off x="6563360" y="5791201"/>
              <a:ext cx="839893" cy="494986"/>
            </a:xfrm>
            <a:prstGeom prst="rect">
              <a:avLst/>
            </a:prstGeom>
            <a:solidFill>
              <a:schemeClr val="accent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7BBD4C27-C676-461E-981C-9CE0ABD38B5C}"/>
                </a:ext>
              </a:extLst>
            </p:cNvPr>
            <p:cNvSpPr/>
            <p:nvPr/>
          </p:nvSpPr>
          <p:spPr>
            <a:xfrm>
              <a:off x="7445337" y="5786119"/>
              <a:ext cx="926503" cy="499533"/>
            </a:xfrm>
            <a:prstGeom prst="rect">
              <a:avLst/>
            </a:prstGeom>
            <a:solidFill>
              <a:schemeClr val="tx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E7B28CF7-9142-1F4B-945A-3230CC0B9B5B}"/>
                </a:ext>
              </a:extLst>
            </p:cNvPr>
            <p:cNvSpPr/>
            <p:nvPr/>
          </p:nvSpPr>
          <p:spPr>
            <a:xfrm>
              <a:off x="8422640" y="4795520"/>
              <a:ext cx="839893" cy="1490133"/>
            </a:xfrm>
            <a:prstGeom prst="rect">
              <a:avLst/>
            </a:prstGeom>
            <a:solidFill>
              <a:schemeClr val="accent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2D47B38-4E07-54DF-D67B-EE13FD8F28DD}"/>
                </a:ext>
              </a:extLst>
            </p:cNvPr>
            <p:cNvSpPr/>
            <p:nvPr/>
          </p:nvSpPr>
          <p:spPr>
            <a:xfrm>
              <a:off x="6547870" y="5288280"/>
              <a:ext cx="1803650" cy="425026"/>
            </a:xfrm>
            <a:prstGeom prst="rect">
              <a:avLst/>
            </a:prstGeom>
            <a:solidFill>
              <a:schemeClr val="tx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5" name="TextBox 34">
              <a:extLst>
                <a:ext uri="{FF2B5EF4-FFF2-40B4-BE49-F238E27FC236}">
                  <a16:creationId xmlns:a16="http://schemas.microsoft.com/office/drawing/2014/main" id="{D14EC1D4-EDB4-1C31-BBE1-ADA6B03EB2E5}"/>
                </a:ext>
              </a:extLst>
            </p:cNvPr>
            <p:cNvSpPr txBox="1"/>
            <p:nvPr/>
          </p:nvSpPr>
          <p:spPr>
            <a:xfrm>
              <a:off x="6644641" y="5933440"/>
              <a:ext cx="914400" cy="302637"/>
            </a:xfrm>
            <a:prstGeom prst="rect">
              <a:avLst/>
            </a:prstGeom>
            <a:noFill/>
          </p:spPr>
          <p:txBody>
            <a:bodyPr wrap="none" lIns="0" tIns="0" rIns="0" bIns="0" rtlCol="0">
              <a:noAutofit/>
            </a:bodyPr>
            <a:lstStyle/>
            <a:p>
              <a:pPr algn="l"/>
              <a:r>
                <a:rPr lang="en-US" sz="1400">
                  <a:solidFill>
                    <a:schemeClr val="bg1"/>
                  </a:solidFill>
                </a:rPr>
                <a:t>In-house</a:t>
              </a:r>
            </a:p>
          </p:txBody>
        </p:sp>
        <p:sp>
          <p:nvSpPr>
            <p:cNvPr id="36" name="TextBox 35">
              <a:extLst>
                <a:ext uri="{FF2B5EF4-FFF2-40B4-BE49-F238E27FC236}">
                  <a16:creationId xmlns:a16="http://schemas.microsoft.com/office/drawing/2014/main" id="{E2A77301-5B40-336E-F77D-5485305896A0}"/>
                </a:ext>
              </a:extLst>
            </p:cNvPr>
            <p:cNvSpPr txBox="1"/>
            <p:nvPr/>
          </p:nvSpPr>
          <p:spPr>
            <a:xfrm>
              <a:off x="8500536" y="5242559"/>
              <a:ext cx="914400" cy="302637"/>
            </a:xfrm>
            <a:prstGeom prst="rect">
              <a:avLst/>
            </a:prstGeom>
            <a:noFill/>
          </p:spPr>
          <p:txBody>
            <a:bodyPr wrap="none" lIns="0" tIns="0" rIns="0" bIns="0" rtlCol="0">
              <a:noAutofit/>
            </a:bodyPr>
            <a:lstStyle/>
            <a:p>
              <a:pPr algn="l"/>
              <a:r>
                <a:rPr lang="en-US" sz="1400">
                  <a:solidFill>
                    <a:schemeClr val="bg1"/>
                  </a:solidFill>
                </a:rPr>
                <a:t>Outside</a:t>
              </a:r>
            </a:p>
            <a:p>
              <a:pPr algn="l"/>
              <a:r>
                <a:rPr lang="en-US" sz="1400">
                  <a:solidFill>
                    <a:schemeClr val="bg1"/>
                  </a:solidFill>
                </a:rPr>
                <a:t>     IP</a:t>
              </a:r>
            </a:p>
          </p:txBody>
        </p:sp>
        <p:sp>
          <p:nvSpPr>
            <p:cNvPr id="37" name="TextBox 36">
              <a:extLst>
                <a:ext uri="{FF2B5EF4-FFF2-40B4-BE49-F238E27FC236}">
                  <a16:creationId xmlns:a16="http://schemas.microsoft.com/office/drawing/2014/main" id="{35DA3E5B-A707-EF64-EFAA-935E85BD6D8D}"/>
                </a:ext>
              </a:extLst>
            </p:cNvPr>
            <p:cNvSpPr txBox="1"/>
            <p:nvPr/>
          </p:nvSpPr>
          <p:spPr>
            <a:xfrm>
              <a:off x="6604000" y="5371255"/>
              <a:ext cx="914400" cy="302637"/>
            </a:xfrm>
            <a:prstGeom prst="rect">
              <a:avLst/>
            </a:prstGeom>
            <a:noFill/>
          </p:spPr>
          <p:txBody>
            <a:bodyPr wrap="none" lIns="0" tIns="0" rIns="0" bIns="0" rtlCol="0">
              <a:noAutofit/>
            </a:bodyPr>
            <a:lstStyle/>
            <a:p>
              <a:pPr algn="l"/>
              <a:r>
                <a:rPr lang="en-US" sz="1400" dirty="0">
                  <a:solidFill>
                    <a:schemeClr val="bg1"/>
                  </a:solidFill>
                </a:rPr>
                <a:t>Design: Ckt, Thermal</a:t>
              </a:r>
            </a:p>
          </p:txBody>
        </p:sp>
        <p:sp>
          <p:nvSpPr>
            <p:cNvPr id="38" name="Rectangle 37">
              <a:extLst>
                <a:ext uri="{FF2B5EF4-FFF2-40B4-BE49-F238E27FC236}">
                  <a16:creationId xmlns:a16="http://schemas.microsoft.com/office/drawing/2014/main" id="{E95FB024-268C-A3B5-2698-6DB59CDB1A8E}"/>
                </a:ext>
              </a:extLst>
            </p:cNvPr>
            <p:cNvSpPr/>
            <p:nvPr/>
          </p:nvSpPr>
          <p:spPr>
            <a:xfrm>
              <a:off x="6553201" y="4805681"/>
              <a:ext cx="1798319" cy="427251"/>
            </a:xfrm>
            <a:prstGeom prst="rect">
              <a:avLst/>
            </a:prstGeom>
            <a:solidFill>
              <a:schemeClr val="accent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9" name="TextBox 38">
              <a:extLst>
                <a:ext uri="{FF2B5EF4-FFF2-40B4-BE49-F238E27FC236}">
                  <a16:creationId xmlns:a16="http://schemas.microsoft.com/office/drawing/2014/main" id="{E54DD3BD-5119-AC9A-A9FF-AC153F825845}"/>
                </a:ext>
              </a:extLst>
            </p:cNvPr>
            <p:cNvSpPr txBox="1"/>
            <p:nvPr/>
          </p:nvSpPr>
          <p:spPr>
            <a:xfrm>
              <a:off x="6661575" y="4880186"/>
              <a:ext cx="914400" cy="302637"/>
            </a:xfrm>
            <a:prstGeom prst="rect">
              <a:avLst/>
            </a:prstGeom>
            <a:noFill/>
          </p:spPr>
          <p:txBody>
            <a:bodyPr wrap="none" lIns="0" tIns="0" rIns="0" bIns="0" rtlCol="0">
              <a:noAutofit/>
            </a:bodyPr>
            <a:lstStyle/>
            <a:p>
              <a:pPr algn="l"/>
              <a:r>
                <a:rPr lang="en-US" sz="1400">
                  <a:solidFill>
                    <a:schemeClr val="bg1"/>
                  </a:solidFill>
                </a:rPr>
                <a:t>Verification: LVS/EM</a:t>
              </a:r>
            </a:p>
          </p:txBody>
        </p:sp>
        <p:sp>
          <p:nvSpPr>
            <p:cNvPr id="40" name="Rectangle 39">
              <a:extLst>
                <a:ext uri="{FF2B5EF4-FFF2-40B4-BE49-F238E27FC236}">
                  <a16:creationId xmlns:a16="http://schemas.microsoft.com/office/drawing/2014/main" id="{5A29E610-4FBE-2805-0F0F-5C2ABE7295EF}"/>
                </a:ext>
              </a:extLst>
            </p:cNvPr>
            <p:cNvSpPr/>
            <p:nvPr/>
          </p:nvSpPr>
          <p:spPr>
            <a:xfrm>
              <a:off x="6558030" y="4275667"/>
              <a:ext cx="2667250" cy="425026"/>
            </a:xfrm>
            <a:prstGeom prst="rect">
              <a:avLst/>
            </a:prstGeom>
            <a:solidFill>
              <a:schemeClr val="tx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BE6C2380-E2DB-1E66-B778-F962FCF71084}"/>
                </a:ext>
              </a:extLst>
            </p:cNvPr>
            <p:cNvSpPr txBox="1"/>
            <p:nvPr/>
          </p:nvSpPr>
          <p:spPr>
            <a:xfrm>
              <a:off x="7007015" y="4365413"/>
              <a:ext cx="914400" cy="302637"/>
            </a:xfrm>
            <a:prstGeom prst="rect">
              <a:avLst/>
            </a:prstGeom>
            <a:noFill/>
          </p:spPr>
          <p:txBody>
            <a:bodyPr wrap="none" lIns="0" tIns="0" rIns="0" bIns="0" rtlCol="0">
              <a:noAutofit/>
            </a:bodyPr>
            <a:lstStyle/>
            <a:p>
              <a:pPr algn="l"/>
              <a:r>
                <a:rPr lang="en-US" sz="1400" dirty="0">
                  <a:solidFill>
                    <a:schemeClr val="bg1"/>
                  </a:solidFill>
                </a:rPr>
                <a:t>Ckt Sim, EM, Thermal</a:t>
              </a:r>
            </a:p>
          </p:txBody>
        </p:sp>
        <p:sp>
          <p:nvSpPr>
            <p:cNvPr id="42" name="Rectangle 41">
              <a:extLst>
                <a:ext uri="{FF2B5EF4-FFF2-40B4-BE49-F238E27FC236}">
                  <a16:creationId xmlns:a16="http://schemas.microsoft.com/office/drawing/2014/main" id="{5BC1D3A3-8332-46FF-35EC-EADBE6AD3CF6}"/>
                </a:ext>
              </a:extLst>
            </p:cNvPr>
            <p:cNvSpPr/>
            <p:nvPr/>
          </p:nvSpPr>
          <p:spPr>
            <a:xfrm>
              <a:off x="6549814" y="3637280"/>
              <a:ext cx="2607733" cy="551869"/>
            </a:xfrm>
            <a:prstGeom prst="rect">
              <a:avLst/>
            </a:prstGeom>
            <a:solidFill>
              <a:schemeClr val="accent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3" name="TextBox 42">
              <a:extLst>
                <a:ext uri="{FF2B5EF4-FFF2-40B4-BE49-F238E27FC236}">
                  <a16:creationId xmlns:a16="http://schemas.microsoft.com/office/drawing/2014/main" id="{FAEE094E-0350-ADD9-7731-829FF24AB6FF}"/>
                </a:ext>
              </a:extLst>
            </p:cNvPr>
            <p:cNvSpPr txBox="1"/>
            <p:nvPr/>
          </p:nvSpPr>
          <p:spPr>
            <a:xfrm>
              <a:off x="6813976" y="3122507"/>
              <a:ext cx="914400" cy="302637"/>
            </a:xfrm>
            <a:prstGeom prst="rect">
              <a:avLst/>
            </a:prstGeom>
            <a:noFill/>
          </p:spPr>
          <p:txBody>
            <a:bodyPr wrap="none" lIns="0" tIns="0" rIns="0" bIns="0" rtlCol="0">
              <a:noAutofit/>
            </a:bodyPr>
            <a:lstStyle/>
            <a:p>
              <a:pPr algn="l"/>
              <a:r>
                <a:rPr lang="en-US" sz="1200">
                  <a:solidFill>
                    <a:schemeClr val="bg1"/>
                  </a:solidFill>
                </a:rPr>
                <a:t>Drawings, Documentation,</a:t>
              </a:r>
            </a:p>
            <a:p>
              <a:pPr algn="l"/>
              <a:r>
                <a:rPr lang="en-US" sz="1200">
                  <a:solidFill>
                    <a:schemeClr val="bg1"/>
                  </a:solidFill>
                </a:rPr>
                <a:t>Machine Assembly</a:t>
              </a:r>
            </a:p>
          </p:txBody>
        </p:sp>
        <p:sp>
          <p:nvSpPr>
            <p:cNvPr id="44" name="TextBox 43">
              <a:extLst>
                <a:ext uri="{FF2B5EF4-FFF2-40B4-BE49-F238E27FC236}">
                  <a16:creationId xmlns:a16="http://schemas.microsoft.com/office/drawing/2014/main" id="{11EFC5DE-7C62-DCF3-F89C-8372285EBCCB}"/>
                </a:ext>
              </a:extLst>
            </p:cNvPr>
            <p:cNvSpPr txBox="1"/>
            <p:nvPr/>
          </p:nvSpPr>
          <p:spPr>
            <a:xfrm>
              <a:off x="6820748" y="3738880"/>
              <a:ext cx="914400" cy="302637"/>
            </a:xfrm>
            <a:prstGeom prst="rect">
              <a:avLst/>
            </a:prstGeom>
            <a:noFill/>
          </p:spPr>
          <p:txBody>
            <a:bodyPr wrap="none" lIns="0" tIns="0" rIns="0" bIns="0" rtlCol="0">
              <a:noAutofit/>
            </a:bodyPr>
            <a:lstStyle/>
            <a:p>
              <a:pPr algn="l"/>
              <a:r>
                <a:rPr lang="en-US" sz="1400">
                  <a:solidFill>
                    <a:schemeClr val="bg1"/>
                  </a:solidFill>
                </a:rPr>
                <a:t>Antenna Pattern, Waveforms</a:t>
              </a:r>
            </a:p>
          </p:txBody>
        </p:sp>
        <p:sp>
          <p:nvSpPr>
            <p:cNvPr id="45" name="TextBox 44">
              <a:extLst>
                <a:ext uri="{FF2B5EF4-FFF2-40B4-BE49-F238E27FC236}">
                  <a16:creationId xmlns:a16="http://schemas.microsoft.com/office/drawing/2014/main" id="{6613D4F5-23D8-2DF2-2EF5-88AB294C7A99}"/>
                </a:ext>
              </a:extLst>
            </p:cNvPr>
            <p:cNvSpPr txBox="1"/>
            <p:nvPr/>
          </p:nvSpPr>
          <p:spPr>
            <a:xfrm>
              <a:off x="7569201" y="5835226"/>
              <a:ext cx="914400" cy="302637"/>
            </a:xfrm>
            <a:prstGeom prst="rect">
              <a:avLst/>
            </a:prstGeom>
            <a:noFill/>
          </p:spPr>
          <p:txBody>
            <a:bodyPr wrap="none" lIns="0" tIns="0" rIns="0" bIns="0" rtlCol="0">
              <a:noAutofit/>
            </a:bodyPr>
            <a:lstStyle/>
            <a:p>
              <a:pPr algn="l"/>
              <a:r>
                <a:rPr lang="en-US" sz="1400">
                  <a:solidFill>
                    <a:schemeClr val="bg1"/>
                  </a:solidFill>
                </a:rPr>
                <a:t>External</a:t>
              </a:r>
            </a:p>
            <a:p>
              <a:pPr algn="l"/>
              <a:r>
                <a:rPr lang="en-US" sz="1400">
                  <a:solidFill>
                    <a:schemeClr val="bg1"/>
                  </a:solidFill>
                </a:rPr>
                <a:t>Fab</a:t>
              </a:r>
            </a:p>
          </p:txBody>
        </p:sp>
        <p:sp>
          <p:nvSpPr>
            <p:cNvPr id="46" name="Rectangle 45">
              <a:extLst>
                <a:ext uri="{FF2B5EF4-FFF2-40B4-BE49-F238E27FC236}">
                  <a16:creationId xmlns:a16="http://schemas.microsoft.com/office/drawing/2014/main" id="{A1CA6E41-B6A3-7260-D159-BD2560369AA5}"/>
                </a:ext>
              </a:extLst>
            </p:cNvPr>
            <p:cNvSpPr/>
            <p:nvPr/>
          </p:nvSpPr>
          <p:spPr>
            <a:xfrm>
              <a:off x="6546427" y="2526454"/>
              <a:ext cx="2590800" cy="480749"/>
            </a:xfrm>
            <a:prstGeom prst="rect">
              <a:avLst/>
            </a:prstGeom>
            <a:solidFill>
              <a:schemeClr val="accent1">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7" name="TextBox 46">
              <a:extLst>
                <a:ext uri="{FF2B5EF4-FFF2-40B4-BE49-F238E27FC236}">
                  <a16:creationId xmlns:a16="http://schemas.microsoft.com/office/drawing/2014/main" id="{0A49F3DC-459D-9F67-709B-787609BEA5C0}"/>
                </a:ext>
              </a:extLst>
            </p:cNvPr>
            <p:cNvSpPr txBox="1"/>
            <p:nvPr/>
          </p:nvSpPr>
          <p:spPr>
            <a:xfrm>
              <a:off x="6627708" y="2651761"/>
              <a:ext cx="914400" cy="302637"/>
            </a:xfrm>
            <a:prstGeom prst="rect">
              <a:avLst/>
            </a:prstGeom>
            <a:noFill/>
          </p:spPr>
          <p:txBody>
            <a:bodyPr wrap="none" lIns="0" tIns="0" rIns="0" bIns="0" rtlCol="0">
              <a:noAutofit/>
            </a:bodyPr>
            <a:lstStyle/>
            <a:p>
              <a:pPr algn="l"/>
              <a:r>
                <a:rPr lang="en-US" sz="1200">
                  <a:solidFill>
                    <a:schemeClr val="bg1"/>
                  </a:solidFill>
                </a:rPr>
                <a:t>Measurement, Statistics, Reports</a:t>
              </a:r>
            </a:p>
          </p:txBody>
        </p:sp>
        <p:cxnSp>
          <p:nvCxnSpPr>
            <p:cNvPr id="48" name="Straight Arrow Connector 47">
              <a:extLst>
                <a:ext uri="{FF2B5EF4-FFF2-40B4-BE49-F238E27FC236}">
                  <a16:creationId xmlns:a16="http://schemas.microsoft.com/office/drawing/2014/main" id="{7D509A49-D149-EC63-B338-853AF8E07A30}"/>
                </a:ext>
              </a:extLst>
            </p:cNvPr>
            <p:cNvCxnSpPr>
              <a:cxnSpLocks/>
            </p:cNvCxnSpPr>
            <p:nvPr/>
          </p:nvCxnSpPr>
          <p:spPr>
            <a:xfrm>
              <a:off x="9348894" y="2697480"/>
              <a:ext cx="0" cy="33036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FF65AB0-C659-10BF-41DF-570884773440}"/>
                </a:ext>
              </a:extLst>
            </p:cNvPr>
            <p:cNvCxnSpPr>
              <a:cxnSpLocks/>
            </p:cNvCxnSpPr>
            <p:nvPr/>
          </p:nvCxnSpPr>
          <p:spPr>
            <a:xfrm flipV="1">
              <a:off x="9502986" y="2661920"/>
              <a:ext cx="0" cy="32918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BE04019-E48E-E4D8-6A4C-A614FBEE7EF1}"/>
                </a:ext>
              </a:extLst>
            </p:cNvPr>
            <p:cNvSpPr txBox="1"/>
            <p:nvPr/>
          </p:nvSpPr>
          <p:spPr>
            <a:xfrm>
              <a:off x="9208346" y="2436707"/>
              <a:ext cx="484294" cy="381000"/>
            </a:xfrm>
            <a:prstGeom prst="rect">
              <a:avLst/>
            </a:prstGeom>
            <a:noFill/>
          </p:spPr>
          <p:txBody>
            <a:bodyPr wrap="square" lIns="0" tIns="0" rIns="0" bIns="0" rtlCol="0">
              <a:noAutofit/>
            </a:bodyPr>
            <a:lstStyle/>
            <a:p>
              <a:pPr algn="l"/>
              <a:r>
                <a:rPr lang="en-US" sz="1200">
                  <a:solidFill>
                    <a:schemeClr val="bg1"/>
                  </a:solidFill>
                </a:rPr>
                <a:t>DATA</a:t>
              </a:r>
            </a:p>
          </p:txBody>
        </p:sp>
      </p:grpSp>
      <p:sp>
        <p:nvSpPr>
          <p:cNvPr id="53" name="Right Brace 52">
            <a:extLst>
              <a:ext uri="{FF2B5EF4-FFF2-40B4-BE49-F238E27FC236}">
                <a16:creationId xmlns:a16="http://schemas.microsoft.com/office/drawing/2014/main" id="{00A4B7D8-4898-55E1-30F4-56594C9BFFD1}"/>
              </a:ext>
            </a:extLst>
          </p:cNvPr>
          <p:cNvSpPr/>
          <p:nvPr/>
        </p:nvSpPr>
        <p:spPr>
          <a:xfrm>
            <a:off x="4953000" y="1219200"/>
            <a:ext cx="685800" cy="5257800"/>
          </a:xfrm>
          <a:prstGeom prst="rightBrace">
            <a:avLst>
              <a:gd name="adj1" fmla="val 8333"/>
              <a:gd name="adj2" fmla="val 50182"/>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4" name="Picture 53">
            <a:extLst>
              <a:ext uri="{FF2B5EF4-FFF2-40B4-BE49-F238E27FC236}">
                <a16:creationId xmlns:a16="http://schemas.microsoft.com/office/drawing/2014/main" id="{2F40D4A1-7D5A-DB21-0139-E396A2A8B542}"/>
              </a:ext>
            </a:extLst>
          </p:cNvPr>
          <p:cNvPicPr>
            <a:picLocks noChangeAspect="1"/>
          </p:cNvPicPr>
          <p:nvPr/>
        </p:nvPicPr>
        <p:blipFill rotWithShape="1">
          <a:blip r:embed="rId5"/>
          <a:srcRect r="49731"/>
          <a:stretch/>
        </p:blipFill>
        <p:spPr>
          <a:xfrm>
            <a:off x="140986" y="1526551"/>
            <a:ext cx="4905222" cy="2762355"/>
          </a:xfrm>
          <a:prstGeom prst="roundRect">
            <a:avLst/>
          </a:prstGeom>
        </p:spPr>
      </p:pic>
      <p:pic>
        <p:nvPicPr>
          <p:cNvPr id="55" name="Picture 54">
            <a:extLst>
              <a:ext uri="{FF2B5EF4-FFF2-40B4-BE49-F238E27FC236}">
                <a16:creationId xmlns:a16="http://schemas.microsoft.com/office/drawing/2014/main" id="{0A8035BD-E8DD-9D43-9F81-BE16973FADF6}"/>
              </a:ext>
            </a:extLst>
          </p:cNvPr>
          <p:cNvPicPr>
            <a:picLocks noChangeAspect="1"/>
          </p:cNvPicPr>
          <p:nvPr/>
        </p:nvPicPr>
        <p:blipFill>
          <a:blip r:embed="rId6"/>
          <a:stretch>
            <a:fillRect/>
          </a:stretch>
        </p:blipFill>
        <p:spPr>
          <a:xfrm>
            <a:off x="3096314" y="4133015"/>
            <a:ext cx="2089396" cy="2098998"/>
          </a:xfrm>
          <a:prstGeom prst="rect">
            <a:avLst/>
          </a:prstGeom>
        </p:spPr>
      </p:pic>
      <p:pic>
        <p:nvPicPr>
          <p:cNvPr id="56" name="Picture 55">
            <a:extLst>
              <a:ext uri="{FF2B5EF4-FFF2-40B4-BE49-F238E27FC236}">
                <a16:creationId xmlns:a16="http://schemas.microsoft.com/office/drawing/2014/main" id="{AB185AD0-BD02-4368-9D74-C99B76DE4BFE}"/>
              </a:ext>
            </a:extLst>
          </p:cNvPr>
          <p:cNvPicPr>
            <a:picLocks noChangeAspect="1"/>
          </p:cNvPicPr>
          <p:nvPr/>
        </p:nvPicPr>
        <p:blipFill>
          <a:blip r:embed="rId7"/>
          <a:stretch>
            <a:fillRect/>
          </a:stretch>
        </p:blipFill>
        <p:spPr>
          <a:xfrm>
            <a:off x="68277" y="4069686"/>
            <a:ext cx="2906076" cy="2209800"/>
          </a:xfrm>
          <a:prstGeom prst="ellipse">
            <a:avLst/>
          </a:prstGeom>
        </p:spPr>
      </p:pic>
      <p:sp>
        <p:nvSpPr>
          <p:cNvPr id="6" name="TextBox 5">
            <a:extLst>
              <a:ext uri="{FF2B5EF4-FFF2-40B4-BE49-F238E27FC236}">
                <a16:creationId xmlns:a16="http://schemas.microsoft.com/office/drawing/2014/main" id="{F3F51AF7-F251-B315-9E1C-1D8A30BFA5FC}"/>
              </a:ext>
            </a:extLst>
          </p:cNvPr>
          <p:cNvSpPr txBox="1"/>
          <p:nvPr/>
        </p:nvSpPr>
        <p:spPr>
          <a:xfrm>
            <a:off x="5695495" y="5489822"/>
            <a:ext cx="1341120" cy="277707"/>
          </a:xfrm>
          <a:prstGeom prst="rect">
            <a:avLst/>
          </a:prstGeom>
          <a:noFill/>
        </p:spPr>
        <p:txBody>
          <a:bodyPr wrap="none" lIns="0" tIns="0" rIns="0" bIns="0" rtlCol="0">
            <a:noAutofit/>
          </a:bodyPr>
          <a:lstStyle/>
          <a:p>
            <a:pPr algn="l"/>
            <a:r>
              <a:rPr lang="en-US" sz="1400">
                <a:solidFill>
                  <a:schemeClr val="tx1">
                    <a:lumMod val="85000"/>
                    <a:lumOff val="15000"/>
                  </a:schemeClr>
                </a:solidFill>
              </a:rPr>
              <a:t>Models</a:t>
            </a:r>
          </a:p>
        </p:txBody>
      </p:sp>
      <p:sp>
        <p:nvSpPr>
          <p:cNvPr id="3" name="Footer Placeholder 2">
            <a:extLst>
              <a:ext uri="{FF2B5EF4-FFF2-40B4-BE49-F238E27FC236}">
                <a16:creationId xmlns:a16="http://schemas.microsoft.com/office/drawing/2014/main" id="{D6E9FB10-1241-423D-9E3E-39529FA9DC16}"/>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4455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149">
            <a:extLst>
              <a:ext uri="{FF2B5EF4-FFF2-40B4-BE49-F238E27FC236}">
                <a16:creationId xmlns:a16="http://schemas.microsoft.com/office/drawing/2014/main" id="{6E6B715F-0399-D344-7608-3B4BF7F3BE62}"/>
              </a:ext>
            </a:extLst>
          </p:cNvPr>
          <p:cNvSpPr txBox="1"/>
          <p:nvPr/>
        </p:nvSpPr>
        <p:spPr>
          <a:xfrm>
            <a:off x="1825898" y="1470567"/>
            <a:ext cx="8728905" cy="3140288"/>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rtlCol="0">
            <a:noAutofit/>
          </a:bodyPr>
          <a:lstStyle/>
          <a:p>
            <a:pPr algn="ctr"/>
            <a:endParaRPr lang="en-US" sz="1100">
              <a:solidFill>
                <a:schemeClr val="tx1">
                  <a:lumMod val="85000"/>
                  <a:lumOff val="15000"/>
                </a:schemeClr>
              </a:solidFill>
            </a:endParaRPr>
          </a:p>
        </p:txBody>
      </p:sp>
      <p:sp>
        <p:nvSpPr>
          <p:cNvPr id="149" name="TextBox 148">
            <a:extLst>
              <a:ext uri="{FF2B5EF4-FFF2-40B4-BE49-F238E27FC236}">
                <a16:creationId xmlns:a16="http://schemas.microsoft.com/office/drawing/2014/main" id="{9198B314-E92B-860F-7456-2FC6F975D0DB}"/>
              </a:ext>
            </a:extLst>
          </p:cNvPr>
          <p:cNvSpPr txBox="1"/>
          <p:nvPr/>
        </p:nvSpPr>
        <p:spPr>
          <a:xfrm>
            <a:off x="1741825" y="2536613"/>
            <a:ext cx="8573484" cy="3140288"/>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rtlCol="0">
            <a:noAutofit/>
          </a:bodyPr>
          <a:lstStyle/>
          <a:p>
            <a:pPr algn="ctr"/>
            <a:endParaRPr lang="en-US" sz="1100" dirty="0">
              <a:solidFill>
                <a:schemeClr val="tx1">
                  <a:lumMod val="85000"/>
                  <a:lumOff val="15000"/>
                </a:schemeClr>
              </a:solidFill>
            </a:endParaRPr>
          </a:p>
        </p:txBody>
      </p:sp>
      <p:sp>
        <p:nvSpPr>
          <p:cNvPr id="4" name="Title 3">
            <a:extLst>
              <a:ext uri="{FF2B5EF4-FFF2-40B4-BE49-F238E27FC236}">
                <a16:creationId xmlns:a16="http://schemas.microsoft.com/office/drawing/2014/main" id="{25BC2FBA-CBD2-4653-9D29-0B147F44A55B}"/>
              </a:ext>
            </a:extLst>
          </p:cNvPr>
          <p:cNvSpPr>
            <a:spLocks noGrp="1"/>
          </p:cNvSpPr>
          <p:nvPr>
            <p:ph type="title"/>
          </p:nvPr>
        </p:nvSpPr>
        <p:spPr>
          <a:xfrm>
            <a:off x="685800" y="533400"/>
            <a:ext cx="10515600" cy="369332"/>
          </a:xfrm>
        </p:spPr>
        <p:txBody>
          <a:bodyPr/>
          <a:lstStyle/>
          <a:p>
            <a:r>
              <a:rPr lang="en-US" dirty="0"/>
              <a:t>ADS: A Great Platform for Heterogeneous Design</a:t>
            </a:r>
          </a:p>
        </p:txBody>
      </p:sp>
      <p:sp>
        <p:nvSpPr>
          <p:cNvPr id="10" name="TextBox 9">
            <a:extLst>
              <a:ext uri="{FF2B5EF4-FFF2-40B4-BE49-F238E27FC236}">
                <a16:creationId xmlns:a16="http://schemas.microsoft.com/office/drawing/2014/main" id="{9ED66ACB-28C7-4A0B-BF2C-78D3BA3F88BD}"/>
              </a:ext>
            </a:extLst>
          </p:cNvPr>
          <p:cNvSpPr txBox="1"/>
          <p:nvPr/>
        </p:nvSpPr>
        <p:spPr>
          <a:xfrm>
            <a:off x="4259208" y="3661941"/>
            <a:ext cx="1516768" cy="646331"/>
          </a:xfrm>
          <a:prstGeom prst="rect">
            <a:avLst/>
          </a:prstGeom>
          <a:noFill/>
        </p:spPr>
        <p:txBody>
          <a:bodyPr wrap="square" lIns="0" rtlCol="0">
            <a:spAutoFit/>
          </a:bodyPr>
          <a:lstStyle/>
          <a:p>
            <a:r>
              <a:rPr lang="en-US" b="1">
                <a:solidFill>
                  <a:srgbClr val="0F07B9"/>
                </a:solidFill>
              </a:rPr>
              <a:t>Technology Assembly</a:t>
            </a:r>
          </a:p>
        </p:txBody>
      </p:sp>
      <p:sp>
        <p:nvSpPr>
          <p:cNvPr id="11" name="Rectangle 10">
            <a:extLst>
              <a:ext uri="{FF2B5EF4-FFF2-40B4-BE49-F238E27FC236}">
                <a16:creationId xmlns:a16="http://schemas.microsoft.com/office/drawing/2014/main" id="{F66D3C0C-75D2-4CCA-B9D1-30FEC845E30A}"/>
              </a:ext>
            </a:extLst>
          </p:cNvPr>
          <p:cNvSpPr/>
          <p:nvPr/>
        </p:nvSpPr>
        <p:spPr>
          <a:xfrm>
            <a:off x="4128119" y="3542963"/>
            <a:ext cx="1536300" cy="914977"/>
          </a:xfrm>
          <a:prstGeom prst="rect">
            <a:avLst/>
          </a:prstGeom>
          <a:noFill/>
          <a:ln w="3810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2" name="Rectangle 11">
            <a:extLst>
              <a:ext uri="{FF2B5EF4-FFF2-40B4-BE49-F238E27FC236}">
                <a16:creationId xmlns:a16="http://schemas.microsoft.com/office/drawing/2014/main" id="{13B7A574-A011-4601-A023-7F0F918EC663}"/>
              </a:ext>
            </a:extLst>
          </p:cNvPr>
          <p:cNvSpPr/>
          <p:nvPr/>
        </p:nvSpPr>
        <p:spPr>
          <a:xfrm>
            <a:off x="6490589" y="3638134"/>
            <a:ext cx="1536300" cy="704431"/>
          </a:xfrm>
          <a:prstGeom prst="rect">
            <a:avLst/>
          </a:prstGeom>
          <a:noFill/>
          <a:ln w="3810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3" name="TextBox 12">
            <a:extLst>
              <a:ext uri="{FF2B5EF4-FFF2-40B4-BE49-F238E27FC236}">
                <a16:creationId xmlns:a16="http://schemas.microsoft.com/office/drawing/2014/main" id="{46074A83-E08F-4737-9F9E-3431ACF591C4}"/>
              </a:ext>
            </a:extLst>
          </p:cNvPr>
          <p:cNvSpPr txBox="1"/>
          <p:nvPr/>
        </p:nvSpPr>
        <p:spPr>
          <a:xfrm>
            <a:off x="6784122" y="3661889"/>
            <a:ext cx="938719" cy="646331"/>
          </a:xfrm>
          <a:prstGeom prst="rect">
            <a:avLst/>
          </a:prstGeom>
          <a:noFill/>
        </p:spPr>
        <p:txBody>
          <a:bodyPr wrap="none" lIns="0" rtlCol="0">
            <a:spAutoFit/>
          </a:bodyPr>
          <a:lstStyle/>
          <a:p>
            <a:r>
              <a:rPr lang="en-US">
                <a:solidFill>
                  <a:srgbClr val="0F07B9"/>
                </a:solidFill>
              </a:rPr>
              <a:t>EM, </a:t>
            </a:r>
          </a:p>
          <a:p>
            <a:r>
              <a:rPr lang="en-US">
                <a:solidFill>
                  <a:srgbClr val="0F07B9"/>
                </a:solidFill>
              </a:rPr>
              <a:t>Thermal</a:t>
            </a:r>
          </a:p>
        </p:txBody>
      </p:sp>
      <p:sp>
        <p:nvSpPr>
          <p:cNvPr id="14" name="Arrow: Right 13">
            <a:extLst>
              <a:ext uri="{FF2B5EF4-FFF2-40B4-BE49-F238E27FC236}">
                <a16:creationId xmlns:a16="http://schemas.microsoft.com/office/drawing/2014/main" id="{F7653B83-904D-4A36-994E-0FEA88D2A093}"/>
              </a:ext>
            </a:extLst>
          </p:cNvPr>
          <p:cNvSpPr/>
          <p:nvPr/>
        </p:nvSpPr>
        <p:spPr>
          <a:xfrm>
            <a:off x="5837642" y="3839416"/>
            <a:ext cx="603078" cy="260129"/>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7" name="TextBox 16">
            <a:extLst>
              <a:ext uri="{FF2B5EF4-FFF2-40B4-BE49-F238E27FC236}">
                <a16:creationId xmlns:a16="http://schemas.microsoft.com/office/drawing/2014/main" id="{71003F7A-D90B-4118-B022-90739D27232F}"/>
              </a:ext>
            </a:extLst>
          </p:cNvPr>
          <p:cNvSpPr txBox="1"/>
          <p:nvPr/>
        </p:nvSpPr>
        <p:spPr>
          <a:xfrm>
            <a:off x="6686729" y="2745271"/>
            <a:ext cx="1514634" cy="646331"/>
          </a:xfrm>
          <a:prstGeom prst="rect">
            <a:avLst/>
          </a:prstGeom>
          <a:noFill/>
        </p:spPr>
        <p:txBody>
          <a:bodyPr wrap="square" lIns="0" rtlCol="0">
            <a:spAutoFit/>
          </a:bodyPr>
          <a:lstStyle/>
          <a:p>
            <a:r>
              <a:rPr lang="en-US">
                <a:solidFill>
                  <a:srgbClr val="FF0000"/>
                </a:solidFill>
              </a:rPr>
              <a:t>Layout, Verification </a:t>
            </a:r>
          </a:p>
        </p:txBody>
      </p:sp>
      <p:sp>
        <p:nvSpPr>
          <p:cNvPr id="18" name="Rectangle 17">
            <a:extLst>
              <a:ext uri="{FF2B5EF4-FFF2-40B4-BE49-F238E27FC236}">
                <a16:creationId xmlns:a16="http://schemas.microsoft.com/office/drawing/2014/main" id="{96545016-FB4A-4BD2-9BF5-6D747345BDAC}"/>
              </a:ext>
            </a:extLst>
          </p:cNvPr>
          <p:cNvSpPr/>
          <p:nvPr/>
        </p:nvSpPr>
        <p:spPr>
          <a:xfrm>
            <a:off x="6483830" y="2703988"/>
            <a:ext cx="1539305" cy="704431"/>
          </a:xfrm>
          <a:prstGeom prst="rect">
            <a:avLst/>
          </a:prstGeom>
          <a:noFill/>
          <a:ln w="38100">
            <a:solidFill>
              <a:srgbClr val="E90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9" name="Rectangle 18">
            <a:extLst>
              <a:ext uri="{FF2B5EF4-FFF2-40B4-BE49-F238E27FC236}">
                <a16:creationId xmlns:a16="http://schemas.microsoft.com/office/drawing/2014/main" id="{530DC6E7-DA99-4564-AEBB-950423150927}"/>
              </a:ext>
            </a:extLst>
          </p:cNvPr>
          <p:cNvSpPr/>
          <p:nvPr/>
        </p:nvSpPr>
        <p:spPr>
          <a:xfrm>
            <a:off x="1811549" y="2772327"/>
            <a:ext cx="1564484" cy="6883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rgbClr val="FF0000"/>
              </a:solidFill>
            </a:endParaRPr>
          </a:p>
        </p:txBody>
      </p:sp>
      <p:sp>
        <p:nvSpPr>
          <p:cNvPr id="20" name="TextBox 19">
            <a:extLst>
              <a:ext uri="{FF2B5EF4-FFF2-40B4-BE49-F238E27FC236}">
                <a16:creationId xmlns:a16="http://schemas.microsoft.com/office/drawing/2014/main" id="{B8807313-C9B8-4E15-8670-B76A30968591}"/>
              </a:ext>
            </a:extLst>
          </p:cNvPr>
          <p:cNvSpPr txBox="1"/>
          <p:nvPr/>
        </p:nvSpPr>
        <p:spPr>
          <a:xfrm>
            <a:off x="1876691" y="2831659"/>
            <a:ext cx="1600972" cy="738664"/>
          </a:xfrm>
          <a:prstGeom prst="rect">
            <a:avLst/>
          </a:prstGeom>
          <a:noFill/>
        </p:spPr>
        <p:txBody>
          <a:bodyPr wrap="square" lIns="0" rtlCol="0">
            <a:spAutoFit/>
          </a:bodyPr>
          <a:lstStyle/>
          <a:p>
            <a:r>
              <a:rPr lang="en-US" sz="1400">
                <a:solidFill>
                  <a:srgbClr val="FF0000"/>
                </a:solidFill>
              </a:rPr>
              <a:t>Interoperable,   OA-based designs </a:t>
            </a:r>
          </a:p>
          <a:p>
            <a:endParaRPr lang="en-US" sz="1400">
              <a:solidFill>
                <a:srgbClr val="FF0000"/>
              </a:solidFill>
            </a:endParaRPr>
          </a:p>
        </p:txBody>
      </p:sp>
      <p:sp>
        <p:nvSpPr>
          <p:cNvPr id="21" name="Rectangle 20">
            <a:extLst>
              <a:ext uri="{FF2B5EF4-FFF2-40B4-BE49-F238E27FC236}">
                <a16:creationId xmlns:a16="http://schemas.microsoft.com/office/drawing/2014/main" id="{4D300B64-7FFE-4364-B38D-8D79B4B9374C}"/>
              </a:ext>
            </a:extLst>
          </p:cNvPr>
          <p:cNvSpPr/>
          <p:nvPr/>
        </p:nvSpPr>
        <p:spPr>
          <a:xfrm>
            <a:off x="1815899" y="3728145"/>
            <a:ext cx="1536300" cy="697283"/>
          </a:xfrm>
          <a:prstGeom prst="rect">
            <a:avLst/>
          </a:prstGeom>
          <a:noFill/>
          <a:ln w="38100">
            <a:solidFill>
              <a:srgbClr val="0F0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2" name="TextBox 21">
            <a:extLst>
              <a:ext uri="{FF2B5EF4-FFF2-40B4-BE49-F238E27FC236}">
                <a16:creationId xmlns:a16="http://schemas.microsoft.com/office/drawing/2014/main" id="{D5AC77E4-AC46-4CEA-AF03-6F41C855A0AD}"/>
              </a:ext>
            </a:extLst>
          </p:cNvPr>
          <p:cNvSpPr txBox="1"/>
          <p:nvPr/>
        </p:nvSpPr>
        <p:spPr>
          <a:xfrm>
            <a:off x="1922151" y="3810642"/>
            <a:ext cx="1513580" cy="707886"/>
          </a:xfrm>
          <a:prstGeom prst="rect">
            <a:avLst/>
          </a:prstGeom>
          <a:noFill/>
        </p:spPr>
        <p:txBody>
          <a:bodyPr wrap="square" lIns="0" rtlCol="0">
            <a:spAutoFit/>
          </a:bodyPr>
          <a:lstStyle/>
          <a:p>
            <a:r>
              <a:rPr lang="en-US" sz="1400">
                <a:solidFill>
                  <a:srgbClr val="0F07B9"/>
                </a:solidFill>
              </a:rPr>
              <a:t>Native IC and package designs</a:t>
            </a:r>
          </a:p>
          <a:p>
            <a:endParaRPr lang="en-US" sz="1200">
              <a:solidFill>
                <a:schemeClr val="accent5">
                  <a:lumMod val="75000"/>
                </a:schemeClr>
              </a:solidFill>
            </a:endParaRPr>
          </a:p>
        </p:txBody>
      </p:sp>
      <p:sp>
        <p:nvSpPr>
          <p:cNvPr id="23" name="Arrow: Right 22">
            <a:extLst>
              <a:ext uri="{FF2B5EF4-FFF2-40B4-BE49-F238E27FC236}">
                <a16:creationId xmlns:a16="http://schemas.microsoft.com/office/drawing/2014/main" id="{60BED66A-385B-4585-873D-35058E5E3290}"/>
              </a:ext>
            </a:extLst>
          </p:cNvPr>
          <p:cNvSpPr/>
          <p:nvPr/>
        </p:nvSpPr>
        <p:spPr>
          <a:xfrm rot="2336024" flipV="1">
            <a:off x="3318779" y="3204241"/>
            <a:ext cx="868207" cy="197740"/>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4" name="Arrow: Right 23">
            <a:extLst>
              <a:ext uri="{FF2B5EF4-FFF2-40B4-BE49-F238E27FC236}">
                <a16:creationId xmlns:a16="http://schemas.microsoft.com/office/drawing/2014/main" id="{10AC8E1E-67E5-4BA4-A3F5-6FDF672D6AE9}"/>
              </a:ext>
            </a:extLst>
          </p:cNvPr>
          <p:cNvSpPr/>
          <p:nvPr/>
        </p:nvSpPr>
        <p:spPr>
          <a:xfrm>
            <a:off x="3421480" y="3931682"/>
            <a:ext cx="603078" cy="260129"/>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5" name="Rectangle 24">
            <a:extLst>
              <a:ext uri="{FF2B5EF4-FFF2-40B4-BE49-F238E27FC236}">
                <a16:creationId xmlns:a16="http://schemas.microsoft.com/office/drawing/2014/main" id="{3E1B9A89-6CC1-403D-A03E-B8A18EC1962B}"/>
              </a:ext>
            </a:extLst>
          </p:cNvPr>
          <p:cNvSpPr/>
          <p:nvPr/>
        </p:nvSpPr>
        <p:spPr>
          <a:xfrm>
            <a:off x="1815899" y="4828679"/>
            <a:ext cx="1536300" cy="688359"/>
          </a:xfrm>
          <a:prstGeom prst="rect">
            <a:avLst/>
          </a:prstGeom>
          <a:no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6" name="TextBox 25">
            <a:extLst>
              <a:ext uri="{FF2B5EF4-FFF2-40B4-BE49-F238E27FC236}">
                <a16:creationId xmlns:a16="http://schemas.microsoft.com/office/drawing/2014/main" id="{EEA51C15-3054-4E2C-A8A5-6D06DB8B8498}"/>
              </a:ext>
            </a:extLst>
          </p:cNvPr>
          <p:cNvSpPr txBox="1"/>
          <p:nvPr/>
        </p:nvSpPr>
        <p:spPr>
          <a:xfrm>
            <a:off x="1903966" y="5034830"/>
            <a:ext cx="1546445" cy="307777"/>
          </a:xfrm>
          <a:prstGeom prst="rect">
            <a:avLst/>
          </a:prstGeom>
          <a:noFill/>
        </p:spPr>
        <p:txBody>
          <a:bodyPr wrap="square" lIns="0" rtlCol="0">
            <a:spAutoFit/>
          </a:bodyPr>
          <a:lstStyle/>
          <a:p>
            <a:r>
              <a:rPr lang="en-US" sz="1400">
                <a:solidFill>
                  <a:srgbClr val="CC9900"/>
                </a:solidFill>
              </a:rPr>
              <a:t>Imported designs</a:t>
            </a:r>
          </a:p>
        </p:txBody>
      </p:sp>
      <p:sp>
        <p:nvSpPr>
          <p:cNvPr id="27" name="Arrow: Right 26">
            <a:extLst>
              <a:ext uri="{FF2B5EF4-FFF2-40B4-BE49-F238E27FC236}">
                <a16:creationId xmlns:a16="http://schemas.microsoft.com/office/drawing/2014/main" id="{6EE446EF-9793-4CB5-AA4B-87BC4362D7AB}"/>
              </a:ext>
            </a:extLst>
          </p:cNvPr>
          <p:cNvSpPr/>
          <p:nvPr/>
        </p:nvSpPr>
        <p:spPr>
          <a:xfrm rot="19263976">
            <a:off x="3317191" y="4621835"/>
            <a:ext cx="859448" cy="226892"/>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8" name="Arrow: Right 27">
            <a:extLst>
              <a:ext uri="{FF2B5EF4-FFF2-40B4-BE49-F238E27FC236}">
                <a16:creationId xmlns:a16="http://schemas.microsoft.com/office/drawing/2014/main" id="{4F819DD0-8824-4B8E-B4CC-09A78CB8407D}"/>
              </a:ext>
            </a:extLst>
          </p:cNvPr>
          <p:cNvSpPr/>
          <p:nvPr/>
        </p:nvSpPr>
        <p:spPr>
          <a:xfrm rot="19263976">
            <a:off x="5652297" y="3208050"/>
            <a:ext cx="859448" cy="226892"/>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29" name="Rectangle 28">
            <a:extLst>
              <a:ext uri="{FF2B5EF4-FFF2-40B4-BE49-F238E27FC236}">
                <a16:creationId xmlns:a16="http://schemas.microsoft.com/office/drawing/2014/main" id="{D6AA0F40-6480-4BDA-88EE-E1F89027E243}"/>
              </a:ext>
            </a:extLst>
          </p:cNvPr>
          <p:cNvSpPr/>
          <p:nvPr/>
        </p:nvSpPr>
        <p:spPr>
          <a:xfrm>
            <a:off x="6497348" y="4652313"/>
            <a:ext cx="1521967" cy="697283"/>
          </a:xfrm>
          <a:prstGeom prst="rect">
            <a:avLst/>
          </a:prstGeom>
          <a:no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30" name="Arrow: Right 29">
            <a:extLst>
              <a:ext uri="{FF2B5EF4-FFF2-40B4-BE49-F238E27FC236}">
                <a16:creationId xmlns:a16="http://schemas.microsoft.com/office/drawing/2014/main" id="{C46BA73D-D892-4748-9E08-CD968845C630}"/>
              </a:ext>
            </a:extLst>
          </p:cNvPr>
          <p:cNvSpPr/>
          <p:nvPr/>
        </p:nvSpPr>
        <p:spPr>
          <a:xfrm rot="2336024" flipV="1">
            <a:off x="5649916" y="4541260"/>
            <a:ext cx="868207" cy="197740"/>
          </a:xfrm>
          <a:prstGeom prst="rightArrow">
            <a:avLst/>
          </a:prstGeom>
          <a:solidFill>
            <a:srgbClr val="0F07B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31" name="TextBox 30">
            <a:extLst>
              <a:ext uri="{FF2B5EF4-FFF2-40B4-BE49-F238E27FC236}">
                <a16:creationId xmlns:a16="http://schemas.microsoft.com/office/drawing/2014/main" id="{F5419F47-A43C-4048-9F88-44826AE5997F}"/>
              </a:ext>
            </a:extLst>
          </p:cNvPr>
          <p:cNvSpPr txBox="1"/>
          <p:nvPr/>
        </p:nvSpPr>
        <p:spPr>
          <a:xfrm>
            <a:off x="6689534" y="4673965"/>
            <a:ext cx="1503327" cy="646331"/>
          </a:xfrm>
          <a:prstGeom prst="rect">
            <a:avLst/>
          </a:prstGeom>
          <a:noFill/>
        </p:spPr>
        <p:txBody>
          <a:bodyPr wrap="square" lIns="0" rtlCol="0">
            <a:spAutoFit/>
          </a:bodyPr>
          <a:lstStyle/>
          <a:p>
            <a:r>
              <a:rPr lang="en-US">
                <a:solidFill>
                  <a:srgbClr val="CC9900"/>
                </a:solidFill>
              </a:rPr>
              <a:t>Simulation, Analysis</a:t>
            </a:r>
          </a:p>
        </p:txBody>
      </p:sp>
      <p:pic>
        <p:nvPicPr>
          <p:cNvPr id="32" name="Picture 4">
            <a:extLst>
              <a:ext uri="{FF2B5EF4-FFF2-40B4-BE49-F238E27FC236}">
                <a16:creationId xmlns:a16="http://schemas.microsoft.com/office/drawing/2014/main" id="{5328D1A6-00E8-468B-BE74-10A62E8849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063" y="2536613"/>
            <a:ext cx="912706" cy="85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a:extLst>
              <a:ext uri="{FF2B5EF4-FFF2-40B4-BE49-F238E27FC236}">
                <a16:creationId xmlns:a16="http://schemas.microsoft.com/office/drawing/2014/main" id="{68F8FD6B-698B-4A09-A8AC-4DFFC40292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9" t="6540" r="5192" b="6267"/>
          <a:stretch/>
        </p:blipFill>
        <p:spPr bwMode="auto">
          <a:xfrm>
            <a:off x="546178" y="3704387"/>
            <a:ext cx="805450" cy="65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a:extLst>
              <a:ext uri="{FF2B5EF4-FFF2-40B4-BE49-F238E27FC236}">
                <a16:creationId xmlns:a16="http://schemas.microsoft.com/office/drawing/2014/main" id="{6E97DA3C-C8B9-4021-9A14-F639BE3067E8}"/>
              </a:ext>
            </a:extLst>
          </p:cNvPr>
          <p:cNvPicPr>
            <a:picLocks noChangeAspect="1"/>
          </p:cNvPicPr>
          <p:nvPr/>
        </p:nvPicPr>
        <p:blipFill>
          <a:blip r:embed="rId5"/>
          <a:stretch>
            <a:fillRect/>
          </a:stretch>
        </p:blipFill>
        <p:spPr>
          <a:xfrm>
            <a:off x="1019871" y="3898345"/>
            <a:ext cx="558911" cy="588025"/>
          </a:xfrm>
          <a:prstGeom prst="rect">
            <a:avLst/>
          </a:prstGeom>
        </p:spPr>
      </p:pic>
      <p:pic>
        <p:nvPicPr>
          <p:cNvPr id="35" name="Picture 34">
            <a:extLst>
              <a:ext uri="{FF2B5EF4-FFF2-40B4-BE49-F238E27FC236}">
                <a16:creationId xmlns:a16="http://schemas.microsoft.com/office/drawing/2014/main" id="{208B4FD6-3953-4B99-A85C-C4C73AA16BC5}"/>
              </a:ext>
            </a:extLst>
          </p:cNvPr>
          <p:cNvPicPr>
            <a:picLocks noChangeAspect="1"/>
          </p:cNvPicPr>
          <p:nvPr/>
        </p:nvPicPr>
        <p:blipFill>
          <a:blip r:embed="rId6"/>
          <a:stretch>
            <a:fillRect/>
          </a:stretch>
        </p:blipFill>
        <p:spPr>
          <a:xfrm rot="5400000">
            <a:off x="378261" y="5002180"/>
            <a:ext cx="688711" cy="442432"/>
          </a:xfrm>
          <a:prstGeom prst="rect">
            <a:avLst/>
          </a:prstGeom>
        </p:spPr>
      </p:pic>
      <p:sp>
        <p:nvSpPr>
          <p:cNvPr id="36" name="TextBox 35">
            <a:extLst>
              <a:ext uri="{FF2B5EF4-FFF2-40B4-BE49-F238E27FC236}">
                <a16:creationId xmlns:a16="http://schemas.microsoft.com/office/drawing/2014/main" id="{4CBA4EAD-1C77-44AA-A713-C6B9171F2897}"/>
              </a:ext>
            </a:extLst>
          </p:cNvPr>
          <p:cNvSpPr txBox="1"/>
          <p:nvPr/>
        </p:nvSpPr>
        <p:spPr>
          <a:xfrm>
            <a:off x="546178" y="3526617"/>
            <a:ext cx="1046761" cy="161583"/>
          </a:xfrm>
          <a:prstGeom prst="rect">
            <a:avLst/>
          </a:prstGeom>
          <a:noFill/>
        </p:spPr>
        <p:txBody>
          <a:bodyPr wrap="none" lIns="0" tIns="0" rIns="0" bIns="0" rtlCol="0">
            <a:spAutoFit/>
          </a:bodyPr>
          <a:lstStyle/>
          <a:p>
            <a:pPr algn="l"/>
            <a:r>
              <a:rPr lang="en-US" sz="1050">
                <a:solidFill>
                  <a:schemeClr val="tx1">
                    <a:lumMod val="85000"/>
                    <a:lumOff val="15000"/>
                  </a:schemeClr>
                </a:solidFill>
              </a:rPr>
              <a:t>GaAs/GaN/MMIC</a:t>
            </a:r>
          </a:p>
        </p:txBody>
      </p:sp>
      <p:sp>
        <p:nvSpPr>
          <p:cNvPr id="37" name="TextBox 36">
            <a:extLst>
              <a:ext uri="{FF2B5EF4-FFF2-40B4-BE49-F238E27FC236}">
                <a16:creationId xmlns:a16="http://schemas.microsoft.com/office/drawing/2014/main" id="{BD8BA192-E3E9-4A69-B288-DA1109E608A2}"/>
              </a:ext>
            </a:extLst>
          </p:cNvPr>
          <p:cNvSpPr txBox="1"/>
          <p:nvPr/>
        </p:nvSpPr>
        <p:spPr>
          <a:xfrm>
            <a:off x="674299" y="2376434"/>
            <a:ext cx="750205" cy="161583"/>
          </a:xfrm>
          <a:prstGeom prst="rect">
            <a:avLst/>
          </a:prstGeom>
          <a:noFill/>
        </p:spPr>
        <p:txBody>
          <a:bodyPr wrap="none" lIns="0" tIns="0" rIns="0" bIns="0" rtlCol="0">
            <a:spAutoFit/>
          </a:bodyPr>
          <a:lstStyle/>
          <a:p>
            <a:pPr algn="l"/>
            <a:r>
              <a:rPr lang="en-US" sz="1050">
                <a:solidFill>
                  <a:schemeClr val="tx1">
                    <a:lumMod val="85000"/>
                    <a:lumOff val="15000"/>
                  </a:schemeClr>
                </a:solidFill>
              </a:rPr>
              <a:t>Silicon RFIC</a:t>
            </a:r>
          </a:p>
        </p:txBody>
      </p:sp>
      <p:sp>
        <p:nvSpPr>
          <p:cNvPr id="38" name="TextBox 37">
            <a:extLst>
              <a:ext uri="{FF2B5EF4-FFF2-40B4-BE49-F238E27FC236}">
                <a16:creationId xmlns:a16="http://schemas.microsoft.com/office/drawing/2014/main" id="{BA3C5C0D-4257-4D8E-A5AF-4FC857672A9D}"/>
              </a:ext>
            </a:extLst>
          </p:cNvPr>
          <p:cNvSpPr txBox="1"/>
          <p:nvPr/>
        </p:nvSpPr>
        <p:spPr>
          <a:xfrm>
            <a:off x="449202" y="4696515"/>
            <a:ext cx="570669" cy="161583"/>
          </a:xfrm>
          <a:prstGeom prst="rect">
            <a:avLst/>
          </a:prstGeom>
          <a:noFill/>
        </p:spPr>
        <p:txBody>
          <a:bodyPr wrap="none" lIns="0" tIns="0" rIns="0" bIns="0" rtlCol="0">
            <a:spAutoFit/>
          </a:bodyPr>
          <a:lstStyle/>
          <a:p>
            <a:pPr algn="l"/>
            <a:r>
              <a:rPr lang="en-US" sz="1050">
                <a:solidFill>
                  <a:schemeClr val="tx1">
                    <a:lumMod val="85000"/>
                    <a:lumOff val="15000"/>
                  </a:schemeClr>
                </a:solidFill>
              </a:rPr>
              <a:t>Silicon IC</a:t>
            </a:r>
          </a:p>
        </p:txBody>
      </p:sp>
      <p:pic>
        <p:nvPicPr>
          <p:cNvPr id="39" name="Picture 3">
            <a:extLst>
              <a:ext uri="{FF2B5EF4-FFF2-40B4-BE49-F238E27FC236}">
                <a16:creationId xmlns:a16="http://schemas.microsoft.com/office/drawing/2014/main" id="{27B97877-052E-45B7-A941-337F20BB93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987" y="5000669"/>
            <a:ext cx="601211" cy="5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a:extLst>
              <a:ext uri="{FF2B5EF4-FFF2-40B4-BE49-F238E27FC236}">
                <a16:creationId xmlns:a16="http://schemas.microsoft.com/office/drawing/2014/main" id="{3EDF6680-70AC-4577-897F-38B497F21B5B}"/>
              </a:ext>
            </a:extLst>
          </p:cNvPr>
          <p:cNvSpPr txBox="1"/>
          <p:nvPr/>
        </p:nvSpPr>
        <p:spPr>
          <a:xfrm>
            <a:off x="1110067" y="4677504"/>
            <a:ext cx="496466" cy="323165"/>
          </a:xfrm>
          <a:prstGeom prst="rect">
            <a:avLst/>
          </a:prstGeom>
          <a:noFill/>
        </p:spPr>
        <p:txBody>
          <a:bodyPr wrap="square" lIns="0" tIns="0" rIns="0" bIns="0" rtlCol="0">
            <a:spAutoFit/>
          </a:bodyPr>
          <a:lstStyle/>
          <a:p>
            <a:pPr algn="l"/>
            <a:r>
              <a:rPr lang="en-US" sz="1050">
                <a:solidFill>
                  <a:schemeClr val="tx1">
                    <a:lumMod val="85000"/>
                    <a:lumOff val="15000"/>
                  </a:schemeClr>
                </a:solidFill>
              </a:rPr>
              <a:t>Pkg or board</a:t>
            </a:r>
          </a:p>
        </p:txBody>
      </p:sp>
      <p:grpSp>
        <p:nvGrpSpPr>
          <p:cNvPr id="41" name="Group 40">
            <a:extLst>
              <a:ext uri="{FF2B5EF4-FFF2-40B4-BE49-F238E27FC236}">
                <a16:creationId xmlns:a16="http://schemas.microsoft.com/office/drawing/2014/main" id="{9A055449-1440-4173-A9E6-D7290D26A97E}"/>
              </a:ext>
            </a:extLst>
          </p:cNvPr>
          <p:cNvGrpSpPr/>
          <p:nvPr/>
        </p:nvGrpSpPr>
        <p:grpSpPr>
          <a:xfrm>
            <a:off x="3782595" y="5013117"/>
            <a:ext cx="2072314" cy="389788"/>
            <a:chOff x="2151096" y="3253612"/>
            <a:chExt cx="5334838" cy="1003446"/>
          </a:xfrm>
        </p:grpSpPr>
        <p:sp>
          <p:nvSpPr>
            <p:cNvPr id="42" name="Rectangle 41">
              <a:extLst>
                <a:ext uri="{FF2B5EF4-FFF2-40B4-BE49-F238E27FC236}">
                  <a16:creationId xmlns:a16="http://schemas.microsoft.com/office/drawing/2014/main" id="{CD3AF353-D552-41BB-97F1-38BE78E6CF23}"/>
                </a:ext>
              </a:extLst>
            </p:cNvPr>
            <p:cNvSpPr/>
            <p:nvPr/>
          </p:nvSpPr>
          <p:spPr>
            <a:xfrm>
              <a:off x="3199818" y="3288981"/>
              <a:ext cx="1907839" cy="2915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FBCA01A7-39BC-4151-96DB-1307510678A6}"/>
                </a:ext>
              </a:extLst>
            </p:cNvPr>
            <p:cNvSpPr/>
            <p:nvPr/>
          </p:nvSpPr>
          <p:spPr>
            <a:xfrm>
              <a:off x="3241568" y="3529342"/>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9F9F850B-7D66-49B3-B322-4B231885DF99}"/>
                </a:ext>
              </a:extLst>
            </p:cNvPr>
            <p:cNvSpPr/>
            <p:nvPr/>
          </p:nvSpPr>
          <p:spPr>
            <a:xfrm>
              <a:off x="3391746" y="3528855"/>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A38D4FC-44EB-4E2E-8E0D-BF3A88C0686F}"/>
                </a:ext>
              </a:extLst>
            </p:cNvPr>
            <p:cNvSpPr/>
            <p:nvPr/>
          </p:nvSpPr>
          <p:spPr>
            <a:xfrm>
              <a:off x="3541924" y="3528855"/>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C752EE2A-687A-4B3E-BF99-3FBA0FDA7C0D}"/>
                </a:ext>
              </a:extLst>
            </p:cNvPr>
            <p:cNvSpPr/>
            <p:nvPr/>
          </p:nvSpPr>
          <p:spPr>
            <a:xfrm>
              <a:off x="3714682" y="3528367"/>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FB22123-2F74-4FF3-AC86-B2C3942A3468}"/>
                </a:ext>
              </a:extLst>
            </p:cNvPr>
            <p:cNvSpPr/>
            <p:nvPr/>
          </p:nvSpPr>
          <p:spPr>
            <a:xfrm>
              <a:off x="3864860" y="3527880"/>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82A1B808-F11C-4056-A498-79826C481E55}"/>
                </a:ext>
              </a:extLst>
            </p:cNvPr>
            <p:cNvSpPr/>
            <p:nvPr/>
          </p:nvSpPr>
          <p:spPr>
            <a:xfrm>
              <a:off x="4015038" y="3527880"/>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191037E4-3B8F-4B02-8848-736BE6681916}"/>
                </a:ext>
              </a:extLst>
            </p:cNvPr>
            <p:cNvSpPr/>
            <p:nvPr/>
          </p:nvSpPr>
          <p:spPr>
            <a:xfrm>
              <a:off x="4187796" y="3527880"/>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50B55C1-13FE-4581-BC11-9D99A2D0FBE0}"/>
                </a:ext>
              </a:extLst>
            </p:cNvPr>
            <p:cNvSpPr/>
            <p:nvPr/>
          </p:nvSpPr>
          <p:spPr>
            <a:xfrm>
              <a:off x="4337974" y="3527393"/>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C4FC55F4-82A9-4854-8893-976DB0CE09DE}"/>
                </a:ext>
              </a:extLst>
            </p:cNvPr>
            <p:cNvSpPr/>
            <p:nvPr/>
          </p:nvSpPr>
          <p:spPr>
            <a:xfrm>
              <a:off x="4488152" y="3527393"/>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C275C7E-8A87-4E70-9AAC-989ECD202982}"/>
                </a:ext>
              </a:extLst>
            </p:cNvPr>
            <p:cNvSpPr/>
            <p:nvPr/>
          </p:nvSpPr>
          <p:spPr>
            <a:xfrm>
              <a:off x="4660910" y="3526905"/>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0E4E086B-908D-4D16-B46F-FC36C4BA2053}"/>
                </a:ext>
              </a:extLst>
            </p:cNvPr>
            <p:cNvSpPr/>
            <p:nvPr/>
          </p:nvSpPr>
          <p:spPr>
            <a:xfrm>
              <a:off x="4811088" y="3526418"/>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74032690-3118-4CAC-BE26-B22A029F736C}"/>
                </a:ext>
              </a:extLst>
            </p:cNvPr>
            <p:cNvSpPr/>
            <p:nvPr/>
          </p:nvSpPr>
          <p:spPr>
            <a:xfrm>
              <a:off x="4961266" y="3526418"/>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0BB0837-F53E-4D4D-BA1C-9F8BEFE5991E}"/>
                </a:ext>
              </a:extLst>
            </p:cNvPr>
            <p:cNvSpPr/>
            <p:nvPr/>
          </p:nvSpPr>
          <p:spPr>
            <a:xfrm>
              <a:off x="3199818" y="3578549"/>
              <a:ext cx="1907839" cy="1316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8F048168-37F2-4354-BC0E-5B4BE676CC71}"/>
                </a:ext>
              </a:extLst>
            </p:cNvPr>
            <p:cNvSpPr/>
            <p:nvPr/>
          </p:nvSpPr>
          <p:spPr>
            <a:xfrm>
              <a:off x="3282910" y="3641982"/>
              <a:ext cx="537537"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84DD5211-6738-45EF-A0E3-10F25939D18E}"/>
                </a:ext>
              </a:extLst>
            </p:cNvPr>
            <p:cNvSpPr/>
            <p:nvPr/>
          </p:nvSpPr>
          <p:spPr>
            <a:xfrm>
              <a:off x="3282910" y="3564721"/>
              <a:ext cx="45719" cy="8013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8" name="Oval 57">
              <a:extLst>
                <a:ext uri="{FF2B5EF4-FFF2-40B4-BE49-F238E27FC236}">
                  <a16:creationId xmlns:a16="http://schemas.microsoft.com/office/drawing/2014/main" id="{D2E7D674-8778-4E3D-8BD1-8CD92B1D61CB}"/>
                </a:ext>
              </a:extLst>
            </p:cNvPr>
            <p:cNvSpPr/>
            <p:nvPr/>
          </p:nvSpPr>
          <p:spPr>
            <a:xfrm>
              <a:off x="3226806"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B3ABE388-E4BC-411B-AF1B-6A2611BFBC20}"/>
                </a:ext>
              </a:extLst>
            </p:cNvPr>
            <p:cNvSpPr/>
            <p:nvPr/>
          </p:nvSpPr>
          <p:spPr>
            <a:xfrm>
              <a:off x="3490922"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5F613CA7-1BC0-4BF7-A19C-E689E9DAA07F}"/>
                </a:ext>
              </a:extLst>
            </p:cNvPr>
            <p:cNvSpPr/>
            <p:nvPr/>
          </p:nvSpPr>
          <p:spPr>
            <a:xfrm>
              <a:off x="3763950"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1" name="Oval 60">
              <a:extLst>
                <a:ext uri="{FF2B5EF4-FFF2-40B4-BE49-F238E27FC236}">
                  <a16:creationId xmlns:a16="http://schemas.microsoft.com/office/drawing/2014/main" id="{33B56FE3-C11B-4072-AE8A-9550E5940BA3}"/>
                </a:ext>
              </a:extLst>
            </p:cNvPr>
            <p:cNvSpPr/>
            <p:nvPr/>
          </p:nvSpPr>
          <p:spPr>
            <a:xfrm>
              <a:off x="4028066"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BAD01D10-735C-444B-8F33-BA787B0513FD}"/>
                </a:ext>
              </a:extLst>
            </p:cNvPr>
            <p:cNvSpPr/>
            <p:nvPr/>
          </p:nvSpPr>
          <p:spPr>
            <a:xfrm>
              <a:off x="4306397"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3" name="Oval 62">
              <a:extLst>
                <a:ext uri="{FF2B5EF4-FFF2-40B4-BE49-F238E27FC236}">
                  <a16:creationId xmlns:a16="http://schemas.microsoft.com/office/drawing/2014/main" id="{9ECD07A2-9266-4A08-84D7-0C5CEA657F94}"/>
                </a:ext>
              </a:extLst>
            </p:cNvPr>
            <p:cNvSpPr/>
            <p:nvPr/>
          </p:nvSpPr>
          <p:spPr>
            <a:xfrm>
              <a:off x="4570513"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2D6500EA-6DA9-4B69-8E61-8229259504AE}"/>
                </a:ext>
              </a:extLst>
            </p:cNvPr>
            <p:cNvSpPr/>
            <p:nvPr/>
          </p:nvSpPr>
          <p:spPr>
            <a:xfrm>
              <a:off x="4843541" y="3708729"/>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0A90AA82-4951-4918-8726-F6F836C9FE3F}"/>
                </a:ext>
              </a:extLst>
            </p:cNvPr>
            <p:cNvSpPr/>
            <p:nvPr/>
          </p:nvSpPr>
          <p:spPr>
            <a:xfrm>
              <a:off x="3810442" y="3641982"/>
              <a:ext cx="45719" cy="721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C2CCEDD1-2187-445B-AC4F-C10D5316516A}"/>
                </a:ext>
              </a:extLst>
            </p:cNvPr>
            <p:cNvSpPr/>
            <p:nvPr/>
          </p:nvSpPr>
          <p:spPr>
            <a:xfrm>
              <a:off x="2151096" y="3820858"/>
              <a:ext cx="5334838" cy="3995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49A92B3F-0CD5-4907-A95C-B320046E829D}"/>
                </a:ext>
              </a:extLst>
            </p:cNvPr>
            <p:cNvSpPr/>
            <p:nvPr/>
          </p:nvSpPr>
          <p:spPr>
            <a:xfrm>
              <a:off x="2755616" y="3909506"/>
              <a:ext cx="1152635" cy="688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C768FE66-869A-4B1A-8C89-2003C5D13996}"/>
                </a:ext>
              </a:extLst>
            </p:cNvPr>
            <p:cNvSpPr/>
            <p:nvPr/>
          </p:nvSpPr>
          <p:spPr>
            <a:xfrm>
              <a:off x="2276525" y="4031781"/>
              <a:ext cx="583507" cy="1002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AB770B92-9F77-4ED8-B7D0-702AB273E790}"/>
                </a:ext>
              </a:extLst>
            </p:cNvPr>
            <p:cNvSpPr/>
            <p:nvPr/>
          </p:nvSpPr>
          <p:spPr>
            <a:xfrm>
              <a:off x="3803834" y="3827358"/>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DD9DE8D3-272F-46E9-934C-834DC7522F7F}"/>
                </a:ext>
              </a:extLst>
            </p:cNvPr>
            <p:cNvSpPr/>
            <p:nvPr/>
          </p:nvSpPr>
          <p:spPr>
            <a:xfrm>
              <a:off x="2755616" y="3959708"/>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721DA04F-7747-4791-BE79-68E89A926FF6}"/>
                </a:ext>
              </a:extLst>
            </p:cNvPr>
            <p:cNvSpPr/>
            <p:nvPr/>
          </p:nvSpPr>
          <p:spPr>
            <a:xfrm>
              <a:off x="2276524" y="4101830"/>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7D92714E-187F-46D2-B6E4-C2DD8EC6F92D}"/>
                </a:ext>
              </a:extLst>
            </p:cNvPr>
            <p:cNvSpPr/>
            <p:nvPr/>
          </p:nvSpPr>
          <p:spPr>
            <a:xfrm>
              <a:off x="5989256" y="3578548"/>
              <a:ext cx="717046" cy="242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3" name="Freeform: Shape 72">
              <a:extLst>
                <a:ext uri="{FF2B5EF4-FFF2-40B4-BE49-F238E27FC236}">
                  <a16:creationId xmlns:a16="http://schemas.microsoft.com/office/drawing/2014/main" id="{5FA9461F-FB49-424D-A247-F670301A5A42}"/>
                </a:ext>
              </a:extLst>
            </p:cNvPr>
            <p:cNvSpPr/>
            <p:nvPr/>
          </p:nvSpPr>
          <p:spPr>
            <a:xfrm>
              <a:off x="5640608" y="3259987"/>
              <a:ext cx="422031" cy="548687"/>
            </a:xfrm>
            <a:custGeom>
              <a:avLst/>
              <a:gdLst>
                <a:gd name="connsiteX0" fmla="*/ 422031 w 422031"/>
                <a:gd name="connsiteY0" fmla="*/ 355256 h 548687"/>
                <a:gd name="connsiteX1" fmla="*/ 281354 w 422031"/>
                <a:gd name="connsiteY1" fmla="*/ 3564 h 548687"/>
                <a:gd name="connsiteX2" fmla="*/ 0 w 422031"/>
                <a:gd name="connsiteY2" fmla="*/ 548687 h 548687"/>
              </a:gdLst>
              <a:ahLst/>
              <a:cxnLst>
                <a:cxn ang="0">
                  <a:pos x="connsiteX0" y="connsiteY0"/>
                </a:cxn>
                <a:cxn ang="0">
                  <a:pos x="connsiteX1" y="connsiteY1"/>
                </a:cxn>
                <a:cxn ang="0">
                  <a:pos x="connsiteX2" y="connsiteY2"/>
                </a:cxn>
              </a:cxnLst>
              <a:rect l="l" t="t" r="r" b="b"/>
              <a:pathLst>
                <a:path w="422031" h="548687">
                  <a:moveTo>
                    <a:pt x="422031" y="355256"/>
                  </a:moveTo>
                  <a:cubicBezTo>
                    <a:pt x="386861" y="163291"/>
                    <a:pt x="351692" y="-28674"/>
                    <a:pt x="281354" y="3564"/>
                  </a:cubicBezTo>
                  <a:cubicBezTo>
                    <a:pt x="211016" y="35802"/>
                    <a:pt x="105508" y="292244"/>
                    <a:pt x="0" y="548687"/>
                  </a:cubicBez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59367EB9-90F2-4391-99CD-4F179BAB4361}"/>
                </a:ext>
              </a:extLst>
            </p:cNvPr>
            <p:cNvSpPr/>
            <p:nvPr/>
          </p:nvSpPr>
          <p:spPr>
            <a:xfrm flipH="1">
              <a:off x="6685460" y="3253612"/>
              <a:ext cx="273867" cy="548687"/>
            </a:xfrm>
            <a:custGeom>
              <a:avLst/>
              <a:gdLst>
                <a:gd name="connsiteX0" fmla="*/ 422031 w 422031"/>
                <a:gd name="connsiteY0" fmla="*/ 355256 h 548687"/>
                <a:gd name="connsiteX1" fmla="*/ 281354 w 422031"/>
                <a:gd name="connsiteY1" fmla="*/ 3564 h 548687"/>
                <a:gd name="connsiteX2" fmla="*/ 0 w 422031"/>
                <a:gd name="connsiteY2" fmla="*/ 548687 h 548687"/>
              </a:gdLst>
              <a:ahLst/>
              <a:cxnLst>
                <a:cxn ang="0">
                  <a:pos x="connsiteX0" y="connsiteY0"/>
                </a:cxn>
                <a:cxn ang="0">
                  <a:pos x="connsiteX1" y="connsiteY1"/>
                </a:cxn>
                <a:cxn ang="0">
                  <a:pos x="connsiteX2" y="connsiteY2"/>
                </a:cxn>
              </a:cxnLst>
              <a:rect l="l" t="t" r="r" b="b"/>
              <a:pathLst>
                <a:path w="422031" h="548687">
                  <a:moveTo>
                    <a:pt x="422031" y="355256"/>
                  </a:moveTo>
                  <a:cubicBezTo>
                    <a:pt x="386861" y="163291"/>
                    <a:pt x="351692" y="-28674"/>
                    <a:pt x="281354" y="3564"/>
                  </a:cubicBezTo>
                  <a:cubicBezTo>
                    <a:pt x="211016" y="35802"/>
                    <a:pt x="105508" y="292244"/>
                    <a:pt x="0" y="548687"/>
                  </a:cubicBez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10D5C8-1D92-44BD-9058-978D569BBC0E}"/>
                </a:ext>
              </a:extLst>
            </p:cNvPr>
            <p:cNvSpPr/>
            <p:nvPr/>
          </p:nvSpPr>
          <p:spPr>
            <a:xfrm>
              <a:off x="4872317" y="3815790"/>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BF541163-EA24-4296-9989-76DFD3FFDB02}"/>
                </a:ext>
              </a:extLst>
            </p:cNvPr>
            <p:cNvSpPr/>
            <p:nvPr/>
          </p:nvSpPr>
          <p:spPr>
            <a:xfrm>
              <a:off x="4869486" y="3873434"/>
              <a:ext cx="848143" cy="756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84BEF04B-FC6B-4D9E-A41F-7BA1003A3E21}"/>
                </a:ext>
              </a:extLst>
            </p:cNvPr>
            <p:cNvSpPr/>
            <p:nvPr/>
          </p:nvSpPr>
          <p:spPr>
            <a:xfrm>
              <a:off x="5602119" y="3813602"/>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5897B7B8-E2AF-4144-AB0B-416861986645}"/>
                </a:ext>
              </a:extLst>
            </p:cNvPr>
            <p:cNvSpPr/>
            <p:nvPr/>
          </p:nvSpPr>
          <p:spPr>
            <a:xfrm>
              <a:off x="6959327" y="3815791"/>
              <a:ext cx="445231" cy="2553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93F181AD-AAB7-4ABF-8DC0-67D4BA4E0962}"/>
                </a:ext>
              </a:extLst>
            </p:cNvPr>
            <p:cNvSpPr/>
            <p:nvPr/>
          </p:nvSpPr>
          <p:spPr>
            <a:xfrm>
              <a:off x="7212007" y="3982586"/>
              <a:ext cx="109439" cy="2744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grpSp>
        <p:nvGrpSpPr>
          <p:cNvPr id="96" name="Group 95">
            <a:extLst>
              <a:ext uri="{FF2B5EF4-FFF2-40B4-BE49-F238E27FC236}">
                <a16:creationId xmlns:a16="http://schemas.microsoft.com/office/drawing/2014/main" id="{5176BC56-DC90-496B-BAA7-C7E7F8F952F4}"/>
              </a:ext>
            </a:extLst>
          </p:cNvPr>
          <p:cNvGrpSpPr/>
          <p:nvPr/>
        </p:nvGrpSpPr>
        <p:grpSpPr>
          <a:xfrm>
            <a:off x="3695309" y="2616859"/>
            <a:ext cx="2243568" cy="584377"/>
            <a:chOff x="844689" y="1352872"/>
            <a:chExt cx="10763050" cy="2803427"/>
          </a:xfrm>
        </p:grpSpPr>
        <p:grpSp>
          <p:nvGrpSpPr>
            <p:cNvPr id="97" name="Group 96">
              <a:extLst>
                <a:ext uri="{FF2B5EF4-FFF2-40B4-BE49-F238E27FC236}">
                  <a16:creationId xmlns:a16="http://schemas.microsoft.com/office/drawing/2014/main" id="{8C0F1345-E02D-41A6-B6F8-07AABFB3C3AA}"/>
                </a:ext>
              </a:extLst>
            </p:cNvPr>
            <p:cNvGrpSpPr/>
            <p:nvPr/>
          </p:nvGrpSpPr>
          <p:grpSpPr>
            <a:xfrm rot="10800000">
              <a:off x="844689" y="2089991"/>
              <a:ext cx="3497215" cy="536159"/>
              <a:chOff x="3750958" y="2381755"/>
              <a:chExt cx="3497215" cy="536159"/>
            </a:xfrm>
          </p:grpSpPr>
          <p:sp>
            <p:nvSpPr>
              <p:cNvPr id="127" name="Rectangle 126">
                <a:extLst>
                  <a:ext uri="{FF2B5EF4-FFF2-40B4-BE49-F238E27FC236}">
                    <a16:creationId xmlns:a16="http://schemas.microsoft.com/office/drawing/2014/main" id="{D3C550B6-C826-4451-BD33-076FF708DF13}"/>
                  </a:ext>
                </a:extLst>
              </p:cNvPr>
              <p:cNvSpPr/>
              <p:nvPr/>
            </p:nvSpPr>
            <p:spPr>
              <a:xfrm>
                <a:off x="3750958" y="2381755"/>
                <a:ext cx="3497215" cy="5343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id="{8BB968C4-6147-40B2-B72E-E91F3F3213AE}"/>
                  </a:ext>
                </a:extLst>
              </p:cNvPr>
              <p:cNvSpPr/>
              <p:nvPr/>
            </p:nvSpPr>
            <p:spPr>
              <a:xfrm>
                <a:off x="3827489" y="282235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64389EE9-B7C3-4832-8231-1888ED19911C}"/>
                  </a:ext>
                </a:extLst>
              </p:cNvPr>
              <p:cNvSpPr/>
              <p:nvPr/>
            </p:nvSpPr>
            <p:spPr>
              <a:xfrm>
                <a:off x="4102777" y="282146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0DAC352B-EE68-42FF-B6DF-FC52DCCDE06D}"/>
                  </a:ext>
                </a:extLst>
              </p:cNvPr>
              <p:cNvSpPr/>
              <p:nvPr/>
            </p:nvSpPr>
            <p:spPr>
              <a:xfrm>
                <a:off x="4378065" y="282146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1" name="Rectangle 130">
                <a:extLst>
                  <a:ext uri="{FF2B5EF4-FFF2-40B4-BE49-F238E27FC236}">
                    <a16:creationId xmlns:a16="http://schemas.microsoft.com/office/drawing/2014/main" id="{3C495A19-1F65-472F-890B-4EAAA984C882}"/>
                  </a:ext>
                </a:extLst>
              </p:cNvPr>
              <p:cNvSpPr/>
              <p:nvPr/>
            </p:nvSpPr>
            <p:spPr>
              <a:xfrm>
                <a:off x="4694745" y="282056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2" name="Rectangle 131">
                <a:extLst>
                  <a:ext uri="{FF2B5EF4-FFF2-40B4-BE49-F238E27FC236}">
                    <a16:creationId xmlns:a16="http://schemas.microsoft.com/office/drawing/2014/main" id="{222887F3-52C4-43B3-AAAE-F7CCA23AD842}"/>
                  </a:ext>
                </a:extLst>
              </p:cNvPr>
              <p:cNvSpPr/>
              <p:nvPr/>
            </p:nvSpPr>
            <p:spPr>
              <a:xfrm>
                <a:off x="4970031" y="281967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3" name="Rectangle 132">
                <a:extLst>
                  <a:ext uri="{FF2B5EF4-FFF2-40B4-BE49-F238E27FC236}">
                    <a16:creationId xmlns:a16="http://schemas.microsoft.com/office/drawing/2014/main" id="{BB192243-D897-41A7-9B7E-42C19C64010A}"/>
                  </a:ext>
                </a:extLst>
              </p:cNvPr>
              <p:cNvSpPr/>
              <p:nvPr/>
            </p:nvSpPr>
            <p:spPr>
              <a:xfrm>
                <a:off x="5245318" y="281967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4" name="Rectangle 133">
                <a:extLst>
                  <a:ext uri="{FF2B5EF4-FFF2-40B4-BE49-F238E27FC236}">
                    <a16:creationId xmlns:a16="http://schemas.microsoft.com/office/drawing/2014/main" id="{0174CB93-3A45-4903-A5EE-D4259753AB08}"/>
                  </a:ext>
                </a:extLst>
              </p:cNvPr>
              <p:cNvSpPr/>
              <p:nvPr/>
            </p:nvSpPr>
            <p:spPr>
              <a:xfrm>
                <a:off x="5561999" y="2819676"/>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5" name="Rectangle 134">
                <a:extLst>
                  <a:ext uri="{FF2B5EF4-FFF2-40B4-BE49-F238E27FC236}">
                    <a16:creationId xmlns:a16="http://schemas.microsoft.com/office/drawing/2014/main" id="{2CBE9020-6481-4A65-9D0F-1A07955BFCF4}"/>
                  </a:ext>
                </a:extLst>
              </p:cNvPr>
              <p:cNvSpPr/>
              <p:nvPr/>
            </p:nvSpPr>
            <p:spPr>
              <a:xfrm>
                <a:off x="5837286" y="281878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DFD54027-98AD-45F5-952D-E666D2EE6D30}"/>
                  </a:ext>
                </a:extLst>
              </p:cNvPr>
              <p:cNvSpPr/>
              <p:nvPr/>
            </p:nvSpPr>
            <p:spPr>
              <a:xfrm>
                <a:off x="6112574" y="2818784"/>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7" name="Rectangle 136">
                <a:extLst>
                  <a:ext uri="{FF2B5EF4-FFF2-40B4-BE49-F238E27FC236}">
                    <a16:creationId xmlns:a16="http://schemas.microsoft.com/office/drawing/2014/main" id="{4719FEA0-B5CE-4307-98DA-870A17F9F322}"/>
                  </a:ext>
                </a:extLst>
              </p:cNvPr>
              <p:cNvSpPr/>
              <p:nvPr/>
            </p:nvSpPr>
            <p:spPr>
              <a:xfrm>
                <a:off x="6429252" y="281788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id="{8C6DC73B-FC6B-48E1-9955-C3FB8D786377}"/>
                  </a:ext>
                </a:extLst>
              </p:cNvPr>
              <p:cNvSpPr/>
              <p:nvPr/>
            </p:nvSpPr>
            <p:spPr>
              <a:xfrm>
                <a:off x="6704540" y="2816997"/>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id="{44F9EDCA-8D88-4986-8D49-E05CB7A059DC}"/>
                  </a:ext>
                </a:extLst>
              </p:cNvPr>
              <p:cNvSpPr/>
              <p:nvPr/>
            </p:nvSpPr>
            <p:spPr>
              <a:xfrm>
                <a:off x="6979828" y="2816997"/>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grpSp>
          <p:nvGrpSpPr>
            <p:cNvPr id="98" name="Group 97">
              <a:extLst>
                <a:ext uri="{FF2B5EF4-FFF2-40B4-BE49-F238E27FC236}">
                  <a16:creationId xmlns:a16="http://schemas.microsoft.com/office/drawing/2014/main" id="{4F52A4C8-9C39-4FDA-9B40-5A8A9227EDFF}"/>
                </a:ext>
              </a:extLst>
            </p:cNvPr>
            <p:cNvGrpSpPr/>
            <p:nvPr/>
          </p:nvGrpSpPr>
          <p:grpSpPr>
            <a:xfrm rot="10800000">
              <a:off x="2082398" y="1352872"/>
              <a:ext cx="3497215" cy="469518"/>
              <a:chOff x="3750958" y="2887209"/>
              <a:chExt cx="3497215" cy="469518"/>
            </a:xfrm>
          </p:grpSpPr>
          <p:sp>
            <p:nvSpPr>
              <p:cNvPr id="116" name="Rectangle 115">
                <a:extLst>
                  <a:ext uri="{FF2B5EF4-FFF2-40B4-BE49-F238E27FC236}">
                    <a16:creationId xmlns:a16="http://schemas.microsoft.com/office/drawing/2014/main" id="{0123EAF5-A907-443F-9BB7-7F2B010606B6}"/>
                  </a:ext>
                </a:extLst>
              </p:cNvPr>
              <p:cNvSpPr/>
              <p:nvPr/>
            </p:nvSpPr>
            <p:spPr>
              <a:xfrm>
                <a:off x="3750958" y="2912557"/>
                <a:ext cx="3497215" cy="2414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AA85964D-B807-4FB3-8095-E5E99D48313A}"/>
                  </a:ext>
                </a:extLst>
              </p:cNvPr>
              <p:cNvSpPr/>
              <p:nvPr/>
            </p:nvSpPr>
            <p:spPr>
              <a:xfrm>
                <a:off x="3903272" y="3028834"/>
                <a:ext cx="985348" cy="83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id="{D74D756F-5AF6-4551-A3C1-D7D9C7F7F6AB}"/>
                  </a:ext>
                </a:extLst>
              </p:cNvPr>
              <p:cNvSpPr/>
              <p:nvPr/>
            </p:nvSpPr>
            <p:spPr>
              <a:xfrm>
                <a:off x="3903272" y="2887209"/>
                <a:ext cx="83806" cy="1468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9" name="Oval 118">
                <a:extLst>
                  <a:ext uri="{FF2B5EF4-FFF2-40B4-BE49-F238E27FC236}">
                    <a16:creationId xmlns:a16="http://schemas.microsoft.com/office/drawing/2014/main" id="{5CE9625F-6427-48BA-A13F-B0032D080CC6}"/>
                  </a:ext>
                </a:extLst>
              </p:cNvPr>
              <p:cNvSpPr/>
              <p:nvPr/>
            </p:nvSpPr>
            <p:spPr>
              <a:xfrm>
                <a:off x="3800429"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0" name="Oval 119">
                <a:extLst>
                  <a:ext uri="{FF2B5EF4-FFF2-40B4-BE49-F238E27FC236}">
                    <a16:creationId xmlns:a16="http://schemas.microsoft.com/office/drawing/2014/main" id="{3C67FD06-3D1E-4D0C-BD49-D688F05ABCEE}"/>
                  </a:ext>
                </a:extLst>
              </p:cNvPr>
              <p:cNvSpPr/>
              <p:nvPr/>
            </p:nvSpPr>
            <p:spPr>
              <a:xfrm>
                <a:off x="4284574"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1" name="Oval 120">
                <a:extLst>
                  <a:ext uri="{FF2B5EF4-FFF2-40B4-BE49-F238E27FC236}">
                    <a16:creationId xmlns:a16="http://schemas.microsoft.com/office/drawing/2014/main" id="{7033BF02-B81B-4B0B-A5AA-1D386597DD0A}"/>
                  </a:ext>
                </a:extLst>
              </p:cNvPr>
              <p:cNvSpPr/>
              <p:nvPr/>
            </p:nvSpPr>
            <p:spPr>
              <a:xfrm>
                <a:off x="4785057"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2" name="Oval 121">
                <a:extLst>
                  <a:ext uri="{FF2B5EF4-FFF2-40B4-BE49-F238E27FC236}">
                    <a16:creationId xmlns:a16="http://schemas.microsoft.com/office/drawing/2014/main" id="{CE843BE4-E13C-4B30-B161-780849626F59}"/>
                  </a:ext>
                </a:extLst>
              </p:cNvPr>
              <p:cNvSpPr/>
              <p:nvPr/>
            </p:nvSpPr>
            <p:spPr>
              <a:xfrm>
                <a:off x="5269201"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3" name="Oval 122">
                <a:extLst>
                  <a:ext uri="{FF2B5EF4-FFF2-40B4-BE49-F238E27FC236}">
                    <a16:creationId xmlns:a16="http://schemas.microsoft.com/office/drawing/2014/main" id="{3D74A0CD-4250-43C1-9C18-2B70A0E8A9F8}"/>
                  </a:ext>
                </a:extLst>
              </p:cNvPr>
              <p:cNvSpPr/>
              <p:nvPr/>
            </p:nvSpPr>
            <p:spPr>
              <a:xfrm>
                <a:off x="5779403"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4" name="Oval 123">
                <a:extLst>
                  <a:ext uri="{FF2B5EF4-FFF2-40B4-BE49-F238E27FC236}">
                    <a16:creationId xmlns:a16="http://schemas.microsoft.com/office/drawing/2014/main" id="{CE357144-3DE1-478A-8A6C-C749C3BE0814}"/>
                  </a:ext>
                </a:extLst>
              </p:cNvPr>
              <p:cNvSpPr/>
              <p:nvPr/>
            </p:nvSpPr>
            <p:spPr>
              <a:xfrm>
                <a:off x="6263548"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2B63105C-7031-4229-9AE2-32F1E77D1513}"/>
                  </a:ext>
                </a:extLst>
              </p:cNvPr>
              <p:cNvSpPr/>
              <p:nvPr/>
            </p:nvSpPr>
            <p:spPr>
              <a:xfrm>
                <a:off x="6764029" y="3151186"/>
                <a:ext cx="270393" cy="20554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id="{2E257DED-788B-411C-9B88-D49D5713167E}"/>
                  </a:ext>
                </a:extLst>
              </p:cNvPr>
              <p:cNvSpPr/>
              <p:nvPr/>
            </p:nvSpPr>
            <p:spPr>
              <a:xfrm>
                <a:off x="4870278" y="3028834"/>
                <a:ext cx="83806" cy="1321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sp>
          <p:nvSpPr>
            <p:cNvPr id="99" name="Rectangle 98">
              <a:extLst>
                <a:ext uri="{FF2B5EF4-FFF2-40B4-BE49-F238E27FC236}">
                  <a16:creationId xmlns:a16="http://schemas.microsoft.com/office/drawing/2014/main" id="{C3424E0D-E53B-4D94-BA74-902BB6E57EA4}"/>
                </a:ext>
              </a:extLst>
            </p:cNvPr>
            <p:cNvSpPr/>
            <p:nvPr/>
          </p:nvSpPr>
          <p:spPr>
            <a:xfrm>
              <a:off x="1828570" y="3356729"/>
              <a:ext cx="9779169" cy="7323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4C7350F3-C25D-4F54-9D52-DC2D2B0623D3}"/>
                </a:ext>
              </a:extLst>
            </p:cNvPr>
            <p:cNvSpPr/>
            <p:nvPr/>
          </p:nvSpPr>
          <p:spPr>
            <a:xfrm>
              <a:off x="2936702" y="3519225"/>
              <a:ext cx="2112869" cy="1261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AF081741-C6DD-41F5-970A-FC3C8FA8D9E1}"/>
                </a:ext>
              </a:extLst>
            </p:cNvPr>
            <p:cNvSpPr/>
            <p:nvPr/>
          </p:nvSpPr>
          <p:spPr>
            <a:xfrm>
              <a:off x="2058491" y="3743366"/>
              <a:ext cx="1069613" cy="1837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EA7A78CC-9505-4A1F-848B-B096002A12E4}"/>
                </a:ext>
              </a:extLst>
            </p:cNvPr>
            <p:cNvSpPr/>
            <p:nvPr/>
          </p:nvSpPr>
          <p:spPr>
            <a:xfrm>
              <a:off x="4858165" y="3368644"/>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011B145F-111B-4FAE-B0C1-908528CBCCA0}"/>
                </a:ext>
              </a:extLst>
            </p:cNvPr>
            <p:cNvSpPr/>
            <p:nvPr/>
          </p:nvSpPr>
          <p:spPr>
            <a:xfrm>
              <a:off x="2936702" y="3611249"/>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C3147E72-B324-4A4F-B635-90F04401B8A0}"/>
                </a:ext>
              </a:extLst>
            </p:cNvPr>
            <p:cNvSpPr/>
            <p:nvPr/>
          </p:nvSpPr>
          <p:spPr>
            <a:xfrm>
              <a:off x="2058489" y="3924801"/>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816F32CD-0018-4D31-9359-E21E6F990CE5}"/>
                </a:ext>
              </a:extLst>
            </p:cNvPr>
            <p:cNvSpPr/>
            <p:nvPr/>
          </p:nvSpPr>
          <p:spPr>
            <a:xfrm>
              <a:off x="8781102" y="2181979"/>
              <a:ext cx="1314401" cy="4441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ACB7B452-6ABB-44A0-A411-4295229EFDD3}"/>
                </a:ext>
              </a:extLst>
            </p:cNvPr>
            <p:cNvSpPr/>
            <p:nvPr/>
          </p:nvSpPr>
          <p:spPr>
            <a:xfrm>
              <a:off x="6816777" y="3347433"/>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B9730D33-873D-4897-8387-6C759CF5742A}"/>
                </a:ext>
              </a:extLst>
            </p:cNvPr>
            <p:cNvSpPr/>
            <p:nvPr/>
          </p:nvSpPr>
          <p:spPr>
            <a:xfrm>
              <a:off x="6811588" y="3453099"/>
              <a:ext cx="1554710" cy="1386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191D673E-632C-4FBC-B4BA-1FE9154AE08A}"/>
                </a:ext>
              </a:extLst>
            </p:cNvPr>
            <p:cNvSpPr/>
            <p:nvPr/>
          </p:nvSpPr>
          <p:spPr>
            <a:xfrm>
              <a:off x="8154562" y="3343422"/>
              <a:ext cx="191404" cy="1837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B7584021-1A55-49FE-880D-F4F1E79BFEBC}"/>
                </a:ext>
              </a:extLst>
            </p:cNvPr>
            <p:cNvSpPr/>
            <p:nvPr/>
          </p:nvSpPr>
          <p:spPr>
            <a:xfrm>
              <a:off x="10642427" y="3347429"/>
              <a:ext cx="816142" cy="4681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0" name="Rectangle 109">
              <a:extLst>
                <a:ext uri="{FF2B5EF4-FFF2-40B4-BE49-F238E27FC236}">
                  <a16:creationId xmlns:a16="http://schemas.microsoft.com/office/drawing/2014/main" id="{1000B09D-E151-4562-B196-5EE92FEE6E85}"/>
                </a:ext>
              </a:extLst>
            </p:cNvPr>
            <p:cNvSpPr/>
            <p:nvPr/>
          </p:nvSpPr>
          <p:spPr>
            <a:xfrm>
              <a:off x="11105601" y="3653172"/>
              <a:ext cx="200610" cy="503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128B47FA-1270-488B-BB73-F21958CF5A87}"/>
                </a:ext>
              </a:extLst>
            </p:cNvPr>
            <p:cNvSpPr/>
            <p:nvPr/>
          </p:nvSpPr>
          <p:spPr>
            <a:xfrm rot="10800000">
              <a:off x="8884183" y="218197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2" name="Rectangle 111">
              <a:extLst>
                <a:ext uri="{FF2B5EF4-FFF2-40B4-BE49-F238E27FC236}">
                  <a16:creationId xmlns:a16="http://schemas.microsoft.com/office/drawing/2014/main" id="{626AFBAC-F097-439D-886C-C64798DF5060}"/>
                </a:ext>
              </a:extLst>
            </p:cNvPr>
            <p:cNvSpPr/>
            <p:nvPr/>
          </p:nvSpPr>
          <p:spPr>
            <a:xfrm rot="10800000">
              <a:off x="9820216" y="2181979"/>
              <a:ext cx="159078" cy="955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3" name="Arrow: Up 112">
              <a:extLst>
                <a:ext uri="{FF2B5EF4-FFF2-40B4-BE49-F238E27FC236}">
                  <a16:creationId xmlns:a16="http://schemas.microsoft.com/office/drawing/2014/main" id="{F403F806-C939-45FD-8897-A84CC6E4E076}"/>
                </a:ext>
              </a:extLst>
            </p:cNvPr>
            <p:cNvSpPr/>
            <p:nvPr/>
          </p:nvSpPr>
          <p:spPr>
            <a:xfrm>
              <a:off x="2530863" y="1795781"/>
              <a:ext cx="288988" cy="266758"/>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4" name="Arrow: Curved Down 113">
              <a:extLst>
                <a:ext uri="{FF2B5EF4-FFF2-40B4-BE49-F238E27FC236}">
                  <a16:creationId xmlns:a16="http://schemas.microsoft.com/office/drawing/2014/main" id="{C83484C6-5F50-4E65-A067-4BCA9544911B}"/>
                </a:ext>
              </a:extLst>
            </p:cNvPr>
            <p:cNvSpPr/>
            <p:nvPr/>
          </p:nvSpPr>
          <p:spPr>
            <a:xfrm rot="4931978">
              <a:off x="5560511" y="1665032"/>
              <a:ext cx="1893369" cy="1485380"/>
            </a:xfrm>
            <a:prstGeom prst="curvedDownArrow">
              <a:avLst>
                <a:gd name="adj1" fmla="val 13292"/>
                <a:gd name="adj2" fmla="val 50000"/>
                <a:gd name="adj3" fmla="val 25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5" name="Arrow: Up 114">
              <a:extLst>
                <a:ext uri="{FF2B5EF4-FFF2-40B4-BE49-F238E27FC236}">
                  <a16:creationId xmlns:a16="http://schemas.microsoft.com/office/drawing/2014/main" id="{5F355F7F-5772-48E1-973E-285203727E71}"/>
                </a:ext>
              </a:extLst>
            </p:cNvPr>
            <p:cNvSpPr/>
            <p:nvPr/>
          </p:nvSpPr>
          <p:spPr>
            <a:xfrm rot="10800000">
              <a:off x="9240838" y="2734645"/>
              <a:ext cx="288988" cy="444172"/>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sp>
        <p:nvSpPr>
          <p:cNvPr id="2" name="TextBox 1">
            <a:extLst>
              <a:ext uri="{FF2B5EF4-FFF2-40B4-BE49-F238E27FC236}">
                <a16:creationId xmlns:a16="http://schemas.microsoft.com/office/drawing/2014/main" id="{48EC0641-5F5F-1596-2FA8-6B2D5ADD7C67}"/>
              </a:ext>
            </a:extLst>
          </p:cNvPr>
          <p:cNvSpPr txBox="1"/>
          <p:nvPr/>
        </p:nvSpPr>
        <p:spPr>
          <a:xfrm>
            <a:off x="8192860" y="2763140"/>
            <a:ext cx="1667420" cy="283501"/>
          </a:xfrm>
          <a:prstGeom prst="rect">
            <a:avLst/>
          </a:prstGeom>
          <a:noFill/>
        </p:spPr>
        <p:txBody>
          <a:bodyPr wrap="square" lIns="0" tIns="0" rIns="0" bIns="0" rtlCol="0">
            <a:noAutofit/>
          </a:bodyPr>
          <a:lstStyle/>
          <a:p>
            <a:pPr algn="l"/>
            <a:r>
              <a:rPr lang="en-US">
                <a:solidFill>
                  <a:schemeClr val="tx1">
                    <a:lumMod val="85000"/>
                    <a:lumOff val="15000"/>
                  </a:schemeClr>
                </a:solidFill>
              </a:rPr>
              <a:t>Front To Back Platform</a:t>
            </a:r>
          </a:p>
        </p:txBody>
      </p:sp>
      <p:sp>
        <p:nvSpPr>
          <p:cNvPr id="3" name="TextBox 2">
            <a:extLst>
              <a:ext uri="{FF2B5EF4-FFF2-40B4-BE49-F238E27FC236}">
                <a16:creationId xmlns:a16="http://schemas.microsoft.com/office/drawing/2014/main" id="{E4EE73F6-CC51-1AB5-0E8E-A27F8F66EE2B}"/>
              </a:ext>
            </a:extLst>
          </p:cNvPr>
          <p:cNvSpPr txBox="1"/>
          <p:nvPr/>
        </p:nvSpPr>
        <p:spPr>
          <a:xfrm>
            <a:off x="8190575" y="3789931"/>
            <a:ext cx="1385479" cy="283501"/>
          </a:xfrm>
          <a:prstGeom prst="rect">
            <a:avLst/>
          </a:prstGeom>
          <a:noFill/>
        </p:spPr>
        <p:txBody>
          <a:bodyPr wrap="none" lIns="0" tIns="0" rIns="0" bIns="0" rtlCol="0">
            <a:noAutofit/>
          </a:bodyPr>
          <a:lstStyle/>
          <a:p>
            <a:pPr algn="l"/>
            <a:r>
              <a:rPr lang="en-US">
                <a:solidFill>
                  <a:schemeClr val="tx1">
                    <a:lumMod val="85000"/>
                    <a:lumOff val="15000"/>
                  </a:schemeClr>
                </a:solidFill>
              </a:rPr>
              <a:t>Multi-Physics</a:t>
            </a:r>
          </a:p>
        </p:txBody>
      </p:sp>
      <p:sp>
        <p:nvSpPr>
          <p:cNvPr id="5" name="TextBox 4">
            <a:extLst>
              <a:ext uri="{FF2B5EF4-FFF2-40B4-BE49-F238E27FC236}">
                <a16:creationId xmlns:a16="http://schemas.microsoft.com/office/drawing/2014/main" id="{29884278-2730-EC26-04B6-2E6D0B06F3E0}"/>
              </a:ext>
            </a:extLst>
          </p:cNvPr>
          <p:cNvSpPr txBox="1"/>
          <p:nvPr/>
        </p:nvSpPr>
        <p:spPr>
          <a:xfrm>
            <a:off x="8201363" y="4799974"/>
            <a:ext cx="1385479" cy="283501"/>
          </a:xfrm>
          <a:prstGeom prst="rect">
            <a:avLst/>
          </a:prstGeom>
          <a:noFill/>
        </p:spPr>
        <p:txBody>
          <a:bodyPr wrap="none" lIns="0" tIns="0" rIns="0" bIns="0" rtlCol="0">
            <a:noAutofit/>
          </a:bodyPr>
          <a:lstStyle/>
          <a:p>
            <a:pPr algn="l"/>
            <a:r>
              <a:rPr lang="en-US">
                <a:solidFill>
                  <a:schemeClr val="tx1">
                    <a:lumMod val="85000"/>
                    <a:lumOff val="15000"/>
                  </a:schemeClr>
                </a:solidFill>
              </a:rPr>
              <a:t>Simulation engines</a:t>
            </a:r>
          </a:p>
          <a:p>
            <a:pPr algn="l"/>
            <a:r>
              <a:rPr lang="en-US">
                <a:solidFill>
                  <a:schemeClr val="tx1">
                    <a:lumMod val="85000"/>
                    <a:lumOff val="15000"/>
                  </a:schemeClr>
                </a:solidFill>
              </a:rPr>
              <a:t>and data analysis</a:t>
            </a:r>
          </a:p>
        </p:txBody>
      </p:sp>
      <p:pic>
        <p:nvPicPr>
          <p:cNvPr id="146" name="Picture 145">
            <a:extLst>
              <a:ext uri="{FF2B5EF4-FFF2-40B4-BE49-F238E27FC236}">
                <a16:creationId xmlns:a16="http://schemas.microsoft.com/office/drawing/2014/main" id="{B546FF12-2F60-7E3B-2C11-15B3E6271285}"/>
              </a:ext>
            </a:extLst>
          </p:cNvPr>
          <p:cNvPicPr>
            <a:picLocks noChangeAspect="1"/>
          </p:cNvPicPr>
          <p:nvPr/>
        </p:nvPicPr>
        <p:blipFill>
          <a:blip r:embed="rId8"/>
          <a:stretch>
            <a:fillRect/>
          </a:stretch>
        </p:blipFill>
        <p:spPr>
          <a:xfrm>
            <a:off x="1910160" y="1522886"/>
            <a:ext cx="2755636" cy="933568"/>
          </a:xfrm>
          <a:prstGeom prst="rect">
            <a:avLst/>
          </a:prstGeom>
        </p:spPr>
      </p:pic>
      <p:sp>
        <p:nvSpPr>
          <p:cNvPr id="151" name="TextBox 150">
            <a:extLst>
              <a:ext uri="{FF2B5EF4-FFF2-40B4-BE49-F238E27FC236}">
                <a16:creationId xmlns:a16="http://schemas.microsoft.com/office/drawing/2014/main" id="{3C09BA12-3AE2-8785-BEA2-0DC472CF8119}"/>
              </a:ext>
            </a:extLst>
          </p:cNvPr>
          <p:cNvSpPr txBox="1"/>
          <p:nvPr/>
        </p:nvSpPr>
        <p:spPr>
          <a:xfrm>
            <a:off x="5769758" y="1637942"/>
            <a:ext cx="4181962" cy="949703"/>
          </a:xfrm>
          <a:prstGeom prst="rect">
            <a:avLst/>
          </a:prstGeom>
          <a:noFill/>
        </p:spPr>
        <p:txBody>
          <a:bodyPr wrap="square" lIns="0" tIns="0" rIns="0" bIns="0" rtlCol="0">
            <a:noAutofit/>
          </a:bodyPr>
          <a:lstStyle/>
          <a:p>
            <a:pPr algn="l"/>
            <a:r>
              <a:rPr lang="en-US">
                <a:solidFill>
                  <a:schemeClr val="tx1">
                    <a:lumMod val="85000"/>
                    <a:lumOff val="15000"/>
                  </a:schemeClr>
                </a:solidFill>
              </a:rPr>
              <a:t>PDKs, Models, Libraries, Automation, Design and Data Management</a:t>
            </a:r>
          </a:p>
        </p:txBody>
      </p:sp>
      <p:sp>
        <p:nvSpPr>
          <p:cNvPr id="6" name="Footer Placeholder 5">
            <a:extLst>
              <a:ext uri="{FF2B5EF4-FFF2-40B4-BE49-F238E27FC236}">
                <a16:creationId xmlns:a16="http://schemas.microsoft.com/office/drawing/2014/main" id="{A5D4BAE4-C0CF-05B2-D573-03CD244F44D3}"/>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502702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9B88-C59F-693C-B30C-0C2B0E28D2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E8DDAD5-A544-18F5-E3AC-102AF284E2C0}"/>
              </a:ext>
            </a:extLst>
          </p:cNvPr>
          <p:cNvSpPr>
            <a:spLocks noGrp="1"/>
          </p:cNvSpPr>
          <p:nvPr>
            <p:ph type="body" sz="quarter" idx="33"/>
          </p:nvPr>
        </p:nvSpPr>
        <p:spPr>
          <a:xfrm>
            <a:off x="538891" y="1514662"/>
            <a:ext cx="10809418" cy="4925245"/>
          </a:xfrm>
        </p:spPr>
        <p:txBody>
          <a:bodyPr lIns="0" tIns="45720" rIns="91440" bIns="45720" anchor="t"/>
          <a:lstStyle/>
          <a:p>
            <a:pPr marL="182245" indent="-182245"/>
            <a:r>
              <a:rPr lang="en-US" b="1" dirty="0"/>
              <a:t>Introduction:</a:t>
            </a:r>
            <a:r>
              <a:rPr lang="en-US" dirty="0"/>
              <a:t> 		What is Heterogeneous Integration (HI), and what’s driving it? </a:t>
            </a:r>
          </a:p>
          <a:p>
            <a:pPr marL="182245" indent="-182245"/>
            <a:r>
              <a:rPr lang="en-US" sz="2000" b="1" dirty="0"/>
              <a:t>Smart Mount:</a:t>
            </a:r>
            <a:r>
              <a:rPr lang="en-US" sz="2000" dirty="0"/>
              <a:t>  	</a:t>
            </a:r>
            <a:r>
              <a:rPr lang="en-US" sz="2000" dirty="0">
                <a:highlight>
                  <a:srgbClr val="FFFF00"/>
                </a:highlight>
              </a:rPr>
              <a:t>The backbone of HI Module Assembly</a:t>
            </a:r>
            <a:endParaRPr lang="en-US" dirty="0">
              <a:highlight>
                <a:srgbClr val="FFFF00"/>
              </a:highlight>
            </a:endParaRPr>
          </a:p>
          <a:p>
            <a:pPr marL="182245" indent="-182245"/>
            <a:r>
              <a:rPr lang="en-US" sz="1800" b="1" dirty="0"/>
              <a:t>Examples:</a:t>
            </a:r>
            <a:r>
              <a:rPr lang="en-US" sz="1800" dirty="0"/>
              <a:t>  		</a:t>
            </a:r>
            <a:r>
              <a:rPr lang="en-US" sz="1800" dirty="0">
                <a:highlight>
                  <a:srgbClr val="FFFF00"/>
                </a:highlight>
              </a:rPr>
              <a:t>Multi-Technology and HI module Assembly</a:t>
            </a:r>
          </a:p>
          <a:p>
            <a:pPr marL="182245" indent="-182245"/>
            <a:r>
              <a:rPr lang="en-US" sz="1800" b="1" dirty="0"/>
              <a:t>Co-simulation:  	</a:t>
            </a:r>
            <a:r>
              <a:rPr lang="en-US" sz="1800" dirty="0"/>
              <a:t>RFPro and EM / Circuit Co-Simulation</a:t>
            </a:r>
          </a:p>
          <a:p>
            <a:pPr marL="182245" indent="-182245"/>
            <a:r>
              <a:rPr lang="en-US" sz="1800" b="1" dirty="0"/>
              <a:t>Circuit Excitation:  	</a:t>
            </a:r>
            <a:r>
              <a:rPr lang="en-US" sz="1800" dirty="0"/>
              <a:t>Introduction to Circuit Excitation and EM simulation with Near/Far Field plots</a:t>
            </a:r>
          </a:p>
          <a:p>
            <a:pPr marL="182245" indent="-182245"/>
            <a:r>
              <a:rPr lang="en-US" b="1" dirty="0"/>
              <a:t>Summary</a:t>
            </a:r>
          </a:p>
          <a:p>
            <a:pPr marL="182245" indent="-182245"/>
            <a:endParaRPr lang="en-US" b="1" dirty="0"/>
          </a:p>
          <a:p>
            <a:pPr marL="182245" indent="-182245"/>
            <a:r>
              <a:rPr lang="en-US" b="1" dirty="0"/>
              <a:t>Demo:   		</a:t>
            </a:r>
            <a:r>
              <a:rPr lang="en-US" dirty="0"/>
              <a:t>Putting everything together in a demo</a:t>
            </a:r>
          </a:p>
        </p:txBody>
      </p:sp>
      <p:sp>
        <p:nvSpPr>
          <p:cNvPr id="5" name="Title 4">
            <a:extLst>
              <a:ext uri="{FF2B5EF4-FFF2-40B4-BE49-F238E27FC236}">
                <a16:creationId xmlns:a16="http://schemas.microsoft.com/office/drawing/2014/main" id="{12436CDB-EAD1-AB6A-1D1A-D620A148CCD1}"/>
              </a:ext>
            </a:extLst>
          </p:cNvPr>
          <p:cNvSpPr>
            <a:spLocks noGrp="1"/>
          </p:cNvSpPr>
          <p:nvPr>
            <p:ph type="title"/>
          </p:nvPr>
        </p:nvSpPr>
        <p:spPr/>
        <p:txBody>
          <a:bodyPr/>
          <a:lstStyle/>
          <a:p>
            <a:r>
              <a:rPr lang="en-US" dirty="0"/>
              <a:t>Agenda Outline</a:t>
            </a:r>
          </a:p>
        </p:txBody>
      </p:sp>
      <p:sp>
        <p:nvSpPr>
          <p:cNvPr id="2" name="Footer Placeholder 1">
            <a:extLst>
              <a:ext uri="{FF2B5EF4-FFF2-40B4-BE49-F238E27FC236}">
                <a16:creationId xmlns:a16="http://schemas.microsoft.com/office/drawing/2014/main" id="{99186F98-98EF-ECA6-9AFF-19B135CB2E7B}"/>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75897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AA831-E641-48CB-9ADC-29FE95C3456B}"/>
              </a:ext>
            </a:extLst>
          </p:cNvPr>
          <p:cNvSpPr>
            <a:spLocks noGrp="1"/>
          </p:cNvSpPr>
          <p:nvPr>
            <p:ph type="title"/>
          </p:nvPr>
        </p:nvSpPr>
        <p:spPr>
          <a:xfrm>
            <a:off x="685800" y="548640"/>
            <a:ext cx="10515600" cy="369332"/>
          </a:xfrm>
        </p:spPr>
        <p:txBody>
          <a:bodyPr/>
          <a:lstStyle/>
          <a:p>
            <a:r>
              <a:rPr lang="en-US" dirty="0"/>
              <a:t>Assemble any set of technologies with Smart Mount</a:t>
            </a:r>
          </a:p>
        </p:txBody>
      </p:sp>
      <p:sp>
        <p:nvSpPr>
          <p:cNvPr id="2" name="Footer Placeholder 1">
            <a:extLst>
              <a:ext uri="{FF2B5EF4-FFF2-40B4-BE49-F238E27FC236}">
                <a16:creationId xmlns:a16="http://schemas.microsoft.com/office/drawing/2014/main" id="{BD3C571F-F5DC-7721-6C05-5803E4F0A7C8}"/>
              </a:ext>
            </a:extLst>
          </p:cNvPr>
          <p:cNvSpPr>
            <a:spLocks noGrp="1"/>
          </p:cNvSpPr>
          <p:nvPr>
            <p:ph type="ftr" sz="quarter" idx="34"/>
          </p:nvPr>
        </p:nvSpPr>
        <p:spPr/>
        <p:txBody>
          <a:bodyPr/>
          <a:lstStyle/>
          <a:p>
            <a:r>
              <a:rPr lang="en-US"/>
              <a:t>Heterogenous Integrated Module Design in ADS</a:t>
            </a:r>
          </a:p>
        </p:txBody>
      </p:sp>
      <p:pic>
        <p:nvPicPr>
          <p:cNvPr id="5" name="Picture 4" descr="A collage of a diagram&#10;&#10;Description automatically generated">
            <a:extLst>
              <a:ext uri="{FF2B5EF4-FFF2-40B4-BE49-F238E27FC236}">
                <a16:creationId xmlns:a16="http://schemas.microsoft.com/office/drawing/2014/main" id="{0096DC3F-AB9C-9010-EBD7-3EF2ECC84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72" y="133008"/>
            <a:ext cx="11109566" cy="6249131"/>
          </a:xfrm>
          <a:prstGeom prst="rect">
            <a:avLst/>
          </a:prstGeom>
        </p:spPr>
      </p:pic>
    </p:spTree>
    <p:extLst>
      <p:ext uri="{BB962C8B-B14F-4D97-AF65-F5344CB8AC3E}">
        <p14:creationId xmlns:p14="http://schemas.microsoft.com/office/powerpoint/2010/main" val="4281795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AA831-E641-48CB-9ADC-29FE95C3456B}"/>
              </a:ext>
            </a:extLst>
          </p:cNvPr>
          <p:cNvSpPr>
            <a:spLocks noGrp="1"/>
          </p:cNvSpPr>
          <p:nvPr>
            <p:ph type="title"/>
          </p:nvPr>
        </p:nvSpPr>
        <p:spPr>
          <a:xfrm>
            <a:off x="685800" y="548640"/>
            <a:ext cx="10515600" cy="369332"/>
          </a:xfrm>
        </p:spPr>
        <p:txBody>
          <a:bodyPr/>
          <a:lstStyle/>
          <a:p>
            <a:r>
              <a:rPr lang="en-US" dirty="0"/>
              <a:t>Assemble any set of technologies with Smart Mount</a:t>
            </a:r>
          </a:p>
        </p:txBody>
      </p:sp>
      <p:sp>
        <p:nvSpPr>
          <p:cNvPr id="6" name="Content Placeholder 2">
            <a:extLst>
              <a:ext uri="{FF2B5EF4-FFF2-40B4-BE49-F238E27FC236}">
                <a16:creationId xmlns:a16="http://schemas.microsoft.com/office/drawing/2014/main" id="{E58F6FC5-C7C3-4EC5-9936-91564B419C02}"/>
              </a:ext>
            </a:extLst>
          </p:cNvPr>
          <p:cNvSpPr txBox="1">
            <a:spLocks/>
          </p:cNvSpPr>
          <p:nvPr/>
        </p:nvSpPr>
        <p:spPr>
          <a:xfrm>
            <a:off x="449262" y="1110302"/>
            <a:ext cx="11293475" cy="4478338"/>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spcBef>
                <a:spcPts val="300"/>
              </a:spcBef>
            </a:pPr>
            <a:r>
              <a:rPr lang="en-US" b="1" dirty="0"/>
              <a:t>Simple: </a:t>
            </a:r>
            <a:r>
              <a:rPr lang="en-US" dirty="0"/>
              <a:t>No complex layer mapping, no substrate modification, applies to all designs in the library</a:t>
            </a:r>
            <a:endParaRPr lang="en-US" b="1" dirty="0"/>
          </a:p>
          <a:p>
            <a:pPr>
              <a:spcBef>
                <a:spcPts val="300"/>
              </a:spcBef>
            </a:pPr>
            <a:r>
              <a:rPr lang="en-US" b="1" dirty="0"/>
              <a:t>Powerful: </a:t>
            </a:r>
            <a:r>
              <a:rPr lang="en-US" dirty="0"/>
              <a:t>Stack or map technology interfaces</a:t>
            </a:r>
          </a:p>
          <a:p>
            <a:pPr>
              <a:spcBef>
                <a:spcPts val="300"/>
              </a:spcBef>
            </a:pPr>
            <a:r>
              <a:rPr lang="en-US" b="1" dirty="0"/>
              <a:t>Versatile: </a:t>
            </a:r>
            <a:r>
              <a:rPr lang="en-US" dirty="0"/>
              <a:t>Can generate artwork on the fly upon instantiation, works for interoperable libraries</a:t>
            </a:r>
          </a:p>
          <a:p>
            <a:pPr>
              <a:spcBef>
                <a:spcPts val="300"/>
              </a:spcBef>
            </a:pPr>
            <a:r>
              <a:rPr lang="en-US" b="1" dirty="0"/>
              <a:t>Scalable: </a:t>
            </a:r>
            <a:r>
              <a:rPr lang="en-US" dirty="0"/>
              <a:t>Supports physical scaling (nm processes), and stacks through hierarchy</a:t>
            </a:r>
          </a:p>
          <a:p>
            <a:endParaRPr lang="en-US" dirty="0"/>
          </a:p>
          <a:p>
            <a:pPr lvl="1"/>
            <a:endParaRPr lang="en-US" dirty="0"/>
          </a:p>
        </p:txBody>
      </p:sp>
      <p:grpSp>
        <p:nvGrpSpPr>
          <p:cNvPr id="164" name="Group 163">
            <a:extLst>
              <a:ext uri="{FF2B5EF4-FFF2-40B4-BE49-F238E27FC236}">
                <a16:creationId xmlns:a16="http://schemas.microsoft.com/office/drawing/2014/main" id="{6087AC0D-038C-A981-F8FC-3ED72544347F}"/>
              </a:ext>
            </a:extLst>
          </p:cNvPr>
          <p:cNvGrpSpPr/>
          <p:nvPr/>
        </p:nvGrpSpPr>
        <p:grpSpPr>
          <a:xfrm>
            <a:off x="449262" y="5020146"/>
            <a:ext cx="4372488" cy="1316628"/>
            <a:chOff x="6647463" y="3831965"/>
            <a:chExt cx="5120671" cy="1224524"/>
          </a:xfrm>
        </p:grpSpPr>
        <p:sp>
          <p:nvSpPr>
            <p:cNvPr id="133" name="Rectangle 132">
              <a:extLst>
                <a:ext uri="{FF2B5EF4-FFF2-40B4-BE49-F238E27FC236}">
                  <a16:creationId xmlns:a16="http://schemas.microsoft.com/office/drawing/2014/main" id="{97012296-D24A-44C2-70C3-3BD796671FDD}"/>
                </a:ext>
              </a:extLst>
            </p:cNvPr>
            <p:cNvSpPr/>
            <p:nvPr/>
          </p:nvSpPr>
          <p:spPr>
            <a:xfrm>
              <a:off x="7028231" y="3886200"/>
              <a:ext cx="45719" cy="20904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3" name="Rectangle 102">
              <a:extLst>
                <a:ext uri="{FF2B5EF4-FFF2-40B4-BE49-F238E27FC236}">
                  <a16:creationId xmlns:a16="http://schemas.microsoft.com/office/drawing/2014/main" id="{12B58966-D964-4373-74B0-9736F9752374}"/>
                </a:ext>
              </a:extLst>
            </p:cNvPr>
            <p:cNvSpPr/>
            <p:nvPr/>
          </p:nvSpPr>
          <p:spPr>
            <a:xfrm>
              <a:off x="8013493" y="4713235"/>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9" name="Rectangle 98">
              <a:extLst>
                <a:ext uri="{FF2B5EF4-FFF2-40B4-BE49-F238E27FC236}">
                  <a16:creationId xmlns:a16="http://schemas.microsoft.com/office/drawing/2014/main" id="{6BDC9F0F-EF7B-63F2-DD3F-32D6A8832AB5}"/>
                </a:ext>
              </a:extLst>
            </p:cNvPr>
            <p:cNvSpPr/>
            <p:nvPr/>
          </p:nvSpPr>
          <p:spPr>
            <a:xfrm>
              <a:off x="8977217" y="4673709"/>
              <a:ext cx="1118016" cy="49465"/>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7" name="Rectangle 96">
              <a:extLst>
                <a:ext uri="{FF2B5EF4-FFF2-40B4-BE49-F238E27FC236}">
                  <a16:creationId xmlns:a16="http://schemas.microsoft.com/office/drawing/2014/main" id="{50D23A21-8C0D-AC34-BB89-3D16E232A149}"/>
                </a:ext>
              </a:extLst>
            </p:cNvPr>
            <p:cNvSpPr/>
            <p:nvPr/>
          </p:nvSpPr>
          <p:spPr>
            <a:xfrm>
              <a:off x="7010401" y="4673709"/>
              <a:ext cx="774698" cy="4785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3" name="Rectangle 72">
              <a:extLst>
                <a:ext uri="{FF2B5EF4-FFF2-40B4-BE49-F238E27FC236}">
                  <a16:creationId xmlns:a16="http://schemas.microsoft.com/office/drawing/2014/main" id="{0B8F921F-48EB-3216-D0DB-70605D0262D1}"/>
                </a:ext>
              </a:extLst>
            </p:cNvPr>
            <p:cNvSpPr/>
            <p:nvPr/>
          </p:nvSpPr>
          <p:spPr>
            <a:xfrm>
              <a:off x="7620000" y="4343402"/>
              <a:ext cx="1600198" cy="30475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2" name="Rectangle 81">
              <a:extLst>
                <a:ext uri="{FF2B5EF4-FFF2-40B4-BE49-F238E27FC236}">
                  <a16:creationId xmlns:a16="http://schemas.microsoft.com/office/drawing/2014/main" id="{A452601C-03AE-7BEC-4FA0-648743522669}"/>
                </a:ext>
              </a:extLst>
            </p:cNvPr>
            <p:cNvSpPr/>
            <p:nvPr/>
          </p:nvSpPr>
          <p:spPr>
            <a:xfrm>
              <a:off x="7188198" y="4343403"/>
              <a:ext cx="65186" cy="612206"/>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8" name="Rectangle 87">
              <a:extLst>
                <a:ext uri="{FF2B5EF4-FFF2-40B4-BE49-F238E27FC236}">
                  <a16:creationId xmlns:a16="http://schemas.microsoft.com/office/drawing/2014/main" id="{69BDE33F-D27F-0551-4E86-F58B82646904}"/>
                </a:ext>
              </a:extLst>
            </p:cNvPr>
            <p:cNvSpPr/>
            <p:nvPr/>
          </p:nvSpPr>
          <p:spPr>
            <a:xfrm>
              <a:off x="7162800" y="4297683"/>
              <a:ext cx="2514600"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0" name="Oval 89">
              <a:extLst>
                <a:ext uri="{FF2B5EF4-FFF2-40B4-BE49-F238E27FC236}">
                  <a16:creationId xmlns:a16="http://schemas.microsoft.com/office/drawing/2014/main" id="{3F395690-69DD-8807-A2BE-32CC23A100EF}"/>
                </a:ext>
              </a:extLst>
            </p:cNvPr>
            <p:cNvSpPr/>
            <p:nvPr/>
          </p:nvSpPr>
          <p:spPr>
            <a:xfrm>
              <a:off x="7696200"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1" name="Oval 90">
              <a:extLst>
                <a:ext uri="{FF2B5EF4-FFF2-40B4-BE49-F238E27FC236}">
                  <a16:creationId xmlns:a16="http://schemas.microsoft.com/office/drawing/2014/main" id="{59E41AD9-5642-EE29-399F-F05C72554DAF}"/>
                </a:ext>
              </a:extLst>
            </p:cNvPr>
            <p:cNvSpPr/>
            <p:nvPr/>
          </p:nvSpPr>
          <p:spPr>
            <a:xfrm>
              <a:off x="8001000"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2" name="Oval 91">
              <a:extLst>
                <a:ext uri="{FF2B5EF4-FFF2-40B4-BE49-F238E27FC236}">
                  <a16:creationId xmlns:a16="http://schemas.microsoft.com/office/drawing/2014/main" id="{7D31BE68-96BA-A6BF-3EFD-F95C90DBEFF8}"/>
                </a:ext>
              </a:extLst>
            </p:cNvPr>
            <p:cNvSpPr/>
            <p:nvPr/>
          </p:nvSpPr>
          <p:spPr>
            <a:xfrm>
              <a:off x="8327603"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3" name="Oval 92">
              <a:extLst>
                <a:ext uri="{FF2B5EF4-FFF2-40B4-BE49-F238E27FC236}">
                  <a16:creationId xmlns:a16="http://schemas.microsoft.com/office/drawing/2014/main" id="{14D387D0-8157-BFCE-4797-D19AE3D9F84D}"/>
                </a:ext>
              </a:extLst>
            </p:cNvPr>
            <p:cNvSpPr/>
            <p:nvPr/>
          </p:nvSpPr>
          <p:spPr>
            <a:xfrm>
              <a:off x="8652410"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4" name="Oval 93">
              <a:extLst>
                <a:ext uri="{FF2B5EF4-FFF2-40B4-BE49-F238E27FC236}">
                  <a16:creationId xmlns:a16="http://schemas.microsoft.com/office/drawing/2014/main" id="{ABC4EA68-9D74-F0B9-AD1E-4E92F05EF5D3}"/>
                </a:ext>
              </a:extLst>
            </p:cNvPr>
            <p:cNvSpPr/>
            <p:nvPr/>
          </p:nvSpPr>
          <p:spPr>
            <a:xfrm>
              <a:off x="8999020" y="4601261"/>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8" name="Rectangle 97">
              <a:extLst>
                <a:ext uri="{FF2B5EF4-FFF2-40B4-BE49-F238E27FC236}">
                  <a16:creationId xmlns:a16="http://schemas.microsoft.com/office/drawing/2014/main" id="{0BD481A4-EB53-7A12-8D5F-E5A4E5D6E411}"/>
                </a:ext>
              </a:extLst>
            </p:cNvPr>
            <p:cNvSpPr/>
            <p:nvPr/>
          </p:nvSpPr>
          <p:spPr>
            <a:xfrm>
              <a:off x="9554221" y="4328593"/>
              <a:ext cx="65186" cy="695743"/>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0" name="Rectangle 99">
              <a:extLst>
                <a:ext uri="{FF2B5EF4-FFF2-40B4-BE49-F238E27FC236}">
                  <a16:creationId xmlns:a16="http://schemas.microsoft.com/office/drawing/2014/main" id="{2354A7F8-F3AC-E3F6-5AD9-79425724AD9B}"/>
                </a:ext>
              </a:extLst>
            </p:cNvPr>
            <p:cNvSpPr/>
            <p:nvPr/>
          </p:nvSpPr>
          <p:spPr>
            <a:xfrm>
              <a:off x="7962896" y="4676033"/>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1" name="Rectangle 100">
              <a:extLst>
                <a:ext uri="{FF2B5EF4-FFF2-40B4-BE49-F238E27FC236}">
                  <a16:creationId xmlns:a16="http://schemas.microsoft.com/office/drawing/2014/main" id="{F60EA4B5-9973-52C3-ABC9-D3E91556C6D5}"/>
                </a:ext>
              </a:extLst>
            </p:cNvPr>
            <p:cNvSpPr/>
            <p:nvPr/>
          </p:nvSpPr>
          <p:spPr>
            <a:xfrm>
              <a:off x="8293706" y="4676032"/>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2" name="Rectangle 101">
              <a:extLst>
                <a:ext uri="{FF2B5EF4-FFF2-40B4-BE49-F238E27FC236}">
                  <a16:creationId xmlns:a16="http://schemas.microsoft.com/office/drawing/2014/main" id="{B6840268-149D-890D-97C9-8142A719F3C4}"/>
                </a:ext>
              </a:extLst>
            </p:cNvPr>
            <p:cNvSpPr/>
            <p:nvPr/>
          </p:nvSpPr>
          <p:spPr>
            <a:xfrm>
              <a:off x="8624516" y="4673709"/>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4" name="Rectangle 103">
              <a:extLst>
                <a:ext uri="{FF2B5EF4-FFF2-40B4-BE49-F238E27FC236}">
                  <a16:creationId xmlns:a16="http://schemas.microsoft.com/office/drawing/2014/main" id="{416DD12F-A0A5-8CC0-9CF2-46A27C5AF89A}"/>
                </a:ext>
              </a:extLst>
            </p:cNvPr>
            <p:cNvSpPr/>
            <p:nvPr/>
          </p:nvSpPr>
          <p:spPr>
            <a:xfrm>
              <a:off x="7569937" y="4793089"/>
              <a:ext cx="532546"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6" name="Rectangle 105">
              <a:extLst>
                <a:ext uri="{FF2B5EF4-FFF2-40B4-BE49-F238E27FC236}">
                  <a16:creationId xmlns:a16="http://schemas.microsoft.com/office/drawing/2014/main" id="{58E39C87-6D68-63C3-0515-6B8EE6885F12}"/>
                </a:ext>
              </a:extLst>
            </p:cNvPr>
            <p:cNvSpPr/>
            <p:nvPr/>
          </p:nvSpPr>
          <p:spPr>
            <a:xfrm>
              <a:off x="7569937" y="4831241"/>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7" name="Rectangle 106">
              <a:extLst>
                <a:ext uri="{FF2B5EF4-FFF2-40B4-BE49-F238E27FC236}">
                  <a16:creationId xmlns:a16="http://schemas.microsoft.com/office/drawing/2014/main" id="{55F96B04-4B99-3C6F-4C67-51EB657D2B7E}"/>
                </a:ext>
              </a:extLst>
            </p:cNvPr>
            <p:cNvSpPr/>
            <p:nvPr/>
          </p:nvSpPr>
          <p:spPr>
            <a:xfrm>
              <a:off x="7137704" y="4955608"/>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8" name="Rectangle 107">
              <a:extLst>
                <a:ext uri="{FF2B5EF4-FFF2-40B4-BE49-F238E27FC236}">
                  <a16:creationId xmlns:a16="http://schemas.microsoft.com/office/drawing/2014/main" id="{0F77CB1B-22C6-93B2-723C-CC5B45509F15}"/>
                </a:ext>
              </a:extLst>
            </p:cNvPr>
            <p:cNvSpPr/>
            <p:nvPr/>
          </p:nvSpPr>
          <p:spPr>
            <a:xfrm>
              <a:off x="7543802" y="4955608"/>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9" name="Rectangle 108">
              <a:extLst>
                <a:ext uri="{FF2B5EF4-FFF2-40B4-BE49-F238E27FC236}">
                  <a16:creationId xmlns:a16="http://schemas.microsoft.com/office/drawing/2014/main" id="{B45E5B87-C986-5E43-5351-29A3AE593B8A}"/>
                </a:ext>
              </a:extLst>
            </p:cNvPr>
            <p:cNvSpPr/>
            <p:nvPr/>
          </p:nvSpPr>
          <p:spPr>
            <a:xfrm>
              <a:off x="8339931" y="4724766"/>
              <a:ext cx="45719" cy="281258"/>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0" name="Rectangle 109">
              <a:extLst>
                <a:ext uri="{FF2B5EF4-FFF2-40B4-BE49-F238E27FC236}">
                  <a16:creationId xmlns:a16="http://schemas.microsoft.com/office/drawing/2014/main" id="{B66A43E8-882E-C14C-AFFC-D43D5DA7D5EA}"/>
                </a:ext>
              </a:extLst>
            </p:cNvPr>
            <p:cNvSpPr/>
            <p:nvPr/>
          </p:nvSpPr>
          <p:spPr>
            <a:xfrm>
              <a:off x="8312142" y="4955608"/>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1" name="Rectangle 110">
              <a:extLst>
                <a:ext uri="{FF2B5EF4-FFF2-40B4-BE49-F238E27FC236}">
                  <a16:creationId xmlns:a16="http://schemas.microsoft.com/office/drawing/2014/main" id="{B73DF04F-C38F-81EC-1F97-EACB1D2B0D37}"/>
                </a:ext>
              </a:extLst>
            </p:cNvPr>
            <p:cNvSpPr/>
            <p:nvPr/>
          </p:nvSpPr>
          <p:spPr>
            <a:xfrm>
              <a:off x="8668769" y="4719033"/>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2" name="Rectangle 111">
              <a:extLst>
                <a:ext uri="{FF2B5EF4-FFF2-40B4-BE49-F238E27FC236}">
                  <a16:creationId xmlns:a16="http://schemas.microsoft.com/office/drawing/2014/main" id="{D326CA10-429B-CB48-4D70-F5AECA32DEDE}"/>
                </a:ext>
              </a:extLst>
            </p:cNvPr>
            <p:cNvSpPr/>
            <p:nvPr/>
          </p:nvSpPr>
          <p:spPr>
            <a:xfrm>
              <a:off x="8668410" y="4795127"/>
              <a:ext cx="532546"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3" name="Rectangle 112">
              <a:extLst>
                <a:ext uri="{FF2B5EF4-FFF2-40B4-BE49-F238E27FC236}">
                  <a16:creationId xmlns:a16="http://schemas.microsoft.com/office/drawing/2014/main" id="{AA0E753A-C0CB-4253-46C2-10C378F4230D}"/>
                </a:ext>
              </a:extLst>
            </p:cNvPr>
            <p:cNvSpPr/>
            <p:nvPr/>
          </p:nvSpPr>
          <p:spPr>
            <a:xfrm>
              <a:off x="9147530" y="4838003"/>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4" name="Rectangle 113">
              <a:extLst>
                <a:ext uri="{FF2B5EF4-FFF2-40B4-BE49-F238E27FC236}">
                  <a16:creationId xmlns:a16="http://schemas.microsoft.com/office/drawing/2014/main" id="{A3D65D58-8F18-CEED-7F04-F247A5405787}"/>
                </a:ext>
              </a:extLst>
            </p:cNvPr>
            <p:cNvSpPr/>
            <p:nvPr/>
          </p:nvSpPr>
          <p:spPr>
            <a:xfrm>
              <a:off x="9121395" y="4962370"/>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5" name="Rectangle 114">
              <a:extLst>
                <a:ext uri="{FF2B5EF4-FFF2-40B4-BE49-F238E27FC236}">
                  <a16:creationId xmlns:a16="http://schemas.microsoft.com/office/drawing/2014/main" id="{E18B47D8-753C-DFA2-1052-BC18FA50AB9B}"/>
                </a:ext>
              </a:extLst>
            </p:cNvPr>
            <p:cNvSpPr/>
            <p:nvPr/>
          </p:nvSpPr>
          <p:spPr>
            <a:xfrm>
              <a:off x="9494077" y="4962370"/>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8" name="Rectangle 117">
              <a:extLst>
                <a:ext uri="{FF2B5EF4-FFF2-40B4-BE49-F238E27FC236}">
                  <a16:creationId xmlns:a16="http://schemas.microsoft.com/office/drawing/2014/main" id="{07A67172-D01E-6133-A90F-14C1F853CDE9}"/>
                </a:ext>
              </a:extLst>
            </p:cNvPr>
            <p:cNvSpPr/>
            <p:nvPr/>
          </p:nvSpPr>
          <p:spPr>
            <a:xfrm>
              <a:off x="7162800" y="4165004"/>
              <a:ext cx="4419600" cy="45719"/>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9" name="Rectangle 118">
              <a:extLst>
                <a:ext uri="{FF2B5EF4-FFF2-40B4-BE49-F238E27FC236}">
                  <a16:creationId xmlns:a16="http://schemas.microsoft.com/office/drawing/2014/main" id="{CF9D738A-AC68-9102-22DA-BA51CC8AF3DC}"/>
                </a:ext>
              </a:extLst>
            </p:cNvPr>
            <p:cNvSpPr/>
            <p:nvPr/>
          </p:nvSpPr>
          <p:spPr>
            <a:xfrm>
              <a:off x="6679780" y="4168904"/>
              <a:ext cx="282993" cy="45719"/>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0" name="Rectangle 119">
              <a:extLst>
                <a:ext uri="{FF2B5EF4-FFF2-40B4-BE49-F238E27FC236}">
                  <a16:creationId xmlns:a16="http://schemas.microsoft.com/office/drawing/2014/main" id="{F614DD40-A5CD-2E7B-B479-A96F10DE50A6}"/>
                </a:ext>
              </a:extLst>
            </p:cNvPr>
            <p:cNvSpPr/>
            <p:nvPr/>
          </p:nvSpPr>
          <p:spPr>
            <a:xfrm>
              <a:off x="7028231" y="4135144"/>
              <a:ext cx="52066" cy="536508"/>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1" name="Rectangle 120">
              <a:extLst>
                <a:ext uri="{FF2B5EF4-FFF2-40B4-BE49-F238E27FC236}">
                  <a16:creationId xmlns:a16="http://schemas.microsoft.com/office/drawing/2014/main" id="{63FA5879-0C52-B4B9-8729-0EC9FFB498C9}"/>
                </a:ext>
              </a:extLst>
            </p:cNvPr>
            <p:cNvSpPr/>
            <p:nvPr/>
          </p:nvSpPr>
          <p:spPr>
            <a:xfrm>
              <a:off x="6989125" y="4099392"/>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3" name="Rectangle 122">
              <a:extLst>
                <a:ext uri="{FF2B5EF4-FFF2-40B4-BE49-F238E27FC236}">
                  <a16:creationId xmlns:a16="http://schemas.microsoft.com/office/drawing/2014/main" id="{E0A5966F-2744-74BF-144A-11612D124277}"/>
                </a:ext>
              </a:extLst>
            </p:cNvPr>
            <p:cNvSpPr/>
            <p:nvPr/>
          </p:nvSpPr>
          <p:spPr>
            <a:xfrm>
              <a:off x="7394374" y="4093499"/>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4" name="Rectangle 123">
              <a:extLst>
                <a:ext uri="{FF2B5EF4-FFF2-40B4-BE49-F238E27FC236}">
                  <a16:creationId xmlns:a16="http://schemas.microsoft.com/office/drawing/2014/main" id="{C64E840C-4C59-98F2-D978-66529E5FA03E}"/>
                </a:ext>
              </a:extLst>
            </p:cNvPr>
            <p:cNvSpPr/>
            <p:nvPr/>
          </p:nvSpPr>
          <p:spPr>
            <a:xfrm>
              <a:off x="7662342" y="4093499"/>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5" name="Rectangle 124">
              <a:extLst>
                <a:ext uri="{FF2B5EF4-FFF2-40B4-BE49-F238E27FC236}">
                  <a16:creationId xmlns:a16="http://schemas.microsoft.com/office/drawing/2014/main" id="{F078C5FE-A130-743B-8736-34B878BF0887}"/>
                </a:ext>
              </a:extLst>
            </p:cNvPr>
            <p:cNvSpPr/>
            <p:nvPr/>
          </p:nvSpPr>
          <p:spPr>
            <a:xfrm>
              <a:off x="7929420" y="4089824"/>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6" name="Rectangle 125">
              <a:extLst>
                <a:ext uri="{FF2B5EF4-FFF2-40B4-BE49-F238E27FC236}">
                  <a16:creationId xmlns:a16="http://schemas.microsoft.com/office/drawing/2014/main" id="{2CDC48D5-4354-118A-3192-5273DEE89715}"/>
                </a:ext>
              </a:extLst>
            </p:cNvPr>
            <p:cNvSpPr/>
            <p:nvPr/>
          </p:nvSpPr>
          <p:spPr>
            <a:xfrm>
              <a:off x="10671070" y="4089824"/>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7" name="Rectangle 126">
              <a:extLst>
                <a:ext uri="{FF2B5EF4-FFF2-40B4-BE49-F238E27FC236}">
                  <a16:creationId xmlns:a16="http://schemas.microsoft.com/office/drawing/2014/main" id="{76CBC260-3026-BB66-164A-BE17A4EA8AA2}"/>
                </a:ext>
              </a:extLst>
            </p:cNvPr>
            <p:cNvSpPr/>
            <p:nvPr/>
          </p:nvSpPr>
          <p:spPr>
            <a:xfrm>
              <a:off x="10939106" y="4091593"/>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8" name="Rectangle 127">
              <a:extLst>
                <a:ext uri="{FF2B5EF4-FFF2-40B4-BE49-F238E27FC236}">
                  <a16:creationId xmlns:a16="http://schemas.microsoft.com/office/drawing/2014/main" id="{B09BAEA2-A675-B318-0F09-81747E0F2C7E}"/>
                </a:ext>
              </a:extLst>
            </p:cNvPr>
            <p:cNvSpPr/>
            <p:nvPr/>
          </p:nvSpPr>
          <p:spPr>
            <a:xfrm>
              <a:off x="11207074" y="4091593"/>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9" name="Rectangle 128">
              <a:extLst>
                <a:ext uri="{FF2B5EF4-FFF2-40B4-BE49-F238E27FC236}">
                  <a16:creationId xmlns:a16="http://schemas.microsoft.com/office/drawing/2014/main" id="{7D263BF0-FB30-1DD3-E5E9-085085496B06}"/>
                </a:ext>
              </a:extLst>
            </p:cNvPr>
            <p:cNvSpPr/>
            <p:nvPr/>
          </p:nvSpPr>
          <p:spPr>
            <a:xfrm>
              <a:off x="9000470" y="4087918"/>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0" name="Rectangle 129">
              <a:extLst>
                <a:ext uri="{FF2B5EF4-FFF2-40B4-BE49-F238E27FC236}">
                  <a16:creationId xmlns:a16="http://schemas.microsoft.com/office/drawing/2014/main" id="{8670B817-0569-C4A1-6CEE-6153CCFF92BD}"/>
                </a:ext>
              </a:extLst>
            </p:cNvPr>
            <p:cNvSpPr/>
            <p:nvPr/>
          </p:nvSpPr>
          <p:spPr>
            <a:xfrm>
              <a:off x="9268438" y="4087918"/>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1" name="Rectangle 130">
              <a:extLst>
                <a:ext uri="{FF2B5EF4-FFF2-40B4-BE49-F238E27FC236}">
                  <a16:creationId xmlns:a16="http://schemas.microsoft.com/office/drawing/2014/main" id="{B3530BA9-BE44-FB8E-7109-4DF3BF525C42}"/>
                </a:ext>
              </a:extLst>
            </p:cNvPr>
            <p:cNvSpPr/>
            <p:nvPr/>
          </p:nvSpPr>
          <p:spPr>
            <a:xfrm>
              <a:off x="6989124" y="3886200"/>
              <a:ext cx="4440876" cy="204902"/>
            </a:xfrm>
            <a:prstGeom prst="rect">
              <a:avLst/>
            </a:prstGeom>
            <a:solidFill>
              <a:srgbClr val="00B0F0">
                <a:alpha val="2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2" name="Rectangle 131">
              <a:extLst>
                <a:ext uri="{FF2B5EF4-FFF2-40B4-BE49-F238E27FC236}">
                  <a16:creationId xmlns:a16="http://schemas.microsoft.com/office/drawing/2014/main" id="{56400283-4398-A844-9E1D-C9C2527BCE4D}"/>
                </a:ext>
              </a:extLst>
            </p:cNvPr>
            <p:cNvSpPr/>
            <p:nvPr/>
          </p:nvSpPr>
          <p:spPr>
            <a:xfrm>
              <a:off x="7010401" y="3840481"/>
              <a:ext cx="161411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4" name="Rectangle 133">
              <a:extLst>
                <a:ext uri="{FF2B5EF4-FFF2-40B4-BE49-F238E27FC236}">
                  <a16:creationId xmlns:a16="http://schemas.microsoft.com/office/drawing/2014/main" id="{D372FC80-C0E5-B04F-0C3F-723233E8180B}"/>
                </a:ext>
              </a:extLst>
            </p:cNvPr>
            <p:cNvSpPr/>
            <p:nvPr/>
          </p:nvSpPr>
          <p:spPr>
            <a:xfrm>
              <a:off x="9645673" y="3831965"/>
              <a:ext cx="1555728" cy="611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5" name="TextBox 134">
              <a:extLst>
                <a:ext uri="{FF2B5EF4-FFF2-40B4-BE49-F238E27FC236}">
                  <a16:creationId xmlns:a16="http://schemas.microsoft.com/office/drawing/2014/main" id="{608F7127-3ED9-870D-693B-3000B72FA5A2}"/>
                </a:ext>
              </a:extLst>
            </p:cNvPr>
            <p:cNvSpPr txBox="1"/>
            <p:nvPr/>
          </p:nvSpPr>
          <p:spPr>
            <a:xfrm>
              <a:off x="8030055" y="4396741"/>
              <a:ext cx="685800" cy="177909"/>
            </a:xfrm>
            <a:prstGeom prst="rect">
              <a:avLst/>
            </a:prstGeom>
            <a:noFill/>
          </p:spPr>
          <p:txBody>
            <a:bodyPr wrap="none" lIns="0" tIns="0" rIns="0" bIns="0" rtlCol="0">
              <a:noAutofit/>
            </a:bodyPr>
            <a:lstStyle/>
            <a:p>
              <a:pPr algn="l"/>
              <a:r>
                <a:rPr lang="en-US" sz="1400">
                  <a:solidFill>
                    <a:schemeClr val="bg1"/>
                  </a:solidFill>
                </a:rPr>
                <a:t>GaAs PA</a:t>
              </a:r>
            </a:p>
          </p:txBody>
        </p:sp>
        <p:sp>
          <p:nvSpPr>
            <p:cNvPr id="136" name="Rectangle 135">
              <a:extLst>
                <a:ext uri="{FF2B5EF4-FFF2-40B4-BE49-F238E27FC236}">
                  <a16:creationId xmlns:a16="http://schemas.microsoft.com/office/drawing/2014/main" id="{186FBF4B-0678-41A7-D0AE-258AD5490CEB}"/>
                </a:ext>
              </a:extLst>
            </p:cNvPr>
            <p:cNvSpPr/>
            <p:nvPr/>
          </p:nvSpPr>
          <p:spPr>
            <a:xfrm>
              <a:off x="6647463" y="4210723"/>
              <a:ext cx="5095272" cy="7381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7" name="Rectangle 136">
              <a:extLst>
                <a:ext uri="{FF2B5EF4-FFF2-40B4-BE49-F238E27FC236}">
                  <a16:creationId xmlns:a16="http://schemas.microsoft.com/office/drawing/2014/main" id="{FA6CFC4E-4961-1153-622E-4761FB28AC7C}"/>
                </a:ext>
              </a:extLst>
            </p:cNvPr>
            <p:cNvSpPr/>
            <p:nvPr/>
          </p:nvSpPr>
          <p:spPr>
            <a:xfrm>
              <a:off x="10006376" y="4343402"/>
              <a:ext cx="1303968" cy="29690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8" name="TextBox 137">
              <a:extLst>
                <a:ext uri="{FF2B5EF4-FFF2-40B4-BE49-F238E27FC236}">
                  <a16:creationId xmlns:a16="http://schemas.microsoft.com/office/drawing/2014/main" id="{53B9FA8C-6227-F128-6AA3-EA65CEF34A28}"/>
                </a:ext>
              </a:extLst>
            </p:cNvPr>
            <p:cNvSpPr txBox="1"/>
            <p:nvPr/>
          </p:nvSpPr>
          <p:spPr>
            <a:xfrm>
              <a:off x="10103008" y="4423918"/>
              <a:ext cx="1462238" cy="177909"/>
            </a:xfrm>
            <a:prstGeom prst="rect">
              <a:avLst/>
            </a:prstGeom>
            <a:noFill/>
          </p:spPr>
          <p:txBody>
            <a:bodyPr wrap="none" lIns="0" tIns="0" rIns="0" bIns="0" rtlCol="0">
              <a:noAutofit/>
            </a:bodyPr>
            <a:lstStyle/>
            <a:p>
              <a:pPr algn="l"/>
              <a:r>
                <a:rPr lang="en-US" sz="1050" dirty="0">
                  <a:solidFill>
                    <a:schemeClr val="bg1"/>
                  </a:solidFill>
                </a:rPr>
                <a:t>pHEMT phase shifter</a:t>
              </a:r>
            </a:p>
          </p:txBody>
        </p:sp>
        <p:sp>
          <p:nvSpPr>
            <p:cNvPr id="139" name="Oval 138">
              <a:extLst>
                <a:ext uri="{FF2B5EF4-FFF2-40B4-BE49-F238E27FC236}">
                  <a16:creationId xmlns:a16="http://schemas.microsoft.com/office/drawing/2014/main" id="{2C0B0B20-91AB-7364-E782-CA7DCB82DBCC}"/>
                </a:ext>
              </a:extLst>
            </p:cNvPr>
            <p:cNvSpPr/>
            <p:nvPr/>
          </p:nvSpPr>
          <p:spPr>
            <a:xfrm>
              <a:off x="10026809" y="4600086"/>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0" name="Oval 139">
              <a:extLst>
                <a:ext uri="{FF2B5EF4-FFF2-40B4-BE49-F238E27FC236}">
                  <a16:creationId xmlns:a16="http://schemas.microsoft.com/office/drawing/2014/main" id="{8970E357-447F-F0E0-EE70-D7C255BC1488}"/>
                </a:ext>
              </a:extLst>
            </p:cNvPr>
            <p:cNvSpPr/>
            <p:nvPr/>
          </p:nvSpPr>
          <p:spPr>
            <a:xfrm>
              <a:off x="10432317" y="4590160"/>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2" name="Rectangle 141">
              <a:extLst>
                <a:ext uri="{FF2B5EF4-FFF2-40B4-BE49-F238E27FC236}">
                  <a16:creationId xmlns:a16="http://schemas.microsoft.com/office/drawing/2014/main" id="{CBD41A35-320D-0379-4135-C3FF8CFAC207}"/>
                </a:ext>
              </a:extLst>
            </p:cNvPr>
            <p:cNvSpPr/>
            <p:nvPr/>
          </p:nvSpPr>
          <p:spPr>
            <a:xfrm>
              <a:off x="9815106" y="4303184"/>
              <a:ext cx="176729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3" name="Rectangle 142">
              <a:extLst>
                <a:ext uri="{FF2B5EF4-FFF2-40B4-BE49-F238E27FC236}">
                  <a16:creationId xmlns:a16="http://schemas.microsoft.com/office/drawing/2014/main" id="{BBA924CC-EA75-B1B6-DC0D-D5DAF2DD4A54}"/>
                </a:ext>
              </a:extLst>
            </p:cNvPr>
            <p:cNvSpPr/>
            <p:nvPr/>
          </p:nvSpPr>
          <p:spPr>
            <a:xfrm>
              <a:off x="10400732" y="4670303"/>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4" name="Rectangle 143">
              <a:extLst>
                <a:ext uri="{FF2B5EF4-FFF2-40B4-BE49-F238E27FC236}">
                  <a16:creationId xmlns:a16="http://schemas.microsoft.com/office/drawing/2014/main" id="{56AC6095-F7E1-9020-368C-344AAECD25FD}"/>
                </a:ext>
              </a:extLst>
            </p:cNvPr>
            <p:cNvSpPr/>
            <p:nvPr/>
          </p:nvSpPr>
          <p:spPr>
            <a:xfrm>
              <a:off x="10444985" y="4715627"/>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5" name="Rectangle 144">
              <a:extLst>
                <a:ext uri="{FF2B5EF4-FFF2-40B4-BE49-F238E27FC236}">
                  <a16:creationId xmlns:a16="http://schemas.microsoft.com/office/drawing/2014/main" id="{740E0675-9D2D-1311-2725-F5D54D6EFB1C}"/>
                </a:ext>
              </a:extLst>
            </p:cNvPr>
            <p:cNvSpPr/>
            <p:nvPr/>
          </p:nvSpPr>
          <p:spPr>
            <a:xfrm>
              <a:off x="10444626" y="4791721"/>
              <a:ext cx="226444"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6" name="Rectangle 145">
              <a:extLst>
                <a:ext uri="{FF2B5EF4-FFF2-40B4-BE49-F238E27FC236}">
                  <a16:creationId xmlns:a16="http://schemas.microsoft.com/office/drawing/2014/main" id="{9B72F9E8-DC11-DF00-0B49-B29588458A2A}"/>
                </a:ext>
              </a:extLst>
            </p:cNvPr>
            <p:cNvSpPr/>
            <p:nvPr/>
          </p:nvSpPr>
          <p:spPr>
            <a:xfrm>
              <a:off x="10626283" y="4830578"/>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7" name="Rectangle 146">
              <a:extLst>
                <a:ext uri="{FF2B5EF4-FFF2-40B4-BE49-F238E27FC236}">
                  <a16:creationId xmlns:a16="http://schemas.microsoft.com/office/drawing/2014/main" id="{A280DDD8-B37F-8C9A-28EC-49FC439BE2BB}"/>
                </a:ext>
              </a:extLst>
            </p:cNvPr>
            <p:cNvSpPr/>
            <p:nvPr/>
          </p:nvSpPr>
          <p:spPr>
            <a:xfrm>
              <a:off x="10600148" y="4954945"/>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8" name="Rectangle 147">
              <a:extLst>
                <a:ext uri="{FF2B5EF4-FFF2-40B4-BE49-F238E27FC236}">
                  <a16:creationId xmlns:a16="http://schemas.microsoft.com/office/drawing/2014/main" id="{8A9C118D-B927-05BF-59F5-60652F40DD84}"/>
                </a:ext>
              </a:extLst>
            </p:cNvPr>
            <p:cNvSpPr/>
            <p:nvPr/>
          </p:nvSpPr>
          <p:spPr>
            <a:xfrm>
              <a:off x="10727269" y="4671652"/>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9" name="Rectangle 148">
              <a:extLst>
                <a:ext uri="{FF2B5EF4-FFF2-40B4-BE49-F238E27FC236}">
                  <a16:creationId xmlns:a16="http://schemas.microsoft.com/office/drawing/2014/main" id="{DD6E3FDE-DC9C-36EE-9EDF-EA21D2E62513}"/>
                </a:ext>
              </a:extLst>
            </p:cNvPr>
            <p:cNvSpPr/>
            <p:nvPr/>
          </p:nvSpPr>
          <p:spPr>
            <a:xfrm>
              <a:off x="10766176" y="4701386"/>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0" name="Rectangle 149">
              <a:extLst>
                <a:ext uri="{FF2B5EF4-FFF2-40B4-BE49-F238E27FC236}">
                  <a16:creationId xmlns:a16="http://schemas.microsoft.com/office/drawing/2014/main" id="{2A3F9C24-72B2-D224-F24C-AA0A2F9ED00F}"/>
                </a:ext>
              </a:extLst>
            </p:cNvPr>
            <p:cNvSpPr/>
            <p:nvPr/>
          </p:nvSpPr>
          <p:spPr>
            <a:xfrm>
              <a:off x="10765817" y="4777480"/>
              <a:ext cx="532546"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1" name="Rectangle 150">
              <a:extLst>
                <a:ext uri="{FF2B5EF4-FFF2-40B4-BE49-F238E27FC236}">
                  <a16:creationId xmlns:a16="http://schemas.microsoft.com/office/drawing/2014/main" id="{39E95CBF-2FE6-19AE-032D-9871514056A8}"/>
                </a:ext>
              </a:extLst>
            </p:cNvPr>
            <p:cNvSpPr/>
            <p:nvPr/>
          </p:nvSpPr>
          <p:spPr>
            <a:xfrm>
              <a:off x="11244937" y="4820356"/>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2" name="Rectangle 151">
              <a:extLst>
                <a:ext uri="{FF2B5EF4-FFF2-40B4-BE49-F238E27FC236}">
                  <a16:creationId xmlns:a16="http://schemas.microsoft.com/office/drawing/2014/main" id="{A58F8812-B29F-290C-BC6C-26A48574325D}"/>
                </a:ext>
              </a:extLst>
            </p:cNvPr>
            <p:cNvSpPr/>
            <p:nvPr/>
          </p:nvSpPr>
          <p:spPr>
            <a:xfrm>
              <a:off x="11218802" y="4944723"/>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3" name="Rectangle 152">
              <a:extLst>
                <a:ext uri="{FF2B5EF4-FFF2-40B4-BE49-F238E27FC236}">
                  <a16:creationId xmlns:a16="http://schemas.microsoft.com/office/drawing/2014/main" id="{A2C1E8EE-FF4A-4698-61F8-4EC762DA56FF}"/>
                </a:ext>
              </a:extLst>
            </p:cNvPr>
            <p:cNvSpPr/>
            <p:nvPr/>
          </p:nvSpPr>
          <p:spPr>
            <a:xfrm>
              <a:off x="9873882" y="4340763"/>
              <a:ext cx="65186" cy="695743"/>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4" name="Rectangle 153">
              <a:extLst>
                <a:ext uri="{FF2B5EF4-FFF2-40B4-BE49-F238E27FC236}">
                  <a16:creationId xmlns:a16="http://schemas.microsoft.com/office/drawing/2014/main" id="{6AD82657-8709-B5AD-74A0-38DE049582A1}"/>
                </a:ext>
              </a:extLst>
            </p:cNvPr>
            <p:cNvSpPr/>
            <p:nvPr/>
          </p:nvSpPr>
          <p:spPr>
            <a:xfrm>
              <a:off x="9825607" y="4952046"/>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err="1"/>
            </a:p>
          </p:txBody>
        </p:sp>
        <p:sp>
          <p:nvSpPr>
            <p:cNvPr id="156" name="Oval 155">
              <a:extLst>
                <a:ext uri="{FF2B5EF4-FFF2-40B4-BE49-F238E27FC236}">
                  <a16:creationId xmlns:a16="http://schemas.microsoft.com/office/drawing/2014/main" id="{6E19C0AC-B306-AFD7-43A3-9B8B58706526}"/>
                </a:ext>
              </a:extLst>
            </p:cNvPr>
            <p:cNvSpPr/>
            <p:nvPr/>
          </p:nvSpPr>
          <p:spPr>
            <a:xfrm>
              <a:off x="11189793" y="4594103"/>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1" name="Oval 140">
              <a:extLst>
                <a:ext uri="{FF2B5EF4-FFF2-40B4-BE49-F238E27FC236}">
                  <a16:creationId xmlns:a16="http://schemas.microsoft.com/office/drawing/2014/main" id="{E26F7AA5-1924-99F8-70D6-5EA7C7BF5F5B}"/>
                </a:ext>
              </a:extLst>
            </p:cNvPr>
            <p:cNvSpPr/>
            <p:nvPr/>
          </p:nvSpPr>
          <p:spPr>
            <a:xfrm>
              <a:off x="10757124" y="4590160"/>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7" name="Rectangle 156">
              <a:extLst>
                <a:ext uri="{FF2B5EF4-FFF2-40B4-BE49-F238E27FC236}">
                  <a16:creationId xmlns:a16="http://schemas.microsoft.com/office/drawing/2014/main" id="{699137E5-ABEC-713F-C693-C2699E140C6D}"/>
                </a:ext>
              </a:extLst>
            </p:cNvPr>
            <p:cNvSpPr/>
            <p:nvPr/>
          </p:nvSpPr>
          <p:spPr>
            <a:xfrm>
              <a:off x="11143349" y="4662657"/>
              <a:ext cx="541388"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8" name="Rectangle 157">
              <a:extLst>
                <a:ext uri="{FF2B5EF4-FFF2-40B4-BE49-F238E27FC236}">
                  <a16:creationId xmlns:a16="http://schemas.microsoft.com/office/drawing/2014/main" id="{8F24E8C0-FDB4-C73B-8151-EEE84E513036}"/>
                </a:ext>
              </a:extLst>
            </p:cNvPr>
            <p:cNvSpPr/>
            <p:nvPr/>
          </p:nvSpPr>
          <p:spPr>
            <a:xfrm>
              <a:off x="11457011" y="4337644"/>
              <a:ext cx="65186" cy="695743"/>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9" name="Rectangle 158">
              <a:extLst>
                <a:ext uri="{FF2B5EF4-FFF2-40B4-BE49-F238E27FC236}">
                  <a16:creationId xmlns:a16="http://schemas.microsoft.com/office/drawing/2014/main" id="{7C307F8D-90EB-4A50-4E51-2203DD1D2AF3}"/>
                </a:ext>
              </a:extLst>
            </p:cNvPr>
            <p:cNvSpPr/>
            <p:nvPr/>
          </p:nvSpPr>
          <p:spPr>
            <a:xfrm>
              <a:off x="11397708" y="4953547"/>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err="1"/>
            </a:p>
          </p:txBody>
        </p:sp>
        <p:sp>
          <p:nvSpPr>
            <p:cNvPr id="160" name="Rectangle 159">
              <a:extLst>
                <a:ext uri="{FF2B5EF4-FFF2-40B4-BE49-F238E27FC236}">
                  <a16:creationId xmlns:a16="http://schemas.microsoft.com/office/drawing/2014/main" id="{BA12FCB5-5E8A-C600-5AE3-21A31A01CB5D}"/>
                </a:ext>
              </a:extLst>
            </p:cNvPr>
            <p:cNvSpPr/>
            <p:nvPr/>
          </p:nvSpPr>
          <p:spPr>
            <a:xfrm>
              <a:off x="11561662" y="4792784"/>
              <a:ext cx="206472"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61" name="Rectangle 160">
              <a:extLst>
                <a:ext uri="{FF2B5EF4-FFF2-40B4-BE49-F238E27FC236}">
                  <a16:creationId xmlns:a16="http://schemas.microsoft.com/office/drawing/2014/main" id="{51C992DD-6199-FA75-F093-91803C348CF7}"/>
                </a:ext>
              </a:extLst>
            </p:cNvPr>
            <p:cNvSpPr/>
            <p:nvPr/>
          </p:nvSpPr>
          <p:spPr>
            <a:xfrm>
              <a:off x="11622611" y="4708377"/>
              <a:ext cx="46253" cy="91004"/>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62" name="TextBox 161">
              <a:extLst>
                <a:ext uri="{FF2B5EF4-FFF2-40B4-BE49-F238E27FC236}">
                  <a16:creationId xmlns:a16="http://schemas.microsoft.com/office/drawing/2014/main" id="{CFEE7342-DDD6-20CA-B2AE-BEB7EE84645E}"/>
                </a:ext>
              </a:extLst>
            </p:cNvPr>
            <p:cNvSpPr txBox="1"/>
            <p:nvPr/>
          </p:nvSpPr>
          <p:spPr>
            <a:xfrm>
              <a:off x="7962896" y="3905965"/>
              <a:ext cx="914400" cy="235982"/>
            </a:xfrm>
            <a:prstGeom prst="rect">
              <a:avLst/>
            </a:prstGeom>
            <a:noFill/>
          </p:spPr>
          <p:txBody>
            <a:bodyPr wrap="none" lIns="0" tIns="0" rIns="0" bIns="0" rtlCol="0">
              <a:noAutofit/>
            </a:bodyPr>
            <a:lstStyle/>
            <a:p>
              <a:pPr algn="l"/>
              <a:r>
                <a:rPr lang="en-US" sz="1100">
                  <a:solidFill>
                    <a:schemeClr val="tx1">
                      <a:lumMod val="85000"/>
                      <a:lumOff val="15000"/>
                    </a:schemeClr>
                  </a:solidFill>
                </a:rPr>
                <a:t>Patch Antenna Package</a:t>
              </a:r>
            </a:p>
          </p:txBody>
        </p:sp>
        <p:sp>
          <p:nvSpPr>
            <p:cNvPr id="163" name="TextBox 162">
              <a:extLst>
                <a:ext uri="{FF2B5EF4-FFF2-40B4-BE49-F238E27FC236}">
                  <a16:creationId xmlns:a16="http://schemas.microsoft.com/office/drawing/2014/main" id="{08F0622D-C67F-5BC6-4827-CEE9B9A1B577}"/>
                </a:ext>
              </a:extLst>
            </p:cNvPr>
            <p:cNvSpPr txBox="1"/>
            <p:nvPr/>
          </p:nvSpPr>
          <p:spPr>
            <a:xfrm>
              <a:off x="7744535" y="4820507"/>
              <a:ext cx="914400" cy="235982"/>
            </a:xfrm>
            <a:prstGeom prst="rect">
              <a:avLst/>
            </a:prstGeom>
            <a:noFill/>
          </p:spPr>
          <p:txBody>
            <a:bodyPr wrap="none" lIns="0" tIns="0" rIns="0" bIns="0" rtlCol="0">
              <a:noAutofit/>
            </a:bodyPr>
            <a:lstStyle/>
            <a:p>
              <a:pPr algn="l"/>
              <a:r>
                <a:rPr lang="en-US" sz="1100">
                  <a:solidFill>
                    <a:schemeClr val="tx1">
                      <a:lumMod val="85000"/>
                      <a:lumOff val="15000"/>
                    </a:schemeClr>
                  </a:solidFill>
                </a:rPr>
                <a:t>Interposer</a:t>
              </a:r>
            </a:p>
          </p:txBody>
        </p:sp>
      </p:grpSp>
      <p:pic>
        <p:nvPicPr>
          <p:cNvPr id="172" name="Picture 171">
            <a:extLst>
              <a:ext uri="{FF2B5EF4-FFF2-40B4-BE49-F238E27FC236}">
                <a16:creationId xmlns:a16="http://schemas.microsoft.com/office/drawing/2014/main" id="{AB810A50-D337-561A-8907-1F816FCBCB0F}"/>
              </a:ext>
            </a:extLst>
          </p:cNvPr>
          <p:cNvPicPr>
            <a:picLocks noChangeAspect="1"/>
          </p:cNvPicPr>
          <p:nvPr/>
        </p:nvPicPr>
        <p:blipFill>
          <a:blip r:embed="rId3"/>
          <a:stretch>
            <a:fillRect/>
          </a:stretch>
        </p:blipFill>
        <p:spPr>
          <a:xfrm>
            <a:off x="667360" y="2615608"/>
            <a:ext cx="3904280" cy="2231963"/>
          </a:xfrm>
          <a:prstGeom prst="rect">
            <a:avLst/>
          </a:prstGeom>
        </p:spPr>
      </p:pic>
      <p:sp>
        <p:nvSpPr>
          <p:cNvPr id="2" name="Footer Placeholder 1">
            <a:extLst>
              <a:ext uri="{FF2B5EF4-FFF2-40B4-BE49-F238E27FC236}">
                <a16:creationId xmlns:a16="http://schemas.microsoft.com/office/drawing/2014/main" id="{BD3C571F-F5DC-7721-6C05-5803E4F0A7C8}"/>
              </a:ext>
            </a:extLst>
          </p:cNvPr>
          <p:cNvSpPr>
            <a:spLocks noGrp="1"/>
          </p:cNvSpPr>
          <p:nvPr>
            <p:ph type="ftr" sz="quarter" idx="34"/>
          </p:nvPr>
        </p:nvSpPr>
        <p:spPr/>
        <p:txBody>
          <a:bodyPr/>
          <a:lstStyle/>
          <a:p>
            <a:r>
              <a:rPr lang="en-US"/>
              <a:t>Heterogenous Integrated Module Design in ADS</a:t>
            </a:r>
          </a:p>
        </p:txBody>
      </p:sp>
      <p:pic>
        <p:nvPicPr>
          <p:cNvPr id="3" name="Picture 2">
            <a:extLst>
              <a:ext uri="{FF2B5EF4-FFF2-40B4-BE49-F238E27FC236}">
                <a16:creationId xmlns:a16="http://schemas.microsoft.com/office/drawing/2014/main" id="{0E566CF7-E6DD-E7AB-C161-C003338632F0}"/>
              </a:ext>
            </a:extLst>
          </p:cNvPr>
          <p:cNvPicPr>
            <a:picLocks noChangeAspect="1"/>
          </p:cNvPicPr>
          <p:nvPr/>
        </p:nvPicPr>
        <p:blipFill>
          <a:blip r:embed="rId4"/>
          <a:stretch>
            <a:fillRect/>
          </a:stretch>
        </p:blipFill>
        <p:spPr>
          <a:xfrm>
            <a:off x="8330802" y="2706313"/>
            <a:ext cx="3720603" cy="2141259"/>
          </a:xfrm>
          <a:prstGeom prst="rect">
            <a:avLst/>
          </a:prstGeom>
        </p:spPr>
      </p:pic>
      <p:grpSp>
        <p:nvGrpSpPr>
          <p:cNvPr id="5" name="Group 4">
            <a:extLst>
              <a:ext uri="{FF2B5EF4-FFF2-40B4-BE49-F238E27FC236}">
                <a16:creationId xmlns:a16="http://schemas.microsoft.com/office/drawing/2014/main" id="{A9315B3B-65F0-D592-113A-15B548565515}"/>
              </a:ext>
            </a:extLst>
          </p:cNvPr>
          <p:cNvGrpSpPr/>
          <p:nvPr/>
        </p:nvGrpSpPr>
        <p:grpSpPr>
          <a:xfrm>
            <a:off x="5651189" y="4950650"/>
            <a:ext cx="5913689" cy="1365846"/>
            <a:chOff x="112029" y="4249248"/>
            <a:chExt cx="6360479" cy="1505173"/>
          </a:xfrm>
        </p:grpSpPr>
        <p:sp>
          <p:nvSpPr>
            <p:cNvPr id="7" name="Rectangle 6">
              <a:extLst>
                <a:ext uri="{FF2B5EF4-FFF2-40B4-BE49-F238E27FC236}">
                  <a16:creationId xmlns:a16="http://schemas.microsoft.com/office/drawing/2014/main" id="{016D0622-5794-4074-B8D3-9F06B76E6086}"/>
                </a:ext>
              </a:extLst>
            </p:cNvPr>
            <p:cNvSpPr/>
            <p:nvPr/>
          </p:nvSpPr>
          <p:spPr>
            <a:xfrm>
              <a:off x="2186392" y="4550902"/>
              <a:ext cx="1907839" cy="2915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 name="TextBox 7">
              <a:extLst>
                <a:ext uri="{FF2B5EF4-FFF2-40B4-BE49-F238E27FC236}">
                  <a16:creationId xmlns:a16="http://schemas.microsoft.com/office/drawing/2014/main" id="{3E00CE59-AAA2-54AC-099B-061DF513CC34}"/>
                </a:ext>
              </a:extLst>
            </p:cNvPr>
            <p:cNvSpPr txBox="1"/>
            <p:nvPr/>
          </p:nvSpPr>
          <p:spPr>
            <a:xfrm>
              <a:off x="2344288" y="4254110"/>
              <a:ext cx="1346587"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Si </a:t>
              </a:r>
              <a:r>
                <a:rPr lang="en-US" dirty="0" err="1">
                  <a:solidFill>
                    <a:schemeClr val="tx1">
                      <a:lumMod val="85000"/>
                      <a:lumOff val="15000"/>
                    </a:schemeClr>
                  </a:solidFill>
                </a:rPr>
                <a:t>Tranceiver</a:t>
              </a:r>
              <a:endParaRPr lang="en-US" dirty="0">
                <a:solidFill>
                  <a:schemeClr val="tx1">
                    <a:lumMod val="85000"/>
                    <a:lumOff val="15000"/>
                  </a:schemeClr>
                </a:solidFill>
              </a:endParaRPr>
            </a:p>
          </p:txBody>
        </p:sp>
        <p:sp>
          <p:nvSpPr>
            <p:cNvPr id="9" name="Rectangle 8">
              <a:extLst>
                <a:ext uri="{FF2B5EF4-FFF2-40B4-BE49-F238E27FC236}">
                  <a16:creationId xmlns:a16="http://schemas.microsoft.com/office/drawing/2014/main" id="{F9726A6D-6954-A61C-76D5-F5CC5643CE27}"/>
                </a:ext>
              </a:extLst>
            </p:cNvPr>
            <p:cNvSpPr/>
            <p:nvPr/>
          </p:nvSpPr>
          <p:spPr>
            <a:xfrm>
              <a:off x="2228142" y="4791263"/>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 name="Rectangle 9">
              <a:extLst>
                <a:ext uri="{FF2B5EF4-FFF2-40B4-BE49-F238E27FC236}">
                  <a16:creationId xmlns:a16="http://schemas.microsoft.com/office/drawing/2014/main" id="{72A948C0-5F56-F2AA-EBC7-63784AB9CC39}"/>
                </a:ext>
              </a:extLst>
            </p:cNvPr>
            <p:cNvSpPr/>
            <p:nvPr/>
          </p:nvSpPr>
          <p:spPr>
            <a:xfrm>
              <a:off x="2378320" y="4790776"/>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1" name="Rectangle 10">
              <a:extLst>
                <a:ext uri="{FF2B5EF4-FFF2-40B4-BE49-F238E27FC236}">
                  <a16:creationId xmlns:a16="http://schemas.microsoft.com/office/drawing/2014/main" id="{BCACA017-8E9C-F0E7-F7D7-ABD5564757C1}"/>
                </a:ext>
              </a:extLst>
            </p:cNvPr>
            <p:cNvSpPr/>
            <p:nvPr/>
          </p:nvSpPr>
          <p:spPr>
            <a:xfrm>
              <a:off x="2528498" y="4790776"/>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2" name="Rectangle 11">
              <a:extLst>
                <a:ext uri="{FF2B5EF4-FFF2-40B4-BE49-F238E27FC236}">
                  <a16:creationId xmlns:a16="http://schemas.microsoft.com/office/drawing/2014/main" id="{67C8F068-7B22-9C21-937D-29EECB8697FE}"/>
                </a:ext>
              </a:extLst>
            </p:cNvPr>
            <p:cNvSpPr/>
            <p:nvPr/>
          </p:nvSpPr>
          <p:spPr>
            <a:xfrm>
              <a:off x="2701256" y="4790288"/>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 name="Rectangle 12">
              <a:extLst>
                <a:ext uri="{FF2B5EF4-FFF2-40B4-BE49-F238E27FC236}">
                  <a16:creationId xmlns:a16="http://schemas.microsoft.com/office/drawing/2014/main" id="{C7279E25-285A-5D32-DD1C-513D1545C780}"/>
                </a:ext>
              </a:extLst>
            </p:cNvPr>
            <p:cNvSpPr/>
            <p:nvPr/>
          </p:nvSpPr>
          <p:spPr>
            <a:xfrm>
              <a:off x="2851434" y="4789801"/>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4" name="Rectangle 13">
              <a:extLst>
                <a:ext uri="{FF2B5EF4-FFF2-40B4-BE49-F238E27FC236}">
                  <a16:creationId xmlns:a16="http://schemas.microsoft.com/office/drawing/2014/main" id="{A0D1C511-E772-B8B6-22B7-82038D3DFC7D}"/>
                </a:ext>
              </a:extLst>
            </p:cNvPr>
            <p:cNvSpPr/>
            <p:nvPr/>
          </p:nvSpPr>
          <p:spPr>
            <a:xfrm>
              <a:off x="3001612" y="4789801"/>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 name="Rectangle 14">
              <a:extLst>
                <a:ext uri="{FF2B5EF4-FFF2-40B4-BE49-F238E27FC236}">
                  <a16:creationId xmlns:a16="http://schemas.microsoft.com/office/drawing/2014/main" id="{8C6D5B4B-9196-6A3C-39EB-98016F9D06D5}"/>
                </a:ext>
              </a:extLst>
            </p:cNvPr>
            <p:cNvSpPr/>
            <p:nvPr/>
          </p:nvSpPr>
          <p:spPr>
            <a:xfrm>
              <a:off x="3174370" y="4789801"/>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6" name="Rectangle 15">
              <a:extLst>
                <a:ext uri="{FF2B5EF4-FFF2-40B4-BE49-F238E27FC236}">
                  <a16:creationId xmlns:a16="http://schemas.microsoft.com/office/drawing/2014/main" id="{DB5E5523-2B6D-F9A7-C290-B971DA781FCE}"/>
                </a:ext>
              </a:extLst>
            </p:cNvPr>
            <p:cNvSpPr/>
            <p:nvPr/>
          </p:nvSpPr>
          <p:spPr>
            <a:xfrm>
              <a:off x="3324548" y="4789314"/>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7" name="Rectangle 16">
              <a:extLst>
                <a:ext uri="{FF2B5EF4-FFF2-40B4-BE49-F238E27FC236}">
                  <a16:creationId xmlns:a16="http://schemas.microsoft.com/office/drawing/2014/main" id="{109C8C59-7EB3-4281-4A5A-62594C14B939}"/>
                </a:ext>
              </a:extLst>
            </p:cNvPr>
            <p:cNvSpPr/>
            <p:nvPr/>
          </p:nvSpPr>
          <p:spPr>
            <a:xfrm>
              <a:off x="3474726" y="4789314"/>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8" name="Rectangle 17">
              <a:extLst>
                <a:ext uri="{FF2B5EF4-FFF2-40B4-BE49-F238E27FC236}">
                  <a16:creationId xmlns:a16="http://schemas.microsoft.com/office/drawing/2014/main" id="{9B34E869-C169-D093-CF7B-A77A83E99D5D}"/>
                </a:ext>
              </a:extLst>
            </p:cNvPr>
            <p:cNvSpPr/>
            <p:nvPr/>
          </p:nvSpPr>
          <p:spPr>
            <a:xfrm>
              <a:off x="3647484" y="4788826"/>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9" name="Rectangle 18">
              <a:extLst>
                <a:ext uri="{FF2B5EF4-FFF2-40B4-BE49-F238E27FC236}">
                  <a16:creationId xmlns:a16="http://schemas.microsoft.com/office/drawing/2014/main" id="{020DADD8-F8BE-4801-BD4C-F0674EA57CF9}"/>
                </a:ext>
              </a:extLst>
            </p:cNvPr>
            <p:cNvSpPr/>
            <p:nvPr/>
          </p:nvSpPr>
          <p:spPr>
            <a:xfrm>
              <a:off x="3797662" y="4788339"/>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0" name="Rectangle 19">
              <a:extLst>
                <a:ext uri="{FF2B5EF4-FFF2-40B4-BE49-F238E27FC236}">
                  <a16:creationId xmlns:a16="http://schemas.microsoft.com/office/drawing/2014/main" id="{2446CD1E-2D4F-E7C5-C618-7205452CBDE4}"/>
                </a:ext>
              </a:extLst>
            </p:cNvPr>
            <p:cNvSpPr/>
            <p:nvPr/>
          </p:nvSpPr>
          <p:spPr>
            <a:xfrm>
              <a:off x="3947840" y="4788339"/>
              <a:ext cx="86782" cy="521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1" name="Rectangle 20">
              <a:extLst>
                <a:ext uri="{FF2B5EF4-FFF2-40B4-BE49-F238E27FC236}">
                  <a16:creationId xmlns:a16="http://schemas.microsoft.com/office/drawing/2014/main" id="{9ACDEB66-7707-6B7E-35A2-432A38340024}"/>
                </a:ext>
              </a:extLst>
            </p:cNvPr>
            <p:cNvSpPr/>
            <p:nvPr/>
          </p:nvSpPr>
          <p:spPr>
            <a:xfrm>
              <a:off x="2186392" y="4840470"/>
              <a:ext cx="1907839" cy="1316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 name="Rectangle 21">
              <a:extLst>
                <a:ext uri="{FF2B5EF4-FFF2-40B4-BE49-F238E27FC236}">
                  <a16:creationId xmlns:a16="http://schemas.microsoft.com/office/drawing/2014/main" id="{8E2C83F2-39D1-DE5C-8651-E898991E0140}"/>
                </a:ext>
              </a:extLst>
            </p:cNvPr>
            <p:cNvSpPr/>
            <p:nvPr/>
          </p:nvSpPr>
          <p:spPr>
            <a:xfrm>
              <a:off x="2269484" y="4903903"/>
              <a:ext cx="537537"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 name="Rectangle 22">
              <a:extLst>
                <a:ext uri="{FF2B5EF4-FFF2-40B4-BE49-F238E27FC236}">
                  <a16:creationId xmlns:a16="http://schemas.microsoft.com/office/drawing/2014/main" id="{FDA6DA2E-367A-6D4A-EA94-9B7BAA19FCD8}"/>
                </a:ext>
              </a:extLst>
            </p:cNvPr>
            <p:cNvSpPr/>
            <p:nvPr/>
          </p:nvSpPr>
          <p:spPr>
            <a:xfrm>
              <a:off x="2269484" y="4826642"/>
              <a:ext cx="45719" cy="8013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 name="Oval 23">
              <a:extLst>
                <a:ext uri="{FF2B5EF4-FFF2-40B4-BE49-F238E27FC236}">
                  <a16:creationId xmlns:a16="http://schemas.microsoft.com/office/drawing/2014/main" id="{DAEF7DC7-F64F-E2B4-AA8A-A477B4F8A805}"/>
                </a:ext>
              </a:extLst>
            </p:cNvPr>
            <p:cNvSpPr/>
            <p:nvPr/>
          </p:nvSpPr>
          <p:spPr>
            <a:xfrm>
              <a:off x="2213380"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 name="Oval 24">
              <a:extLst>
                <a:ext uri="{FF2B5EF4-FFF2-40B4-BE49-F238E27FC236}">
                  <a16:creationId xmlns:a16="http://schemas.microsoft.com/office/drawing/2014/main" id="{28E913E6-9169-12EA-E2F7-90567B4DBC36}"/>
                </a:ext>
              </a:extLst>
            </p:cNvPr>
            <p:cNvSpPr/>
            <p:nvPr/>
          </p:nvSpPr>
          <p:spPr>
            <a:xfrm>
              <a:off x="2477496"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 name="Oval 25">
              <a:extLst>
                <a:ext uri="{FF2B5EF4-FFF2-40B4-BE49-F238E27FC236}">
                  <a16:creationId xmlns:a16="http://schemas.microsoft.com/office/drawing/2014/main" id="{0803E58D-D8E9-787D-75EA-19DC0BB41F97}"/>
                </a:ext>
              </a:extLst>
            </p:cNvPr>
            <p:cNvSpPr/>
            <p:nvPr/>
          </p:nvSpPr>
          <p:spPr>
            <a:xfrm>
              <a:off x="2750524"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 name="Oval 26">
              <a:extLst>
                <a:ext uri="{FF2B5EF4-FFF2-40B4-BE49-F238E27FC236}">
                  <a16:creationId xmlns:a16="http://schemas.microsoft.com/office/drawing/2014/main" id="{D1D7B7FA-9BF8-5367-FFFD-B9CFACDA95C1}"/>
                </a:ext>
              </a:extLst>
            </p:cNvPr>
            <p:cNvSpPr/>
            <p:nvPr/>
          </p:nvSpPr>
          <p:spPr>
            <a:xfrm>
              <a:off x="3014640"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8" name="Oval 27">
              <a:extLst>
                <a:ext uri="{FF2B5EF4-FFF2-40B4-BE49-F238E27FC236}">
                  <a16:creationId xmlns:a16="http://schemas.microsoft.com/office/drawing/2014/main" id="{0425EE9E-BDE6-D94C-2DB2-2847BBC8A031}"/>
                </a:ext>
              </a:extLst>
            </p:cNvPr>
            <p:cNvSpPr/>
            <p:nvPr/>
          </p:nvSpPr>
          <p:spPr>
            <a:xfrm>
              <a:off x="3292971"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9" name="Oval 28">
              <a:extLst>
                <a:ext uri="{FF2B5EF4-FFF2-40B4-BE49-F238E27FC236}">
                  <a16:creationId xmlns:a16="http://schemas.microsoft.com/office/drawing/2014/main" id="{DAEAFC7B-4C71-C968-4088-886637DABC15}"/>
                </a:ext>
              </a:extLst>
            </p:cNvPr>
            <p:cNvSpPr/>
            <p:nvPr/>
          </p:nvSpPr>
          <p:spPr>
            <a:xfrm>
              <a:off x="3557087"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0" name="Oval 29">
              <a:extLst>
                <a:ext uri="{FF2B5EF4-FFF2-40B4-BE49-F238E27FC236}">
                  <a16:creationId xmlns:a16="http://schemas.microsoft.com/office/drawing/2014/main" id="{B51A2675-CA4F-45EE-1F0D-2E94723DD742}"/>
                </a:ext>
              </a:extLst>
            </p:cNvPr>
            <p:cNvSpPr/>
            <p:nvPr/>
          </p:nvSpPr>
          <p:spPr>
            <a:xfrm>
              <a:off x="3830115" y="4970650"/>
              <a:ext cx="147508" cy="1121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1" name="Rectangle 30">
              <a:extLst>
                <a:ext uri="{FF2B5EF4-FFF2-40B4-BE49-F238E27FC236}">
                  <a16:creationId xmlns:a16="http://schemas.microsoft.com/office/drawing/2014/main" id="{14332141-D3EC-DD6C-110F-E491AF1CB599}"/>
                </a:ext>
              </a:extLst>
            </p:cNvPr>
            <p:cNvSpPr/>
            <p:nvPr/>
          </p:nvSpPr>
          <p:spPr>
            <a:xfrm>
              <a:off x="2797016" y="4903903"/>
              <a:ext cx="45719" cy="721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64" name="Rectangle 63">
              <a:extLst>
                <a:ext uri="{FF2B5EF4-FFF2-40B4-BE49-F238E27FC236}">
                  <a16:creationId xmlns:a16="http://schemas.microsoft.com/office/drawing/2014/main" id="{6F8B11ED-3B54-89E7-9970-9943CD2946A0}"/>
                </a:ext>
              </a:extLst>
            </p:cNvPr>
            <p:cNvSpPr/>
            <p:nvPr/>
          </p:nvSpPr>
          <p:spPr>
            <a:xfrm>
              <a:off x="1137670" y="5082779"/>
              <a:ext cx="5334838" cy="3995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65" name="Oval 64">
              <a:extLst>
                <a:ext uri="{FF2B5EF4-FFF2-40B4-BE49-F238E27FC236}">
                  <a16:creationId xmlns:a16="http://schemas.microsoft.com/office/drawing/2014/main" id="{BC9797EC-65F5-D33E-9347-48777A06FA01}"/>
                </a:ext>
              </a:extLst>
            </p:cNvPr>
            <p:cNvSpPr/>
            <p:nvPr/>
          </p:nvSpPr>
          <p:spPr>
            <a:xfrm>
              <a:off x="1178744" y="5416231"/>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66" name="Oval 65">
              <a:extLst>
                <a:ext uri="{FF2B5EF4-FFF2-40B4-BE49-F238E27FC236}">
                  <a16:creationId xmlns:a16="http://schemas.microsoft.com/office/drawing/2014/main" id="{68C5A701-C05A-14CB-B90E-22EBAA7D72C9}"/>
                </a:ext>
              </a:extLst>
            </p:cNvPr>
            <p:cNvSpPr/>
            <p:nvPr/>
          </p:nvSpPr>
          <p:spPr>
            <a:xfrm>
              <a:off x="1797239" y="5416230"/>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67" name="Oval 66">
              <a:extLst>
                <a:ext uri="{FF2B5EF4-FFF2-40B4-BE49-F238E27FC236}">
                  <a16:creationId xmlns:a16="http://schemas.microsoft.com/office/drawing/2014/main" id="{8139ADDF-D2B2-9BF1-ECE2-7CD4A14FDDAA}"/>
                </a:ext>
              </a:extLst>
            </p:cNvPr>
            <p:cNvSpPr/>
            <p:nvPr/>
          </p:nvSpPr>
          <p:spPr>
            <a:xfrm>
              <a:off x="2415734" y="5429538"/>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68" name="Oval 67">
              <a:extLst>
                <a:ext uri="{FF2B5EF4-FFF2-40B4-BE49-F238E27FC236}">
                  <a16:creationId xmlns:a16="http://schemas.microsoft.com/office/drawing/2014/main" id="{FB2ECC8B-D4FA-73C9-CB16-CEB5B86DB654}"/>
                </a:ext>
              </a:extLst>
            </p:cNvPr>
            <p:cNvSpPr/>
            <p:nvPr/>
          </p:nvSpPr>
          <p:spPr>
            <a:xfrm>
              <a:off x="3031060" y="5443621"/>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69" name="Oval 68">
              <a:extLst>
                <a:ext uri="{FF2B5EF4-FFF2-40B4-BE49-F238E27FC236}">
                  <a16:creationId xmlns:a16="http://schemas.microsoft.com/office/drawing/2014/main" id="{745B8E88-CD6D-393F-D60F-59BA44DE3BEE}"/>
                </a:ext>
              </a:extLst>
            </p:cNvPr>
            <p:cNvSpPr/>
            <p:nvPr/>
          </p:nvSpPr>
          <p:spPr>
            <a:xfrm>
              <a:off x="3649555" y="5443621"/>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0" name="Oval 69">
              <a:extLst>
                <a:ext uri="{FF2B5EF4-FFF2-40B4-BE49-F238E27FC236}">
                  <a16:creationId xmlns:a16="http://schemas.microsoft.com/office/drawing/2014/main" id="{C510DE01-68DA-0366-C3CB-A8736D3CC5E5}"/>
                </a:ext>
              </a:extLst>
            </p:cNvPr>
            <p:cNvSpPr/>
            <p:nvPr/>
          </p:nvSpPr>
          <p:spPr>
            <a:xfrm>
              <a:off x="4268050" y="5448008"/>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1" name="Oval 70">
              <a:extLst>
                <a:ext uri="{FF2B5EF4-FFF2-40B4-BE49-F238E27FC236}">
                  <a16:creationId xmlns:a16="http://schemas.microsoft.com/office/drawing/2014/main" id="{5CEE7AB8-C24B-5F9F-92DD-560D0B5809F4}"/>
                </a:ext>
              </a:extLst>
            </p:cNvPr>
            <p:cNvSpPr/>
            <p:nvPr/>
          </p:nvSpPr>
          <p:spPr>
            <a:xfrm>
              <a:off x="4876909" y="5429538"/>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2" name="Rectangle 71">
              <a:extLst>
                <a:ext uri="{FF2B5EF4-FFF2-40B4-BE49-F238E27FC236}">
                  <a16:creationId xmlns:a16="http://schemas.microsoft.com/office/drawing/2014/main" id="{DB647EC4-B54A-369D-426C-04E6AC1F45AA}"/>
                </a:ext>
              </a:extLst>
            </p:cNvPr>
            <p:cNvSpPr/>
            <p:nvPr/>
          </p:nvSpPr>
          <p:spPr>
            <a:xfrm>
              <a:off x="1742190" y="5171427"/>
              <a:ext cx="1152635" cy="688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4" name="Rectangle 73">
              <a:extLst>
                <a:ext uri="{FF2B5EF4-FFF2-40B4-BE49-F238E27FC236}">
                  <a16:creationId xmlns:a16="http://schemas.microsoft.com/office/drawing/2014/main" id="{8368B473-98FB-113A-8DC7-F74B60A414CB}"/>
                </a:ext>
              </a:extLst>
            </p:cNvPr>
            <p:cNvSpPr/>
            <p:nvPr/>
          </p:nvSpPr>
          <p:spPr>
            <a:xfrm>
              <a:off x="1263099" y="5293702"/>
              <a:ext cx="583507" cy="1002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5" name="Rectangle 74">
              <a:extLst>
                <a:ext uri="{FF2B5EF4-FFF2-40B4-BE49-F238E27FC236}">
                  <a16:creationId xmlns:a16="http://schemas.microsoft.com/office/drawing/2014/main" id="{1459D47B-D779-2DC1-679B-6DA1CA33F4BE}"/>
                </a:ext>
              </a:extLst>
            </p:cNvPr>
            <p:cNvSpPr/>
            <p:nvPr/>
          </p:nvSpPr>
          <p:spPr>
            <a:xfrm>
              <a:off x="2790408" y="5089279"/>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6" name="Rectangle 75">
              <a:extLst>
                <a:ext uri="{FF2B5EF4-FFF2-40B4-BE49-F238E27FC236}">
                  <a16:creationId xmlns:a16="http://schemas.microsoft.com/office/drawing/2014/main" id="{CD4D7158-3880-05CA-18AA-043362DAB8EC}"/>
                </a:ext>
              </a:extLst>
            </p:cNvPr>
            <p:cNvSpPr/>
            <p:nvPr/>
          </p:nvSpPr>
          <p:spPr>
            <a:xfrm>
              <a:off x="1742190" y="5221629"/>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7" name="Rectangle 76">
              <a:extLst>
                <a:ext uri="{FF2B5EF4-FFF2-40B4-BE49-F238E27FC236}">
                  <a16:creationId xmlns:a16="http://schemas.microsoft.com/office/drawing/2014/main" id="{86645DCE-9265-AB23-307C-C4D76BF88B32}"/>
                </a:ext>
              </a:extLst>
            </p:cNvPr>
            <p:cNvSpPr/>
            <p:nvPr/>
          </p:nvSpPr>
          <p:spPr>
            <a:xfrm>
              <a:off x="1263098" y="5363751"/>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78" name="TextBox 77">
              <a:extLst>
                <a:ext uri="{FF2B5EF4-FFF2-40B4-BE49-F238E27FC236}">
                  <a16:creationId xmlns:a16="http://schemas.microsoft.com/office/drawing/2014/main" id="{B45A0EA0-407A-395D-7C36-ABE38D0A1A45}"/>
                </a:ext>
              </a:extLst>
            </p:cNvPr>
            <p:cNvSpPr txBox="1"/>
            <p:nvPr/>
          </p:nvSpPr>
          <p:spPr>
            <a:xfrm>
              <a:off x="426452" y="4701087"/>
              <a:ext cx="1513235"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Redist (Fan in)</a:t>
              </a:r>
            </a:p>
          </p:txBody>
        </p:sp>
        <p:sp>
          <p:nvSpPr>
            <p:cNvPr id="79" name="TextBox 78">
              <a:extLst>
                <a:ext uri="{FF2B5EF4-FFF2-40B4-BE49-F238E27FC236}">
                  <a16:creationId xmlns:a16="http://schemas.microsoft.com/office/drawing/2014/main" id="{53315B42-7871-C837-39DD-23143303442A}"/>
                </a:ext>
              </a:extLst>
            </p:cNvPr>
            <p:cNvSpPr txBox="1"/>
            <p:nvPr/>
          </p:nvSpPr>
          <p:spPr>
            <a:xfrm>
              <a:off x="112029" y="5156247"/>
              <a:ext cx="1162652" cy="553998"/>
            </a:xfrm>
            <a:prstGeom prst="rect">
              <a:avLst/>
            </a:prstGeom>
            <a:noFill/>
          </p:spPr>
          <p:txBody>
            <a:bodyPr wrap="square" lIns="0" tIns="0" rIns="0" bIns="0" rtlCol="0">
              <a:spAutoFit/>
            </a:bodyPr>
            <a:lstStyle/>
            <a:p>
              <a:pPr algn="l"/>
              <a:r>
                <a:rPr lang="en-US" dirty="0">
                  <a:solidFill>
                    <a:schemeClr val="tx1">
                      <a:lumMod val="85000"/>
                      <a:lumOff val="15000"/>
                    </a:schemeClr>
                  </a:solidFill>
                </a:rPr>
                <a:t>Fanout Package</a:t>
              </a:r>
            </a:p>
          </p:txBody>
        </p:sp>
        <p:sp>
          <p:nvSpPr>
            <p:cNvPr id="80" name="Rectangle 79">
              <a:extLst>
                <a:ext uri="{FF2B5EF4-FFF2-40B4-BE49-F238E27FC236}">
                  <a16:creationId xmlns:a16="http://schemas.microsoft.com/office/drawing/2014/main" id="{61FA9376-EB56-A6A7-9787-CB0FEB7F222B}"/>
                </a:ext>
              </a:extLst>
            </p:cNvPr>
            <p:cNvSpPr/>
            <p:nvPr/>
          </p:nvSpPr>
          <p:spPr>
            <a:xfrm>
              <a:off x="4975830" y="4840469"/>
              <a:ext cx="717046" cy="242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1" name="TextBox 80">
              <a:extLst>
                <a:ext uri="{FF2B5EF4-FFF2-40B4-BE49-F238E27FC236}">
                  <a16:creationId xmlns:a16="http://schemas.microsoft.com/office/drawing/2014/main" id="{A6AE3109-99E7-CE89-877F-525E0A297DF2}"/>
                </a:ext>
              </a:extLst>
            </p:cNvPr>
            <p:cNvSpPr txBox="1"/>
            <p:nvPr/>
          </p:nvSpPr>
          <p:spPr>
            <a:xfrm>
              <a:off x="5136562" y="4249248"/>
              <a:ext cx="766615" cy="553998"/>
            </a:xfrm>
            <a:prstGeom prst="rect">
              <a:avLst/>
            </a:prstGeom>
            <a:noFill/>
          </p:spPr>
          <p:txBody>
            <a:bodyPr wrap="square" lIns="0" tIns="0" rIns="0" bIns="0" rtlCol="0">
              <a:spAutoFit/>
            </a:bodyPr>
            <a:lstStyle/>
            <a:p>
              <a:pPr algn="l"/>
              <a:r>
                <a:rPr lang="en-US" dirty="0">
                  <a:solidFill>
                    <a:schemeClr val="tx1">
                      <a:lumMod val="85000"/>
                      <a:lumOff val="15000"/>
                    </a:schemeClr>
                  </a:solidFill>
                </a:rPr>
                <a:t>Filter Chip</a:t>
              </a:r>
            </a:p>
          </p:txBody>
        </p:sp>
        <p:sp>
          <p:nvSpPr>
            <p:cNvPr id="83" name="Freeform: Shape 82">
              <a:extLst>
                <a:ext uri="{FF2B5EF4-FFF2-40B4-BE49-F238E27FC236}">
                  <a16:creationId xmlns:a16="http://schemas.microsoft.com/office/drawing/2014/main" id="{2CFF62FB-E4A3-8D03-2742-4290B848B503}"/>
                </a:ext>
              </a:extLst>
            </p:cNvPr>
            <p:cNvSpPr/>
            <p:nvPr/>
          </p:nvSpPr>
          <p:spPr>
            <a:xfrm>
              <a:off x="4627182" y="4521908"/>
              <a:ext cx="422031" cy="548687"/>
            </a:xfrm>
            <a:custGeom>
              <a:avLst/>
              <a:gdLst>
                <a:gd name="connsiteX0" fmla="*/ 422031 w 422031"/>
                <a:gd name="connsiteY0" fmla="*/ 355256 h 548687"/>
                <a:gd name="connsiteX1" fmla="*/ 281354 w 422031"/>
                <a:gd name="connsiteY1" fmla="*/ 3564 h 548687"/>
                <a:gd name="connsiteX2" fmla="*/ 0 w 422031"/>
                <a:gd name="connsiteY2" fmla="*/ 548687 h 548687"/>
              </a:gdLst>
              <a:ahLst/>
              <a:cxnLst>
                <a:cxn ang="0">
                  <a:pos x="connsiteX0" y="connsiteY0"/>
                </a:cxn>
                <a:cxn ang="0">
                  <a:pos x="connsiteX1" y="connsiteY1"/>
                </a:cxn>
                <a:cxn ang="0">
                  <a:pos x="connsiteX2" y="connsiteY2"/>
                </a:cxn>
              </a:cxnLst>
              <a:rect l="l" t="t" r="r" b="b"/>
              <a:pathLst>
                <a:path w="422031" h="548687">
                  <a:moveTo>
                    <a:pt x="422031" y="355256"/>
                  </a:moveTo>
                  <a:cubicBezTo>
                    <a:pt x="386861" y="163291"/>
                    <a:pt x="351692" y="-28674"/>
                    <a:pt x="281354" y="3564"/>
                  </a:cubicBezTo>
                  <a:cubicBezTo>
                    <a:pt x="211016" y="35802"/>
                    <a:pt x="105508" y="292244"/>
                    <a:pt x="0" y="548687"/>
                  </a:cubicBez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71C80E60-9F06-F8AB-9A15-45F1007ADDF9}"/>
                </a:ext>
              </a:extLst>
            </p:cNvPr>
            <p:cNvSpPr/>
            <p:nvPr/>
          </p:nvSpPr>
          <p:spPr>
            <a:xfrm flipH="1">
              <a:off x="5672034" y="4515533"/>
              <a:ext cx="273867" cy="548687"/>
            </a:xfrm>
            <a:custGeom>
              <a:avLst/>
              <a:gdLst>
                <a:gd name="connsiteX0" fmla="*/ 422031 w 422031"/>
                <a:gd name="connsiteY0" fmla="*/ 355256 h 548687"/>
                <a:gd name="connsiteX1" fmla="*/ 281354 w 422031"/>
                <a:gd name="connsiteY1" fmla="*/ 3564 h 548687"/>
                <a:gd name="connsiteX2" fmla="*/ 0 w 422031"/>
                <a:gd name="connsiteY2" fmla="*/ 548687 h 548687"/>
              </a:gdLst>
              <a:ahLst/>
              <a:cxnLst>
                <a:cxn ang="0">
                  <a:pos x="connsiteX0" y="connsiteY0"/>
                </a:cxn>
                <a:cxn ang="0">
                  <a:pos x="connsiteX1" y="connsiteY1"/>
                </a:cxn>
                <a:cxn ang="0">
                  <a:pos x="connsiteX2" y="connsiteY2"/>
                </a:cxn>
              </a:cxnLst>
              <a:rect l="l" t="t" r="r" b="b"/>
              <a:pathLst>
                <a:path w="422031" h="548687">
                  <a:moveTo>
                    <a:pt x="422031" y="355256"/>
                  </a:moveTo>
                  <a:cubicBezTo>
                    <a:pt x="386861" y="163291"/>
                    <a:pt x="351692" y="-28674"/>
                    <a:pt x="281354" y="3564"/>
                  </a:cubicBezTo>
                  <a:cubicBezTo>
                    <a:pt x="211016" y="35802"/>
                    <a:pt x="105508" y="292244"/>
                    <a:pt x="0" y="548687"/>
                  </a:cubicBez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7883EF1B-1193-9892-1155-0DDDBA824338}"/>
                </a:ext>
              </a:extLst>
            </p:cNvPr>
            <p:cNvSpPr/>
            <p:nvPr/>
          </p:nvSpPr>
          <p:spPr>
            <a:xfrm>
              <a:off x="5536318" y="5429537"/>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6" name="Oval 85">
              <a:extLst>
                <a:ext uri="{FF2B5EF4-FFF2-40B4-BE49-F238E27FC236}">
                  <a16:creationId xmlns:a16="http://schemas.microsoft.com/office/drawing/2014/main" id="{B0FB7A17-ECC8-10FF-F082-0DDC3B6EC6C0}"/>
                </a:ext>
              </a:extLst>
            </p:cNvPr>
            <p:cNvSpPr/>
            <p:nvPr/>
          </p:nvSpPr>
          <p:spPr>
            <a:xfrm>
              <a:off x="6070666" y="5435298"/>
              <a:ext cx="306413" cy="306413"/>
            </a:xfrm>
            <a:prstGeom prst="ellipse">
              <a:avLst/>
            </a:prstGeom>
            <a:solidFill>
              <a:srgbClr val="A4A1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7" name="Rectangle 86">
              <a:extLst>
                <a:ext uri="{FF2B5EF4-FFF2-40B4-BE49-F238E27FC236}">
                  <a16:creationId xmlns:a16="http://schemas.microsoft.com/office/drawing/2014/main" id="{E9B10268-86A9-6189-B8FC-2099421FCA4C}"/>
                </a:ext>
              </a:extLst>
            </p:cNvPr>
            <p:cNvSpPr/>
            <p:nvPr/>
          </p:nvSpPr>
          <p:spPr>
            <a:xfrm>
              <a:off x="3858891" y="5077711"/>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9" name="Rectangle 88">
              <a:extLst>
                <a:ext uri="{FF2B5EF4-FFF2-40B4-BE49-F238E27FC236}">
                  <a16:creationId xmlns:a16="http://schemas.microsoft.com/office/drawing/2014/main" id="{0539A9CC-6B28-F3D3-E67F-891449D77D44}"/>
                </a:ext>
              </a:extLst>
            </p:cNvPr>
            <p:cNvSpPr/>
            <p:nvPr/>
          </p:nvSpPr>
          <p:spPr>
            <a:xfrm>
              <a:off x="3856060" y="5135355"/>
              <a:ext cx="848143" cy="756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5" name="Rectangle 94">
              <a:extLst>
                <a:ext uri="{FF2B5EF4-FFF2-40B4-BE49-F238E27FC236}">
                  <a16:creationId xmlns:a16="http://schemas.microsoft.com/office/drawing/2014/main" id="{48DE551E-C1BC-0F57-DF50-CDD7C31EEC03}"/>
                </a:ext>
              </a:extLst>
            </p:cNvPr>
            <p:cNvSpPr/>
            <p:nvPr/>
          </p:nvSpPr>
          <p:spPr>
            <a:xfrm>
              <a:off x="4588693" y="5075523"/>
              <a:ext cx="104417" cy="1002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6" name="Rectangle 95">
              <a:extLst>
                <a:ext uri="{FF2B5EF4-FFF2-40B4-BE49-F238E27FC236}">
                  <a16:creationId xmlns:a16="http://schemas.microsoft.com/office/drawing/2014/main" id="{ABDCF82F-66E7-A09A-777A-612657E03B4E}"/>
                </a:ext>
              </a:extLst>
            </p:cNvPr>
            <p:cNvSpPr/>
            <p:nvPr/>
          </p:nvSpPr>
          <p:spPr>
            <a:xfrm>
              <a:off x="5945901" y="5077712"/>
              <a:ext cx="445231" cy="2553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05" name="Rectangle 104">
              <a:extLst>
                <a:ext uri="{FF2B5EF4-FFF2-40B4-BE49-F238E27FC236}">
                  <a16:creationId xmlns:a16="http://schemas.microsoft.com/office/drawing/2014/main" id="{80D582D0-39D8-FFF4-087C-B52BBDA50CDB}"/>
                </a:ext>
              </a:extLst>
            </p:cNvPr>
            <p:cNvSpPr/>
            <p:nvPr/>
          </p:nvSpPr>
          <p:spPr>
            <a:xfrm>
              <a:off x="6198581" y="5244507"/>
              <a:ext cx="109439" cy="2744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sp>
        <p:nvSpPr>
          <p:cNvPr id="116" name="TextBox 115">
            <a:extLst>
              <a:ext uri="{FF2B5EF4-FFF2-40B4-BE49-F238E27FC236}">
                <a16:creationId xmlns:a16="http://schemas.microsoft.com/office/drawing/2014/main" id="{50D00517-2C30-C969-A50B-96BECEB33D2D}"/>
              </a:ext>
            </a:extLst>
          </p:cNvPr>
          <p:cNvSpPr txBox="1"/>
          <p:nvPr/>
        </p:nvSpPr>
        <p:spPr>
          <a:xfrm>
            <a:off x="5674475" y="3547287"/>
            <a:ext cx="2732902" cy="830997"/>
          </a:xfrm>
          <a:prstGeom prst="rect">
            <a:avLst/>
          </a:prstGeom>
          <a:noFill/>
        </p:spPr>
        <p:txBody>
          <a:bodyPr wrap="square">
            <a:spAutoFit/>
          </a:bodyPr>
          <a:lstStyle/>
          <a:p>
            <a:pPr marL="0" marR="0">
              <a:spcBef>
                <a:spcPts val="0"/>
              </a:spcBef>
              <a:spcAft>
                <a:spcPts val="0"/>
              </a:spcAft>
            </a:pPr>
            <a:r>
              <a:rPr lang="en-US" sz="1600" b="1" u="sng" dirty="0">
                <a:solidFill>
                  <a:srgbClr val="0563C1"/>
                </a:solidFill>
                <a:effectLst/>
                <a:latin typeface="Calibri" panose="020F0502020204030204" pitchFamily="34" charset="0"/>
                <a:ea typeface="Calibri" panose="020F0502020204030204" pitchFamily="34" charset="0"/>
                <a:hlinkClick r:id="rId5"/>
              </a:rPr>
              <a:t>Fan-Out Wafer-Level Packaging (FOWLP) Module Design and Analysis in ADS</a:t>
            </a:r>
            <a:endParaRPr lang="en-US" sz="1600" b="1" dirty="0">
              <a:effectLst/>
              <a:latin typeface="Calibri" panose="020F0502020204030204" pitchFamily="34" charset="0"/>
              <a:ea typeface="Calibri" panose="020F0502020204030204" pitchFamily="34" charset="0"/>
            </a:endParaRPr>
          </a:p>
        </p:txBody>
      </p:sp>
      <p:sp>
        <p:nvSpPr>
          <p:cNvPr id="117" name="TextBox 116">
            <a:extLst>
              <a:ext uri="{FF2B5EF4-FFF2-40B4-BE49-F238E27FC236}">
                <a16:creationId xmlns:a16="http://schemas.microsoft.com/office/drawing/2014/main" id="{58D50569-34D1-4FCE-3A20-150096C0B71B}"/>
              </a:ext>
            </a:extLst>
          </p:cNvPr>
          <p:cNvSpPr txBox="1"/>
          <p:nvPr/>
        </p:nvSpPr>
        <p:spPr>
          <a:xfrm>
            <a:off x="5779818" y="3349471"/>
            <a:ext cx="1521955" cy="276999"/>
          </a:xfrm>
          <a:prstGeom prst="rect">
            <a:avLst/>
          </a:prstGeom>
          <a:noFill/>
        </p:spPr>
        <p:txBody>
          <a:bodyPr wrap="none" lIns="0" tIns="0" rIns="0" bIns="0" rtlCol="0">
            <a:spAutoFit/>
          </a:bodyPr>
          <a:lstStyle/>
          <a:p>
            <a:pPr algn="l"/>
            <a:r>
              <a:rPr lang="en-US" u="sng" dirty="0">
                <a:solidFill>
                  <a:schemeClr val="tx1">
                    <a:lumMod val="85000"/>
                    <a:lumOff val="15000"/>
                  </a:schemeClr>
                </a:solidFill>
              </a:rPr>
              <a:t>YouTube video</a:t>
            </a:r>
            <a:endParaRPr lang="en-US" sz="1200" u="sng" dirty="0">
              <a:solidFill>
                <a:schemeClr val="tx1">
                  <a:lumMod val="85000"/>
                  <a:lumOff val="15000"/>
                </a:schemeClr>
              </a:solidFill>
            </a:endParaRPr>
          </a:p>
        </p:txBody>
      </p:sp>
    </p:spTree>
    <p:extLst>
      <p:ext uri="{BB962C8B-B14F-4D97-AF65-F5344CB8AC3E}">
        <p14:creationId xmlns:p14="http://schemas.microsoft.com/office/powerpoint/2010/main" val="60881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115533" y="247801"/>
            <a:ext cx="10249064" cy="738664"/>
          </a:xfrm>
        </p:spPr>
        <p:txBody>
          <a:bodyPr anchor="t" anchorCtr="0"/>
          <a:lstStyle/>
          <a:p>
            <a:r>
              <a:rPr lang="en-US" sz="2400" b="1" dirty="0">
                <a:latin typeface="+mj-lt"/>
              </a:rPr>
              <a:t>Physical Integration and Simulation of 28 GHz 5G Beamformer Module</a:t>
            </a:r>
            <a:br>
              <a:rPr lang="en-US" sz="2400" b="1" dirty="0">
                <a:solidFill>
                  <a:srgbClr val="FF0000"/>
                </a:solidFill>
                <a:latin typeface="+mj-lt"/>
              </a:rPr>
            </a:br>
            <a:endParaRPr lang="en-US" dirty="0">
              <a:solidFill>
                <a:srgbClr val="E80029"/>
              </a:solidFill>
            </a:endParaRPr>
          </a:p>
        </p:txBody>
      </p:sp>
      <p:grpSp>
        <p:nvGrpSpPr>
          <p:cNvPr id="7" name="Group 6">
            <a:extLst>
              <a:ext uri="{FF2B5EF4-FFF2-40B4-BE49-F238E27FC236}">
                <a16:creationId xmlns:a16="http://schemas.microsoft.com/office/drawing/2014/main" id="{425F2386-7A97-2647-831C-775456AB6598}"/>
              </a:ext>
            </a:extLst>
          </p:cNvPr>
          <p:cNvGrpSpPr/>
          <p:nvPr/>
        </p:nvGrpSpPr>
        <p:grpSpPr>
          <a:xfrm>
            <a:off x="220168" y="769181"/>
            <a:ext cx="9152152" cy="5844096"/>
            <a:chOff x="2292274" y="795868"/>
            <a:chExt cx="9152152" cy="5844096"/>
          </a:xfrm>
        </p:grpSpPr>
        <p:pic>
          <p:nvPicPr>
            <p:cNvPr id="8" name="Picture 7" descr="A computer generated image of a computer chip&#10;&#10;Description automatically generated">
              <a:extLst>
                <a:ext uri="{FF2B5EF4-FFF2-40B4-BE49-F238E27FC236}">
                  <a16:creationId xmlns:a16="http://schemas.microsoft.com/office/drawing/2014/main" id="{AB891FBE-101C-363E-43C1-C49203365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965" y="795868"/>
              <a:ext cx="9086461" cy="5844096"/>
            </a:xfrm>
            <a:prstGeom prst="rect">
              <a:avLst/>
            </a:prstGeom>
            <a:ln w="19050">
              <a:solidFill>
                <a:schemeClr val="tx1"/>
              </a:solidFill>
            </a:ln>
          </p:spPr>
        </p:pic>
        <p:sp>
          <p:nvSpPr>
            <p:cNvPr id="10" name="TextBox 9">
              <a:extLst>
                <a:ext uri="{FF2B5EF4-FFF2-40B4-BE49-F238E27FC236}">
                  <a16:creationId xmlns:a16="http://schemas.microsoft.com/office/drawing/2014/main" id="{8C9300A5-A779-FC76-A205-B3B2FA08E2FE}"/>
                </a:ext>
              </a:extLst>
            </p:cNvPr>
            <p:cNvSpPr txBox="1"/>
            <p:nvPr/>
          </p:nvSpPr>
          <p:spPr>
            <a:xfrm>
              <a:off x="7267481" y="4268704"/>
              <a:ext cx="1862667"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MMIC </a:t>
              </a:r>
            </a:p>
            <a:p>
              <a:pPr algn="ctr"/>
              <a:r>
                <a:rPr lang="en-US" sz="1600" dirty="0">
                  <a:effectLst>
                    <a:outerShdw blurRad="38100" dist="38100" dir="2700000" algn="tl">
                      <a:srgbClr val="000000">
                        <a:alpha val="43137"/>
                      </a:srgbClr>
                    </a:outerShdw>
                  </a:effectLst>
                </a:rPr>
                <a:t>1:8 Splitter </a:t>
              </a:r>
              <a:r>
                <a:rPr lang="en-US" sz="1600" i="1" dirty="0">
                  <a:effectLst>
                    <a:outerShdw blurRad="38100" dist="38100" dir="2700000" algn="tl">
                      <a:srgbClr val="000000">
                        <a:alpha val="43137"/>
                      </a:srgbClr>
                    </a:outerShdw>
                  </a:effectLst>
                </a:rPr>
                <a:t>(QFN) </a:t>
              </a:r>
            </a:p>
          </p:txBody>
        </p:sp>
        <p:sp>
          <p:nvSpPr>
            <p:cNvPr id="11" name="TextBox 10">
              <a:extLst>
                <a:ext uri="{FF2B5EF4-FFF2-40B4-BE49-F238E27FC236}">
                  <a16:creationId xmlns:a16="http://schemas.microsoft.com/office/drawing/2014/main" id="{C4CEC823-A390-631C-9C57-A493587734BA}"/>
                </a:ext>
              </a:extLst>
            </p:cNvPr>
            <p:cNvSpPr txBox="1"/>
            <p:nvPr/>
          </p:nvSpPr>
          <p:spPr>
            <a:xfrm>
              <a:off x="8792635" y="4054300"/>
              <a:ext cx="1113366" cy="307777"/>
            </a:xfrm>
            <a:prstGeom prst="rect">
              <a:avLst/>
            </a:prstGeom>
            <a:noFill/>
          </p:spPr>
          <p:txBody>
            <a:bodyPr wrap="square">
              <a:spAutoFit/>
            </a:bodyPr>
            <a:lstStyle/>
            <a:p>
              <a:pPr algn="ctr"/>
              <a:r>
                <a:rPr lang="en-US" sz="1400" i="1" dirty="0">
                  <a:effectLst>
                    <a:outerShdw blurRad="38100" dist="38100" dir="2700000" algn="tl">
                      <a:srgbClr val="000000">
                        <a:alpha val="43137"/>
                      </a:srgbClr>
                    </a:outerShdw>
                  </a:effectLst>
                </a:rPr>
                <a:t>RF Input</a:t>
              </a:r>
            </a:p>
          </p:txBody>
        </p:sp>
        <p:sp>
          <p:nvSpPr>
            <p:cNvPr id="12" name="TextBox 11">
              <a:extLst>
                <a:ext uri="{FF2B5EF4-FFF2-40B4-BE49-F238E27FC236}">
                  <a16:creationId xmlns:a16="http://schemas.microsoft.com/office/drawing/2014/main" id="{3ADB42FC-FAB1-B033-A0B1-ACF147E39E82}"/>
                </a:ext>
              </a:extLst>
            </p:cNvPr>
            <p:cNvSpPr txBox="1"/>
            <p:nvPr/>
          </p:nvSpPr>
          <p:spPr>
            <a:xfrm>
              <a:off x="4811145" y="5889802"/>
              <a:ext cx="1862667"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8 MMIC Amps </a:t>
              </a:r>
            </a:p>
            <a:p>
              <a:pPr algn="ctr"/>
              <a:r>
                <a:rPr lang="en-US" sz="1600" i="1" dirty="0">
                  <a:effectLst>
                    <a:outerShdw blurRad="38100" dist="38100" dir="2700000" algn="tl">
                      <a:srgbClr val="000000">
                        <a:alpha val="43137"/>
                      </a:srgbClr>
                    </a:outerShdw>
                  </a:effectLst>
                </a:rPr>
                <a:t>(flip chip in QFN) </a:t>
              </a:r>
            </a:p>
          </p:txBody>
        </p:sp>
        <p:sp>
          <p:nvSpPr>
            <p:cNvPr id="13" name="TextBox 12">
              <a:extLst>
                <a:ext uri="{FF2B5EF4-FFF2-40B4-BE49-F238E27FC236}">
                  <a16:creationId xmlns:a16="http://schemas.microsoft.com/office/drawing/2014/main" id="{4479012F-668D-F5D6-505A-43FB48AF1D16}"/>
                </a:ext>
              </a:extLst>
            </p:cNvPr>
            <p:cNvSpPr txBox="1"/>
            <p:nvPr/>
          </p:nvSpPr>
          <p:spPr>
            <a:xfrm rot="19643239">
              <a:off x="8031821" y="2763331"/>
              <a:ext cx="2977786" cy="338554"/>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RF &amp; DC interconnect  lines</a:t>
              </a:r>
              <a:endParaRPr lang="en-US" sz="1600" i="1"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38B4937D-EBD1-50E7-A551-D0274E1110D4}"/>
                </a:ext>
              </a:extLst>
            </p:cNvPr>
            <p:cNvSpPr txBox="1"/>
            <p:nvPr/>
          </p:nvSpPr>
          <p:spPr>
            <a:xfrm rot="19729559">
              <a:off x="2292274" y="3136613"/>
              <a:ext cx="2315635"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8 MMIC Phase Shifter / PA’s Modules </a:t>
              </a:r>
              <a:r>
                <a:rPr lang="en-US" sz="1600" i="1" dirty="0">
                  <a:effectLst>
                    <a:outerShdw blurRad="38100" dist="38100" dir="2700000" algn="tl">
                      <a:srgbClr val="000000">
                        <a:alpha val="43137"/>
                      </a:srgbClr>
                    </a:outerShdw>
                  </a:effectLst>
                </a:rPr>
                <a:t>(QFN) </a:t>
              </a:r>
            </a:p>
          </p:txBody>
        </p:sp>
        <p:sp>
          <p:nvSpPr>
            <p:cNvPr id="15" name="TextBox 14">
              <a:extLst>
                <a:ext uri="{FF2B5EF4-FFF2-40B4-BE49-F238E27FC236}">
                  <a16:creationId xmlns:a16="http://schemas.microsoft.com/office/drawing/2014/main" id="{6FF7B3D1-11B9-E701-4462-247756E59845}"/>
                </a:ext>
              </a:extLst>
            </p:cNvPr>
            <p:cNvSpPr txBox="1"/>
            <p:nvPr/>
          </p:nvSpPr>
          <p:spPr>
            <a:xfrm rot="19619990">
              <a:off x="4938182" y="1890633"/>
              <a:ext cx="2315635"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8-Patch Antenna (Integrated on Board)</a:t>
              </a:r>
              <a:r>
                <a:rPr lang="en-US" sz="1600" i="1" dirty="0">
                  <a:effectLst>
                    <a:outerShdw blurRad="38100" dist="38100" dir="2700000" algn="tl">
                      <a:srgbClr val="000000">
                        <a:alpha val="43137"/>
                      </a:srgbClr>
                    </a:outerShdw>
                  </a:effectLst>
                </a:rPr>
                <a:t> </a:t>
              </a:r>
            </a:p>
          </p:txBody>
        </p:sp>
        <p:cxnSp>
          <p:nvCxnSpPr>
            <p:cNvPr id="16" name="Straight Arrow Connector 15">
              <a:extLst>
                <a:ext uri="{FF2B5EF4-FFF2-40B4-BE49-F238E27FC236}">
                  <a16:creationId xmlns:a16="http://schemas.microsoft.com/office/drawing/2014/main" id="{EC46F909-4D5D-BF03-877A-4CEAA8A94B0D}"/>
                </a:ext>
              </a:extLst>
            </p:cNvPr>
            <p:cNvCxnSpPr>
              <a:cxnSpLocks/>
            </p:cNvCxnSpPr>
            <p:nvPr/>
          </p:nvCxnSpPr>
          <p:spPr>
            <a:xfrm>
              <a:off x="3550643" y="3636833"/>
              <a:ext cx="428690" cy="918233"/>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038054-6728-577D-8114-BD55EDC6C8D2}"/>
                </a:ext>
              </a:extLst>
            </p:cNvPr>
            <p:cNvCxnSpPr>
              <a:cxnSpLocks/>
            </p:cNvCxnSpPr>
            <p:nvPr/>
          </p:nvCxnSpPr>
          <p:spPr>
            <a:xfrm flipH="1" flipV="1">
              <a:off x="5198533" y="5181600"/>
              <a:ext cx="237067" cy="78740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le 5">
            <a:extLst>
              <a:ext uri="{FF2B5EF4-FFF2-40B4-BE49-F238E27FC236}">
                <a16:creationId xmlns:a16="http://schemas.microsoft.com/office/drawing/2014/main" id="{0FFC18B6-9127-DB52-EE8F-A811D1F5BF73}"/>
              </a:ext>
            </a:extLst>
          </p:cNvPr>
          <p:cNvSpPr txBox="1">
            <a:spLocks/>
          </p:cNvSpPr>
          <p:nvPr/>
        </p:nvSpPr>
        <p:spPr>
          <a:xfrm>
            <a:off x="363305" y="852589"/>
            <a:ext cx="3810000" cy="738664"/>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a:lstStyle>
          <a:p>
            <a:r>
              <a:rPr lang="en-US">
                <a:solidFill>
                  <a:srgbClr val="0070C0"/>
                </a:solidFill>
              </a:rPr>
              <a:t>Integration and Assembly of Mobile-Phone Board</a:t>
            </a:r>
            <a:endParaRPr lang="en-US" dirty="0">
              <a:solidFill>
                <a:srgbClr val="0070C0"/>
              </a:solidFill>
            </a:endParaRPr>
          </a:p>
        </p:txBody>
      </p:sp>
      <p:pic>
        <p:nvPicPr>
          <p:cNvPr id="19" name="Picture 18">
            <a:extLst>
              <a:ext uri="{FF2B5EF4-FFF2-40B4-BE49-F238E27FC236}">
                <a16:creationId xmlns:a16="http://schemas.microsoft.com/office/drawing/2014/main" id="{1A73BD83-DA3B-527E-F5FA-462A81AFB475}"/>
              </a:ext>
            </a:extLst>
          </p:cNvPr>
          <p:cNvPicPr>
            <a:picLocks noChangeAspect="1"/>
          </p:cNvPicPr>
          <p:nvPr/>
        </p:nvPicPr>
        <p:blipFill>
          <a:blip r:embed="rId4"/>
          <a:stretch>
            <a:fillRect/>
          </a:stretch>
        </p:blipFill>
        <p:spPr>
          <a:xfrm>
            <a:off x="7698279" y="3716866"/>
            <a:ext cx="4495333" cy="3141133"/>
          </a:xfrm>
          <a:prstGeom prst="rect">
            <a:avLst/>
          </a:prstGeom>
        </p:spPr>
      </p:pic>
      <p:sp>
        <p:nvSpPr>
          <p:cNvPr id="20" name="TextBox 19">
            <a:extLst>
              <a:ext uri="{FF2B5EF4-FFF2-40B4-BE49-F238E27FC236}">
                <a16:creationId xmlns:a16="http://schemas.microsoft.com/office/drawing/2014/main" id="{36EAAD6F-005B-329F-84F7-224E884FAB82}"/>
              </a:ext>
            </a:extLst>
          </p:cNvPr>
          <p:cNvSpPr txBox="1"/>
          <p:nvPr/>
        </p:nvSpPr>
        <p:spPr>
          <a:xfrm rot="20411139">
            <a:off x="10138196" y="4863810"/>
            <a:ext cx="1392437" cy="264412"/>
          </a:xfrm>
          <a:prstGeom prst="rect">
            <a:avLst/>
          </a:prstGeom>
          <a:noFill/>
        </p:spPr>
        <p:txBody>
          <a:bodyPr wrap="none" lIns="0" tIns="0" rIns="0" bIns="0" rtlCol="0">
            <a:noAutofit/>
          </a:bodyPr>
          <a:lstStyle/>
          <a:p>
            <a:pPr algn="l"/>
            <a:r>
              <a:rPr lang="en-US" b="1" i="1" dirty="0">
                <a:solidFill>
                  <a:schemeClr val="bg1"/>
                </a:solidFill>
                <a:latin typeface="Calibri" panose="020F0502020204030204" pitchFamily="34" charset="0"/>
                <a:cs typeface="Calibri" panose="020F0502020204030204" pitchFamily="34" charset="0"/>
              </a:rPr>
              <a:t>PCB Ground Plane  </a:t>
            </a:r>
          </a:p>
        </p:txBody>
      </p:sp>
      <p:sp>
        <p:nvSpPr>
          <p:cNvPr id="22" name="TextBox 21">
            <a:extLst>
              <a:ext uri="{FF2B5EF4-FFF2-40B4-BE49-F238E27FC236}">
                <a16:creationId xmlns:a16="http://schemas.microsoft.com/office/drawing/2014/main" id="{BF7D4CDF-B4E3-23A4-2E11-DAEA07918FD2}"/>
              </a:ext>
            </a:extLst>
          </p:cNvPr>
          <p:cNvSpPr txBox="1"/>
          <p:nvPr/>
        </p:nvSpPr>
        <p:spPr>
          <a:xfrm rot="20379318">
            <a:off x="10692057" y="5689863"/>
            <a:ext cx="1257875" cy="264412"/>
          </a:xfrm>
          <a:prstGeom prst="rect">
            <a:avLst/>
          </a:prstGeom>
          <a:noFill/>
        </p:spPr>
        <p:txBody>
          <a:bodyPr wrap="none" lIns="0" tIns="0" rIns="0" bIns="0" rtlCol="0">
            <a:noAutofit/>
          </a:bodyPr>
          <a:lstStyle/>
          <a:p>
            <a:pPr algn="l"/>
            <a:r>
              <a:rPr lang="en-US" sz="1600" b="1" i="1" dirty="0">
                <a:solidFill>
                  <a:schemeClr val="bg1"/>
                </a:solidFill>
                <a:latin typeface="Calibri" panose="020F0502020204030204" pitchFamily="34" charset="0"/>
                <a:cs typeface="Calibri" panose="020F0502020204030204" pitchFamily="34" charset="0"/>
              </a:rPr>
              <a:t>PCB Power Plane  </a:t>
            </a:r>
          </a:p>
        </p:txBody>
      </p:sp>
      <p:sp>
        <p:nvSpPr>
          <p:cNvPr id="23" name="TextBox 22">
            <a:extLst>
              <a:ext uri="{FF2B5EF4-FFF2-40B4-BE49-F238E27FC236}">
                <a16:creationId xmlns:a16="http://schemas.microsoft.com/office/drawing/2014/main" id="{2F761932-7963-4D93-C1FF-E5DF947A7F0E}"/>
              </a:ext>
            </a:extLst>
          </p:cNvPr>
          <p:cNvSpPr txBox="1"/>
          <p:nvPr/>
        </p:nvSpPr>
        <p:spPr>
          <a:xfrm rot="20411139">
            <a:off x="8859813" y="5997659"/>
            <a:ext cx="1257875" cy="264412"/>
          </a:xfrm>
          <a:prstGeom prst="rect">
            <a:avLst/>
          </a:prstGeom>
          <a:noFill/>
        </p:spPr>
        <p:txBody>
          <a:bodyPr wrap="none" lIns="0" tIns="0" rIns="0" bIns="0" rtlCol="0">
            <a:noAutofit/>
          </a:bodyPr>
          <a:lstStyle/>
          <a:p>
            <a:pPr algn="l"/>
            <a:r>
              <a:rPr lang="en-US" sz="1600" b="1" i="1" dirty="0">
                <a:solidFill>
                  <a:schemeClr val="bg1"/>
                </a:solidFill>
                <a:latin typeface="Calibri" panose="020F0502020204030204" pitchFamily="34" charset="0"/>
                <a:cs typeface="Calibri" panose="020F0502020204030204" pitchFamily="34" charset="0"/>
              </a:rPr>
              <a:t>DC Bias Lines   </a:t>
            </a:r>
          </a:p>
        </p:txBody>
      </p:sp>
      <p:cxnSp>
        <p:nvCxnSpPr>
          <p:cNvPr id="24" name="Straight Arrow Connector 23">
            <a:extLst>
              <a:ext uri="{FF2B5EF4-FFF2-40B4-BE49-F238E27FC236}">
                <a16:creationId xmlns:a16="http://schemas.microsoft.com/office/drawing/2014/main" id="{4EAF5D7E-5F5C-B9E3-0D50-A338F1C33427}"/>
              </a:ext>
            </a:extLst>
          </p:cNvPr>
          <p:cNvCxnSpPr>
            <a:cxnSpLocks/>
          </p:cNvCxnSpPr>
          <p:nvPr/>
        </p:nvCxnSpPr>
        <p:spPr>
          <a:xfrm flipV="1">
            <a:off x="9506169" y="6197451"/>
            <a:ext cx="304584" cy="8779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0B47E1-DCB4-3495-37A5-C6CE94D25E8C}"/>
              </a:ext>
            </a:extLst>
          </p:cNvPr>
          <p:cNvCxnSpPr>
            <a:cxnSpLocks/>
          </p:cNvCxnSpPr>
          <p:nvPr/>
        </p:nvCxnSpPr>
        <p:spPr>
          <a:xfrm flipH="1">
            <a:off x="3429000" y="4650631"/>
            <a:ext cx="4572000" cy="50428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DA69902-5A76-9138-4920-44B92ED59965}"/>
              </a:ext>
            </a:extLst>
          </p:cNvPr>
          <p:cNvSpPr txBox="1"/>
          <p:nvPr/>
        </p:nvSpPr>
        <p:spPr>
          <a:xfrm>
            <a:off x="7758642" y="3665592"/>
            <a:ext cx="1561005" cy="276837"/>
          </a:xfrm>
          <a:prstGeom prst="rect">
            <a:avLst/>
          </a:prstGeom>
          <a:noFill/>
        </p:spPr>
        <p:txBody>
          <a:bodyPr wrap="none" lIns="0" tIns="0" rIns="0" bIns="0" rtlCol="0">
            <a:noAutofit/>
          </a:bodyPr>
          <a:lstStyle/>
          <a:p>
            <a:pPr algn="l"/>
            <a:r>
              <a:rPr lang="en-US" sz="2000" b="1" i="1" dirty="0">
                <a:solidFill>
                  <a:schemeClr val="bg1"/>
                </a:solidFill>
                <a:latin typeface="Calibri" panose="020F0502020204030204" pitchFamily="34" charset="0"/>
                <a:cs typeface="Calibri" panose="020F0502020204030204" pitchFamily="34" charset="0"/>
              </a:rPr>
              <a:t>mm-Wave MMIC </a:t>
            </a:r>
          </a:p>
          <a:p>
            <a:pPr algn="l"/>
            <a:r>
              <a:rPr lang="en-US" sz="2000" b="1" i="1" dirty="0">
                <a:solidFill>
                  <a:schemeClr val="bg1"/>
                </a:solidFill>
                <a:latin typeface="Calibri" panose="020F0502020204030204" pitchFamily="34" charset="0"/>
                <a:cs typeface="Calibri" panose="020F0502020204030204" pitchFamily="34" charset="0"/>
              </a:rPr>
              <a:t>Amplifier</a:t>
            </a:r>
          </a:p>
        </p:txBody>
      </p:sp>
      <p:sp>
        <p:nvSpPr>
          <p:cNvPr id="1026" name="Rectangle 1025">
            <a:extLst>
              <a:ext uri="{FF2B5EF4-FFF2-40B4-BE49-F238E27FC236}">
                <a16:creationId xmlns:a16="http://schemas.microsoft.com/office/drawing/2014/main" id="{3FCF7BD4-72B6-32AA-D432-8BFE53591320}"/>
              </a:ext>
            </a:extLst>
          </p:cNvPr>
          <p:cNvSpPr/>
          <p:nvPr/>
        </p:nvSpPr>
        <p:spPr>
          <a:xfrm>
            <a:off x="9449765" y="1103187"/>
            <a:ext cx="2661865" cy="15295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028" name="TextBox 1027">
            <a:extLst>
              <a:ext uri="{FF2B5EF4-FFF2-40B4-BE49-F238E27FC236}">
                <a16:creationId xmlns:a16="http://schemas.microsoft.com/office/drawing/2014/main" id="{27ECA649-32A6-06B2-4AE7-0693A7D39A8F}"/>
              </a:ext>
            </a:extLst>
          </p:cNvPr>
          <p:cNvSpPr txBox="1"/>
          <p:nvPr/>
        </p:nvSpPr>
        <p:spPr>
          <a:xfrm>
            <a:off x="9372321" y="1208288"/>
            <a:ext cx="2813722" cy="1491562"/>
          </a:xfrm>
          <a:prstGeom prst="rect">
            <a:avLst/>
          </a:prstGeom>
          <a:noFill/>
        </p:spPr>
        <p:txBody>
          <a:bodyPr wrap="square">
            <a:spAutoFit/>
          </a:bodyPr>
          <a:lstStyle/>
          <a:p>
            <a:pPr marL="0" marR="0">
              <a:lnSpc>
                <a:spcPct val="107000"/>
              </a:lnSpc>
              <a:spcBef>
                <a:spcPts val="0"/>
              </a:spcBef>
              <a:spcAft>
                <a:spcPts val="0"/>
              </a:spcAft>
            </a:pPr>
            <a:r>
              <a:rPr lang="en-US" kern="1800" dirty="0">
                <a:solidFill>
                  <a:srgbClr val="0F0F0F"/>
                </a:solidFill>
                <a:effectLst/>
                <a:ea typeface="Times New Roman" panose="02020603050405020304" pitchFamily="18" charset="0"/>
                <a:cs typeface="Times New Roman" panose="02020603050405020304" pitchFamily="18" charset="0"/>
              </a:rPr>
              <a:t>Physical Integration of a 28 GHz 5G Beamformer Module in ADS</a:t>
            </a:r>
          </a:p>
          <a:p>
            <a:pPr marL="0" marR="0">
              <a:lnSpc>
                <a:spcPct val="107000"/>
              </a:lnSpc>
              <a:spcBef>
                <a:spcPts val="0"/>
              </a:spcBef>
              <a:spcAft>
                <a:spcPts val="0"/>
              </a:spcAft>
            </a:pPr>
            <a:endParaRPr lang="en-US" kern="1800" dirty="0">
              <a:solidFill>
                <a:srgbClr val="0F0F0F"/>
              </a:solidFill>
              <a:latin typeface="Roboto" panose="02000000000000000000" pitchFamily="2" charset="0"/>
              <a:ea typeface="Calibri" panose="020F0502020204030204" pitchFamily="34" charset="0"/>
              <a:cs typeface="Times New Roman" panose="02020603050405020304" pitchFamily="18" charset="0"/>
            </a:endParaRPr>
          </a:p>
          <a:p>
            <a:pPr>
              <a:lnSpc>
                <a:spcPct val="107000"/>
              </a:lnSpc>
            </a:pPr>
            <a:r>
              <a:rPr lang="en-US" sz="1400" b="1" u="sng" dirty="0">
                <a:solidFill>
                  <a:srgbClr val="0000EE"/>
                </a:solidFill>
                <a:effectLst/>
                <a:ea typeface="Calibri" panose="020F0502020204030204" pitchFamily="34" charset="0"/>
                <a:cs typeface="Times New Roman" panose="02020603050405020304" pitchFamily="18" charset="0"/>
                <a:hlinkClick r:id="rId5"/>
              </a:rPr>
              <a:t>https://youtu.be/VLQ4_QGHpro</a:t>
            </a:r>
            <a:endParaRPr lang="en-US" sz="1400" b="1" dirty="0">
              <a:effectLst/>
              <a:ea typeface="Calibri" panose="020F0502020204030204" pitchFamily="34" charset="0"/>
              <a:cs typeface="Times New Roman" panose="02020603050405020304" pitchFamily="18" charset="0"/>
            </a:endParaRPr>
          </a:p>
        </p:txBody>
      </p:sp>
      <p:cxnSp>
        <p:nvCxnSpPr>
          <p:cNvPr id="1029" name="Straight Arrow Connector 1028">
            <a:extLst>
              <a:ext uri="{FF2B5EF4-FFF2-40B4-BE49-F238E27FC236}">
                <a16:creationId xmlns:a16="http://schemas.microsoft.com/office/drawing/2014/main" id="{178806D4-F2E0-0ED6-46B0-CE7A11D48914}"/>
              </a:ext>
            </a:extLst>
          </p:cNvPr>
          <p:cNvCxnSpPr>
            <a:cxnSpLocks/>
          </p:cNvCxnSpPr>
          <p:nvPr/>
        </p:nvCxnSpPr>
        <p:spPr>
          <a:xfrm flipH="1" flipV="1">
            <a:off x="10620679" y="2697927"/>
            <a:ext cx="213735" cy="399825"/>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id="{16EF286C-9C1B-B7EA-B6C7-47EA6F66F669}"/>
              </a:ext>
            </a:extLst>
          </p:cNvPr>
          <p:cNvSpPr txBox="1"/>
          <p:nvPr/>
        </p:nvSpPr>
        <p:spPr>
          <a:xfrm>
            <a:off x="9696015" y="3028890"/>
            <a:ext cx="2318249" cy="400110"/>
          </a:xfrm>
          <a:prstGeom prst="rect">
            <a:avLst/>
          </a:prstGeom>
          <a:noFill/>
        </p:spPr>
        <p:txBody>
          <a:bodyPr wrap="square">
            <a:spAutoFit/>
          </a:bodyPr>
          <a:lstStyle/>
          <a:p>
            <a:r>
              <a:rPr lang="en-US" sz="2000" dirty="0">
                <a:solidFill>
                  <a:srgbClr val="0070C0"/>
                </a:solidFill>
                <a:effectLst>
                  <a:outerShdw blurRad="38100" dist="38100" dir="2700000" algn="tl">
                    <a:srgbClr val="000000">
                      <a:alpha val="43137"/>
                    </a:srgbClr>
                  </a:outerShdw>
                </a:effectLst>
              </a:rPr>
              <a:t>YouTube video link</a:t>
            </a:r>
            <a:endParaRPr lang="en-US" sz="2000" i="1" dirty="0">
              <a:solidFill>
                <a:srgbClr val="0070C0"/>
              </a:solidFill>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51F935EA-C751-6B78-75B6-7A8B27A3D0F4}"/>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392822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509155" y="371995"/>
            <a:ext cx="10515600" cy="369332"/>
          </a:xfrm>
        </p:spPr>
        <p:txBody>
          <a:bodyPr/>
          <a:lstStyle/>
          <a:p>
            <a:r>
              <a:rPr lang="en-US" dirty="0"/>
              <a:t>HI Beamforming Module with Integrated Antenna</a:t>
            </a:r>
          </a:p>
        </p:txBody>
      </p:sp>
      <p:pic>
        <p:nvPicPr>
          <p:cNvPr id="6" name="Picture 5">
            <a:extLst>
              <a:ext uri="{FF2B5EF4-FFF2-40B4-BE49-F238E27FC236}">
                <a16:creationId xmlns:a16="http://schemas.microsoft.com/office/drawing/2014/main" id="{15E35179-0463-BB6A-8A5D-3E6B641908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9000" contrast="57000"/>
                    </a14:imgEffect>
                  </a14:imgLayer>
                </a14:imgProps>
              </a:ext>
            </a:extLst>
          </a:blip>
          <a:stretch>
            <a:fillRect/>
          </a:stretch>
        </p:blipFill>
        <p:spPr>
          <a:xfrm>
            <a:off x="152265" y="1165859"/>
            <a:ext cx="8517640" cy="4206241"/>
          </a:xfrm>
          <a:prstGeom prst="rect">
            <a:avLst/>
          </a:prstGeom>
        </p:spPr>
      </p:pic>
      <p:sp>
        <p:nvSpPr>
          <p:cNvPr id="7" name="Footer Placeholder 6">
            <a:extLst>
              <a:ext uri="{FF2B5EF4-FFF2-40B4-BE49-F238E27FC236}">
                <a16:creationId xmlns:a16="http://schemas.microsoft.com/office/drawing/2014/main" id="{795DBA10-A137-68E0-12FA-59AF1D3A0AFF}"/>
              </a:ext>
            </a:extLst>
          </p:cNvPr>
          <p:cNvSpPr>
            <a:spLocks noGrp="1"/>
          </p:cNvSpPr>
          <p:nvPr>
            <p:ph type="ftr" sz="quarter" idx="34"/>
          </p:nvPr>
        </p:nvSpPr>
        <p:spPr/>
        <p:txBody>
          <a:bodyPr/>
          <a:lstStyle/>
          <a:p>
            <a:pPr>
              <a:defRPr/>
            </a:pPr>
            <a:r>
              <a:rPr lang="en-US"/>
              <a:t>Heterogenous Integrated Module Design in ADS</a:t>
            </a:r>
          </a:p>
        </p:txBody>
      </p:sp>
      <p:pic>
        <p:nvPicPr>
          <p:cNvPr id="2" name="Picture 1">
            <a:extLst>
              <a:ext uri="{FF2B5EF4-FFF2-40B4-BE49-F238E27FC236}">
                <a16:creationId xmlns:a16="http://schemas.microsoft.com/office/drawing/2014/main" id="{8B0A010D-550D-6F64-D61B-1A134872DC7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0"/>
                    </a14:imgEffect>
                  </a14:imgLayer>
                </a14:imgProps>
              </a:ext>
            </a:extLst>
          </a:blip>
          <a:stretch>
            <a:fillRect/>
          </a:stretch>
        </p:blipFill>
        <p:spPr>
          <a:xfrm>
            <a:off x="9006840" y="1165859"/>
            <a:ext cx="2740005" cy="4729002"/>
          </a:xfrm>
          <a:prstGeom prst="rect">
            <a:avLst/>
          </a:prstGeom>
        </p:spPr>
      </p:pic>
      <p:sp>
        <p:nvSpPr>
          <p:cNvPr id="3" name="TextBox 2">
            <a:extLst>
              <a:ext uri="{FF2B5EF4-FFF2-40B4-BE49-F238E27FC236}">
                <a16:creationId xmlns:a16="http://schemas.microsoft.com/office/drawing/2014/main" id="{FDB31174-8F4F-E04B-68F0-A08EDFC15847}"/>
              </a:ext>
            </a:extLst>
          </p:cNvPr>
          <p:cNvSpPr txBox="1"/>
          <p:nvPr/>
        </p:nvSpPr>
        <p:spPr>
          <a:xfrm>
            <a:off x="1534603" y="5445919"/>
            <a:ext cx="4869180" cy="492443"/>
          </a:xfrm>
          <a:prstGeom prst="rect">
            <a:avLst/>
          </a:prstGeom>
          <a:noFill/>
        </p:spPr>
        <p:txBody>
          <a:bodyPr wrap="square" lIns="0" tIns="0" rIns="0" bIns="0" rtlCol="0">
            <a:spAutoFit/>
          </a:bodyPr>
          <a:lstStyle/>
          <a:p>
            <a:pPr algn="l"/>
            <a:r>
              <a:rPr lang="en-US" sz="3200" u="sng" dirty="0">
                <a:solidFill>
                  <a:schemeClr val="tx1">
                    <a:lumMod val="85000"/>
                    <a:lumOff val="15000"/>
                  </a:schemeClr>
                </a:solidFill>
                <a:cs typeface="Calibri" panose="020F0502020204030204" pitchFamily="34" charset="0"/>
              </a:rPr>
              <a:t>Watch the YouTube video:</a:t>
            </a:r>
            <a:endParaRPr lang="en-US" sz="2000" u="sng" dirty="0">
              <a:solidFill>
                <a:schemeClr val="tx1">
                  <a:lumMod val="85000"/>
                  <a:lumOff val="15000"/>
                </a:schemeClr>
              </a:solidFill>
              <a:cs typeface="Calibri" panose="020F0502020204030204" pitchFamily="34" charset="0"/>
            </a:endParaRPr>
          </a:p>
        </p:txBody>
      </p:sp>
      <p:sp>
        <p:nvSpPr>
          <p:cNvPr id="5" name="TextBox 4">
            <a:extLst>
              <a:ext uri="{FF2B5EF4-FFF2-40B4-BE49-F238E27FC236}">
                <a16:creationId xmlns:a16="http://schemas.microsoft.com/office/drawing/2014/main" id="{F9273C95-B1DE-D84C-C8B2-7AFD500B2D98}"/>
              </a:ext>
            </a:extLst>
          </p:cNvPr>
          <p:cNvSpPr txBox="1"/>
          <p:nvPr/>
        </p:nvSpPr>
        <p:spPr>
          <a:xfrm>
            <a:off x="1418761" y="5817905"/>
            <a:ext cx="5513784" cy="523220"/>
          </a:xfrm>
          <a:prstGeom prst="rect">
            <a:avLst/>
          </a:prstGeom>
          <a:noFill/>
        </p:spPr>
        <p:txBody>
          <a:bodyPr wrap="square">
            <a:spAutoFit/>
          </a:bodyPr>
          <a:lstStyle/>
          <a:p>
            <a:pPr marL="0" marR="0">
              <a:spcBef>
                <a:spcPts val="0"/>
              </a:spcBef>
              <a:spcAft>
                <a:spcPts val="0"/>
              </a:spcAft>
            </a:pPr>
            <a:r>
              <a:rPr lang="en-US" sz="2800" b="1" u="sng" dirty="0">
                <a:solidFill>
                  <a:srgbClr val="0000EE"/>
                </a:solidFill>
                <a:effectLst/>
                <a:ea typeface="Calibri" panose="020F0502020204030204" pitchFamily="34" charset="0"/>
                <a:hlinkClick r:id="rId6"/>
              </a:rPr>
              <a:t>https://youtu.be/VLQ4_QGHpro</a:t>
            </a:r>
            <a:endParaRPr lang="en-US" sz="2800" b="1" dirty="0">
              <a:effectLst/>
              <a:ea typeface="Calibri" panose="020F0502020204030204" pitchFamily="34" charset="0"/>
            </a:endParaRPr>
          </a:p>
        </p:txBody>
      </p:sp>
    </p:spTree>
    <p:extLst>
      <p:ext uri="{BB962C8B-B14F-4D97-AF65-F5344CB8AC3E}">
        <p14:creationId xmlns:p14="http://schemas.microsoft.com/office/powerpoint/2010/main" val="4061482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3F3E55-7CFA-1E04-5403-7D342A57BE45}"/>
              </a:ext>
            </a:extLst>
          </p:cNvPr>
          <p:cNvSpPr>
            <a:spLocks noGrp="1"/>
          </p:cNvSpPr>
          <p:nvPr>
            <p:ph type="body" sz="quarter" idx="32"/>
          </p:nvPr>
        </p:nvSpPr>
        <p:spPr/>
        <p:txBody>
          <a:bodyPr/>
          <a:lstStyle/>
          <a:p>
            <a:r>
              <a:rPr lang="en-US" dirty="0"/>
              <a:t>Co-Design across assembled technology with one button press</a:t>
            </a:r>
          </a:p>
        </p:txBody>
      </p:sp>
      <p:sp>
        <p:nvSpPr>
          <p:cNvPr id="3" name="Text Placeholder 2">
            <a:extLst>
              <a:ext uri="{FF2B5EF4-FFF2-40B4-BE49-F238E27FC236}">
                <a16:creationId xmlns:a16="http://schemas.microsoft.com/office/drawing/2014/main" id="{F29B8310-2E96-3319-1121-07F3E4264523}"/>
              </a:ext>
            </a:extLst>
          </p:cNvPr>
          <p:cNvSpPr>
            <a:spLocks noGrp="1"/>
          </p:cNvSpPr>
          <p:nvPr>
            <p:ph type="body" sz="quarter" idx="33"/>
          </p:nvPr>
        </p:nvSpPr>
        <p:spPr>
          <a:xfrm>
            <a:off x="694944" y="1658235"/>
            <a:ext cx="10640085" cy="3784600"/>
          </a:xfrm>
        </p:spPr>
        <p:txBody>
          <a:bodyPr/>
          <a:lstStyle/>
          <a:p>
            <a:r>
              <a:rPr lang="en-US" dirty="0"/>
              <a:t>Edit in place is a common feature used in hierarchal IC flows.</a:t>
            </a:r>
          </a:p>
          <a:p>
            <a:r>
              <a:rPr lang="en-US" dirty="0"/>
              <a:t>Starting in ADS 2025 Update 1, Edit in place also works with Smart Mount Cells</a:t>
            </a:r>
          </a:p>
          <a:p>
            <a:pPr lvl="1"/>
            <a:r>
              <a:rPr lang="en-US" dirty="0"/>
              <a:t>Layers and libraries update automatically when doing Edit in Place across technology</a:t>
            </a:r>
          </a:p>
          <a:p>
            <a:endParaRPr lang="en-US" dirty="0"/>
          </a:p>
        </p:txBody>
      </p:sp>
      <p:sp>
        <p:nvSpPr>
          <p:cNvPr id="4" name="Title 3">
            <a:extLst>
              <a:ext uri="{FF2B5EF4-FFF2-40B4-BE49-F238E27FC236}">
                <a16:creationId xmlns:a16="http://schemas.microsoft.com/office/drawing/2014/main" id="{F23B4DE6-9A11-ED34-E881-F3895756F928}"/>
              </a:ext>
            </a:extLst>
          </p:cNvPr>
          <p:cNvSpPr>
            <a:spLocks noGrp="1"/>
          </p:cNvSpPr>
          <p:nvPr>
            <p:ph type="title"/>
          </p:nvPr>
        </p:nvSpPr>
        <p:spPr/>
        <p:txBody>
          <a:bodyPr/>
          <a:lstStyle/>
          <a:p>
            <a:r>
              <a:rPr lang="en-US" dirty="0"/>
              <a:t>Smart Mount Edit in Place offers industry first</a:t>
            </a:r>
          </a:p>
        </p:txBody>
      </p:sp>
      <p:pic>
        <p:nvPicPr>
          <p:cNvPr id="14" name="Picture 13">
            <a:extLst>
              <a:ext uri="{FF2B5EF4-FFF2-40B4-BE49-F238E27FC236}">
                <a16:creationId xmlns:a16="http://schemas.microsoft.com/office/drawing/2014/main" id="{23D8F383-511E-7B62-D100-10F007A5A902}"/>
              </a:ext>
            </a:extLst>
          </p:cNvPr>
          <p:cNvPicPr>
            <a:picLocks noChangeAspect="1"/>
          </p:cNvPicPr>
          <p:nvPr/>
        </p:nvPicPr>
        <p:blipFill>
          <a:blip r:embed="rId3"/>
          <a:stretch>
            <a:fillRect/>
          </a:stretch>
        </p:blipFill>
        <p:spPr>
          <a:xfrm>
            <a:off x="694944" y="3143242"/>
            <a:ext cx="5500542" cy="2772926"/>
          </a:xfrm>
          <a:prstGeom prst="rect">
            <a:avLst/>
          </a:prstGeom>
        </p:spPr>
      </p:pic>
      <p:pic>
        <p:nvPicPr>
          <p:cNvPr id="16" name="Picture 15">
            <a:extLst>
              <a:ext uri="{FF2B5EF4-FFF2-40B4-BE49-F238E27FC236}">
                <a16:creationId xmlns:a16="http://schemas.microsoft.com/office/drawing/2014/main" id="{20D982A4-38D7-25CD-2F76-3105E4B8910B}"/>
              </a:ext>
            </a:extLst>
          </p:cNvPr>
          <p:cNvPicPr>
            <a:picLocks noChangeAspect="1"/>
          </p:cNvPicPr>
          <p:nvPr/>
        </p:nvPicPr>
        <p:blipFill>
          <a:blip r:embed="rId4"/>
          <a:stretch>
            <a:fillRect/>
          </a:stretch>
        </p:blipFill>
        <p:spPr>
          <a:xfrm>
            <a:off x="7048500" y="3058282"/>
            <a:ext cx="4788812" cy="2942845"/>
          </a:xfrm>
          <a:prstGeom prst="rect">
            <a:avLst/>
          </a:prstGeom>
        </p:spPr>
      </p:pic>
      <p:sp>
        <p:nvSpPr>
          <p:cNvPr id="17" name="Arrow: Right 16">
            <a:extLst>
              <a:ext uri="{FF2B5EF4-FFF2-40B4-BE49-F238E27FC236}">
                <a16:creationId xmlns:a16="http://schemas.microsoft.com/office/drawing/2014/main" id="{698DC1A5-965F-6CF1-6A2F-60C7A95FC007}"/>
              </a:ext>
            </a:extLst>
          </p:cNvPr>
          <p:cNvSpPr/>
          <p:nvPr/>
        </p:nvSpPr>
        <p:spPr>
          <a:xfrm>
            <a:off x="6370851" y="4076700"/>
            <a:ext cx="601449" cy="43434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7" name="Footer Placeholder 6">
            <a:extLst>
              <a:ext uri="{FF2B5EF4-FFF2-40B4-BE49-F238E27FC236}">
                <a16:creationId xmlns:a16="http://schemas.microsoft.com/office/drawing/2014/main" id="{9CB46869-4386-4F0C-8F65-F46E992D4655}"/>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79318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65708-D62A-3621-AC85-E4CB2D8BA0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8C409D-1760-868A-ED69-98D09B00E3CE}"/>
              </a:ext>
            </a:extLst>
          </p:cNvPr>
          <p:cNvSpPr>
            <a:spLocks noGrp="1"/>
          </p:cNvSpPr>
          <p:nvPr>
            <p:ph type="body" sz="quarter" idx="32"/>
          </p:nvPr>
        </p:nvSpPr>
        <p:spPr>
          <a:xfrm>
            <a:off x="685800" y="838200"/>
            <a:ext cx="10515600" cy="395674"/>
          </a:xfrm>
        </p:spPr>
        <p:txBody>
          <a:bodyPr/>
          <a:lstStyle/>
          <a:p>
            <a:r>
              <a:rPr lang="en-US"/>
              <a:t>Assemble technology at the top design, just like physical processes</a:t>
            </a:r>
          </a:p>
        </p:txBody>
      </p:sp>
      <p:sp>
        <p:nvSpPr>
          <p:cNvPr id="4" name="Title 3">
            <a:extLst>
              <a:ext uri="{FF2B5EF4-FFF2-40B4-BE49-F238E27FC236}">
                <a16:creationId xmlns:a16="http://schemas.microsoft.com/office/drawing/2014/main" id="{8B5F921A-89F4-EFFF-81ED-E35ABF59D426}"/>
              </a:ext>
            </a:extLst>
          </p:cNvPr>
          <p:cNvSpPr>
            <a:spLocks noGrp="1"/>
          </p:cNvSpPr>
          <p:nvPr>
            <p:ph type="title"/>
          </p:nvPr>
        </p:nvSpPr>
        <p:spPr>
          <a:xfrm>
            <a:off x="685800" y="548640"/>
            <a:ext cx="10515600" cy="369332"/>
          </a:xfrm>
        </p:spPr>
        <p:txBody>
          <a:bodyPr/>
          <a:lstStyle/>
          <a:p>
            <a:r>
              <a:rPr lang="en-US" dirty="0"/>
              <a:t>Focus: Smart Mount Technology Stacking for 3DHI </a:t>
            </a:r>
          </a:p>
        </p:txBody>
      </p:sp>
      <p:sp>
        <p:nvSpPr>
          <p:cNvPr id="7" name="Rectangle 6">
            <a:extLst>
              <a:ext uri="{FF2B5EF4-FFF2-40B4-BE49-F238E27FC236}">
                <a16:creationId xmlns:a16="http://schemas.microsoft.com/office/drawing/2014/main" id="{CA1034B9-E0E5-590F-4F7A-F4960C003206}"/>
              </a:ext>
            </a:extLst>
          </p:cNvPr>
          <p:cNvSpPr/>
          <p:nvPr/>
        </p:nvSpPr>
        <p:spPr>
          <a:xfrm>
            <a:off x="2362200" y="1905000"/>
            <a:ext cx="609600" cy="228600"/>
          </a:xfrm>
          <a:prstGeom prst="rect">
            <a:avLst/>
          </a:prstGeom>
          <a:noFill/>
          <a:ln w="25400">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F69331C4-1A58-57BE-8992-59DB709E656D}"/>
              </a:ext>
            </a:extLst>
          </p:cNvPr>
          <p:cNvSpPr/>
          <p:nvPr/>
        </p:nvSpPr>
        <p:spPr>
          <a:xfrm>
            <a:off x="914400" y="1905000"/>
            <a:ext cx="1219200" cy="2286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16233325-13FF-C41B-44B7-DCFA419C4603}"/>
              </a:ext>
            </a:extLst>
          </p:cNvPr>
          <p:cNvSpPr txBox="1"/>
          <p:nvPr/>
        </p:nvSpPr>
        <p:spPr>
          <a:xfrm>
            <a:off x="609600" y="1295400"/>
            <a:ext cx="5257800" cy="457200"/>
          </a:xfrm>
          <a:prstGeom prst="rect">
            <a:avLst/>
          </a:prstGeom>
          <a:noFill/>
        </p:spPr>
        <p:txBody>
          <a:bodyPr wrap="none" lIns="0" tIns="0" rIns="0" bIns="0" rtlCol="0">
            <a:noAutofit/>
          </a:bodyPr>
          <a:lstStyle/>
          <a:p>
            <a:pPr algn="l"/>
            <a:r>
              <a:rPr lang="en-US" b="1">
                <a:solidFill>
                  <a:schemeClr val="tx1">
                    <a:lumMod val="85000"/>
                    <a:lumOff val="15000"/>
                  </a:schemeClr>
                </a:solidFill>
              </a:rPr>
              <a:t>Traditional Smart Mount </a:t>
            </a:r>
            <a:r>
              <a:rPr lang="en-US">
                <a:solidFill>
                  <a:schemeClr val="tx1">
                    <a:lumMod val="85000"/>
                    <a:lumOff val="15000"/>
                  </a:schemeClr>
                </a:solidFill>
              </a:rPr>
              <a:t>uses hierarchy to assemble</a:t>
            </a:r>
          </a:p>
        </p:txBody>
      </p:sp>
      <p:sp>
        <p:nvSpPr>
          <p:cNvPr id="10" name="Rectangle 9">
            <a:extLst>
              <a:ext uri="{FF2B5EF4-FFF2-40B4-BE49-F238E27FC236}">
                <a16:creationId xmlns:a16="http://schemas.microsoft.com/office/drawing/2014/main" id="{7CA501AE-5B6C-0279-879A-64E961FA15EB}"/>
              </a:ext>
            </a:extLst>
          </p:cNvPr>
          <p:cNvSpPr/>
          <p:nvPr/>
        </p:nvSpPr>
        <p:spPr>
          <a:xfrm>
            <a:off x="3657600" y="1905000"/>
            <a:ext cx="1524000" cy="22860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9C1BDEFA-A714-9C98-F15C-E0B0F7CF6FF2}"/>
              </a:ext>
            </a:extLst>
          </p:cNvPr>
          <p:cNvSpPr/>
          <p:nvPr/>
        </p:nvSpPr>
        <p:spPr>
          <a:xfrm>
            <a:off x="1828800" y="2438400"/>
            <a:ext cx="609600" cy="228600"/>
          </a:xfrm>
          <a:prstGeom prst="rect">
            <a:avLst/>
          </a:prstGeom>
          <a:no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A9BF3C12-9A6C-50A3-7232-D607FFCAE679}"/>
              </a:ext>
            </a:extLst>
          </p:cNvPr>
          <p:cNvSpPr/>
          <p:nvPr/>
        </p:nvSpPr>
        <p:spPr>
          <a:xfrm>
            <a:off x="1524000" y="2667000"/>
            <a:ext cx="1219200" cy="228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76727B05-D739-6EC1-8E19-0B6A1AF713E0}"/>
              </a:ext>
            </a:extLst>
          </p:cNvPr>
          <p:cNvSpPr/>
          <p:nvPr/>
        </p:nvSpPr>
        <p:spPr>
          <a:xfrm>
            <a:off x="1295400" y="2362200"/>
            <a:ext cx="1752600" cy="6858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B2839AFB-E8B0-B16E-9464-537354DCA4DE}"/>
              </a:ext>
            </a:extLst>
          </p:cNvPr>
          <p:cNvSpPr txBox="1"/>
          <p:nvPr/>
        </p:nvSpPr>
        <p:spPr>
          <a:xfrm>
            <a:off x="1143000" y="1600200"/>
            <a:ext cx="685800" cy="304800"/>
          </a:xfrm>
          <a:prstGeom prst="rect">
            <a:avLst/>
          </a:prstGeom>
          <a:noFill/>
        </p:spPr>
        <p:txBody>
          <a:bodyPr wrap="none" lIns="0" tIns="0" rIns="0" bIns="0" rtlCol="0">
            <a:noAutofit/>
          </a:bodyPr>
          <a:lstStyle/>
          <a:p>
            <a:pPr algn="l"/>
            <a:r>
              <a:rPr lang="en-US">
                <a:solidFill>
                  <a:schemeClr val="tx1">
                    <a:lumMod val="85000"/>
                    <a:lumOff val="15000"/>
                  </a:schemeClr>
                </a:solidFill>
              </a:rPr>
              <a:t>cell 1</a:t>
            </a:r>
          </a:p>
        </p:txBody>
      </p:sp>
      <p:sp>
        <p:nvSpPr>
          <p:cNvPr id="15" name="TextBox 14">
            <a:extLst>
              <a:ext uri="{FF2B5EF4-FFF2-40B4-BE49-F238E27FC236}">
                <a16:creationId xmlns:a16="http://schemas.microsoft.com/office/drawing/2014/main" id="{CDA0C499-0A8D-65BD-871D-D2713AEC516F}"/>
              </a:ext>
            </a:extLst>
          </p:cNvPr>
          <p:cNvSpPr txBox="1"/>
          <p:nvPr/>
        </p:nvSpPr>
        <p:spPr>
          <a:xfrm>
            <a:off x="2362200" y="1600200"/>
            <a:ext cx="685800" cy="304800"/>
          </a:xfrm>
          <a:prstGeom prst="rect">
            <a:avLst/>
          </a:prstGeom>
          <a:noFill/>
        </p:spPr>
        <p:txBody>
          <a:bodyPr wrap="none" lIns="0" tIns="0" rIns="0" bIns="0" rtlCol="0">
            <a:noAutofit/>
          </a:bodyPr>
          <a:lstStyle/>
          <a:p>
            <a:pPr algn="l"/>
            <a:r>
              <a:rPr lang="en-US">
                <a:solidFill>
                  <a:schemeClr val="tx1">
                    <a:lumMod val="85000"/>
                    <a:lumOff val="15000"/>
                  </a:schemeClr>
                </a:solidFill>
              </a:rPr>
              <a:t>cell 2</a:t>
            </a:r>
          </a:p>
        </p:txBody>
      </p:sp>
      <p:sp>
        <p:nvSpPr>
          <p:cNvPr id="16" name="TextBox 15">
            <a:extLst>
              <a:ext uri="{FF2B5EF4-FFF2-40B4-BE49-F238E27FC236}">
                <a16:creationId xmlns:a16="http://schemas.microsoft.com/office/drawing/2014/main" id="{85EFC51A-B582-FE47-544A-4546199F0004}"/>
              </a:ext>
            </a:extLst>
          </p:cNvPr>
          <p:cNvSpPr txBox="1"/>
          <p:nvPr/>
        </p:nvSpPr>
        <p:spPr>
          <a:xfrm>
            <a:off x="3962400" y="1600200"/>
            <a:ext cx="685800" cy="304800"/>
          </a:xfrm>
          <a:prstGeom prst="rect">
            <a:avLst/>
          </a:prstGeom>
          <a:noFill/>
        </p:spPr>
        <p:txBody>
          <a:bodyPr wrap="none" lIns="0" tIns="0" rIns="0" bIns="0" rtlCol="0">
            <a:noAutofit/>
          </a:bodyPr>
          <a:lstStyle/>
          <a:p>
            <a:pPr algn="l"/>
            <a:r>
              <a:rPr lang="en-US">
                <a:solidFill>
                  <a:schemeClr val="tx1">
                    <a:lumMod val="85000"/>
                    <a:lumOff val="15000"/>
                  </a:schemeClr>
                </a:solidFill>
              </a:rPr>
              <a:t>cell 3</a:t>
            </a:r>
          </a:p>
        </p:txBody>
      </p:sp>
      <p:sp>
        <p:nvSpPr>
          <p:cNvPr id="17" name="TextBox 16">
            <a:extLst>
              <a:ext uri="{FF2B5EF4-FFF2-40B4-BE49-F238E27FC236}">
                <a16:creationId xmlns:a16="http://schemas.microsoft.com/office/drawing/2014/main" id="{64317B69-CE68-885B-3982-F35C1BCBF138}"/>
              </a:ext>
            </a:extLst>
          </p:cNvPr>
          <p:cNvSpPr txBox="1"/>
          <p:nvPr/>
        </p:nvSpPr>
        <p:spPr>
          <a:xfrm>
            <a:off x="3581400" y="5105400"/>
            <a:ext cx="685800" cy="304800"/>
          </a:xfrm>
          <a:prstGeom prst="rect">
            <a:avLst/>
          </a:prstGeom>
          <a:noFill/>
        </p:spPr>
        <p:txBody>
          <a:bodyPr wrap="none" lIns="0" tIns="0" rIns="0" bIns="0" rtlCol="0">
            <a:noAutofit/>
          </a:bodyPr>
          <a:lstStyle/>
          <a:p>
            <a:pPr algn="l"/>
            <a:r>
              <a:rPr lang="en-US" sz="1400" b="1">
                <a:solidFill>
                  <a:schemeClr val="tx1">
                    <a:lumMod val="85000"/>
                    <a:lumOff val="15000"/>
                  </a:schemeClr>
                </a:solidFill>
              </a:rPr>
              <a:t>cell 4</a:t>
            </a:r>
            <a:r>
              <a:rPr lang="en-US" sz="1400">
                <a:solidFill>
                  <a:schemeClr val="tx1">
                    <a:lumMod val="85000"/>
                    <a:lumOff val="15000"/>
                  </a:schemeClr>
                </a:solidFill>
              </a:rPr>
              <a:t>=</a:t>
            </a:r>
          </a:p>
          <a:p>
            <a:pPr algn="l"/>
            <a:r>
              <a:rPr lang="en-US" sz="1400">
                <a:solidFill>
                  <a:schemeClr val="tx1">
                    <a:lumMod val="85000"/>
                    <a:lumOff val="15000"/>
                  </a:schemeClr>
                </a:solidFill>
              </a:rPr>
              <a:t>cell 1 +</a:t>
            </a:r>
          </a:p>
          <a:p>
            <a:pPr algn="l"/>
            <a:r>
              <a:rPr lang="en-US" sz="1400">
                <a:solidFill>
                  <a:schemeClr val="tx1">
                    <a:lumMod val="85000"/>
                    <a:lumOff val="15000"/>
                  </a:schemeClr>
                </a:solidFill>
              </a:rPr>
              <a:t>cell 2 + </a:t>
            </a:r>
          </a:p>
          <a:p>
            <a:pPr algn="l"/>
            <a:r>
              <a:rPr lang="en-US" sz="1400">
                <a:solidFill>
                  <a:schemeClr val="tx1">
                    <a:lumMod val="85000"/>
                    <a:lumOff val="15000"/>
                  </a:schemeClr>
                </a:solidFill>
              </a:rPr>
              <a:t>cell 3</a:t>
            </a:r>
          </a:p>
        </p:txBody>
      </p:sp>
      <p:sp>
        <p:nvSpPr>
          <p:cNvPr id="22" name="Rectangle 21">
            <a:extLst>
              <a:ext uri="{FF2B5EF4-FFF2-40B4-BE49-F238E27FC236}">
                <a16:creationId xmlns:a16="http://schemas.microsoft.com/office/drawing/2014/main" id="{B8156CA1-C6E5-7890-4474-ADE1C5ABF00C}"/>
              </a:ext>
            </a:extLst>
          </p:cNvPr>
          <p:cNvSpPr/>
          <p:nvPr/>
        </p:nvSpPr>
        <p:spPr>
          <a:xfrm>
            <a:off x="3505200" y="2362200"/>
            <a:ext cx="1981200" cy="6858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B006F90C-089C-7C20-FF30-E6247847453C}"/>
              </a:ext>
            </a:extLst>
          </p:cNvPr>
          <p:cNvSpPr txBox="1"/>
          <p:nvPr/>
        </p:nvSpPr>
        <p:spPr>
          <a:xfrm>
            <a:off x="5562600" y="2362200"/>
            <a:ext cx="685800" cy="304800"/>
          </a:xfrm>
          <a:prstGeom prst="rect">
            <a:avLst/>
          </a:prstGeom>
          <a:noFill/>
        </p:spPr>
        <p:txBody>
          <a:bodyPr wrap="none" lIns="0" tIns="0" rIns="0" bIns="0" rtlCol="0">
            <a:noAutofit/>
          </a:bodyPr>
          <a:lstStyle/>
          <a:p>
            <a:pPr algn="l"/>
            <a:r>
              <a:rPr lang="en-US" sz="1400" b="1">
                <a:solidFill>
                  <a:schemeClr val="tx1">
                    <a:lumMod val="85000"/>
                    <a:lumOff val="15000"/>
                  </a:schemeClr>
                </a:solidFill>
              </a:rPr>
              <a:t>cell 5</a:t>
            </a:r>
            <a:r>
              <a:rPr lang="en-US" sz="1400">
                <a:solidFill>
                  <a:schemeClr val="tx1">
                    <a:lumMod val="85000"/>
                    <a:lumOff val="15000"/>
                  </a:schemeClr>
                </a:solidFill>
              </a:rPr>
              <a:t>=</a:t>
            </a:r>
          </a:p>
          <a:p>
            <a:pPr algn="l"/>
            <a:r>
              <a:rPr lang="en-US" sz="1400">
                <a:solidFill>
                  <a:schemeClr val="tx1">
                    <a:lumMod val="85000"/>
                    <a:lumOff val="15000"/>
                  </a:schemeClr>
                </a:solidFill>
              </a:rPr>
              <a:t>cell 3 +</a:t>
            </a:r>
          </a:p>
          <a:p>
            <a:pPr algn="l"/>
            <a:r>
              <a:rPr lang="en-US" sz="1400">
                <a:solidFill>
                  <a:schemeClr val="tx1">
                    <a:lumMod val="85000"/>
                    <a:lumOff val="15000"/>
                  </a:schemeClr>
                </a:solidFill>
              </a:rPr>
              <a:t>cell 4</a:t>
            </a:r>
          </a:p>
        </p:txBody>
      </p:sp>
      <p:sp>
        <p:nvSpPr>
          <p:cNvPr id="25" name="Rectangle 24">
            <a:extLst>
              <a:ext uri="{FF2B5EF4-FFF2-40B4-BE49-F238E27FC236}">
                <a16:creationId xmlns:a16="http://schemas.microsoft.com/office/drawing/2014/main" id="{E4C600A3-C31E-2B23-EBF9-A853308B6709}"/>
              </a:ext>
            </a:extLst>
          </p:cNvPr>
          <p:cNvSpPr/>
          <p:nvPr/>
        </p:nvSpPr>
        <p:spPr>
          <a:xfrm>
            <a:off x="3733800" y="2819400"/>
            <a:ext cx="1371600"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3845753C-BF8E-7444-673C-7B5B509F533D}"/>
              </a:ext>
            </a:extLst>
          </p:cNvPr>
          <p:cNvSpPr/>
          <p:nvPr/>
        </p:nvSpPr>
        <p:spPr>
          <a:xfrm>
            <a:off x="3810000" y="2438400"/>
            <a:ext cx="1143000" cy="3810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01731602-6DFC-A079-90D6-DB054A001413}"/>
              </a:ext>
            </a:extLst>
          </p:cNvPr>
          <p:cNvSpPr/>
          <p:nvPr/>
        </p:nvSpPr>
        <p:spPr>
          <a:xfrm>
            <a:off x="3962400" y="2667000"/>
            <a:ext cx="838200" cy="152400"/>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9E685939-20D0-98CF-149A-E9587CB371CA}"/>
              </a:ext>
            </a:extLst>
          </p:cNvPr>
          <p:cNvSpPr/>
          <p:nvPr/>
        </p:nvSpPr>
        <p:spPr>
          <a:xfrm>
            <a:off x="4038600" y="2514600"/>
            <a:ext cx="609600" cy="152400"/>
          </a:xfrm>
          <a:prstGeom prst="rect">
            <a:avLst/>
          </a:prstGeom>
          <a:noFill/>
          <a:ln>
            <a:solidFill>
              <a:schemeClr val="accent4">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cxnSp>
        <p:nvCxnSpPr>
          <p:cNvPr id="31" name="Straight Arrow Connector 30">
            <a:extLst>
              <a:ext uri="{FF2B5EF4-FFF2-40B4-BE49-F238E27FC236}">
                <a16:creationId xmlns:a16="http://schemas.microsoft.com/office/drawing/2014/main" id="{D9EE65FA-8EE2-8570-6C41-E95FECF22C99}"/>
              </a:ext>
            </a:extLst>
          </p:cNvPr>
          <p:cNvCxnSpPr>
            <a:cxnSpLocks/>
            <a:stCxn id="13" idx="3"/>
            <a:endCxn id="27" idx="1"/>
          </p:cNvCxnSpPr>
          <p:nvPr/>
        </p:nvCxnSpPr>
        <p:spPr>
          <a:xfrm flipV="1">
            <a:off x="3048000" y="2628900"/>
            <a:ext cx="762000" cy="7620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E6C0AB2-69EC-755C-022A-D3DF7472266A}"/>
              </a:ext>
            </a:extLst>
          </p:cNvPr>
          <p:cNvCxnSpPr>
            <a:cxnSpLocks/>
          </p:cNvCxnSpPr>
          <p:nvPr/>
        </p:nvCxnSpPr>
        <p:spPr>
          <a:xfrm>
            <a:off x="1524000" y="2133600"/>
            <a:ext cx="152400" cy="53340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2D5E540-9170-8D21-5AF1-F3710435FC8A}"/>
              </a:ext>
            </a:extLst>
          </p:cNvPr>
          <p:cNvCxnSpPr>
            <a:cxnSpLocks/>
            <a:endCxn id="11" idx="3"/>
          </p:cNvCxnSpPr>
          <p:nvPr/>
        </p:nvCxnSpPr>
        <p:spPr>
          <a:xfrm flipH="1">
            <a:off x="2438400" y="2133600"/>
            <a:ext cx="304800" cy="419100"/>
          </a:xfrm>
          <a:prstGeom prst="straightConnector1">
            <a:avLst/>
          </a:prstGeom>
          <a:ln w="19050">
            <a:solidFill>
              <a:schemeClr val="accent4">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35D6CCD-B4FE-F340-F24B-0EADD866287A}"/>
              </a:ext>
            </a:extLst>
          </p:cNvPr>
          <p:cNvSpPr txBox="1"/>
          <p:nvPr/>
        </p:nvSpPr>
        <p:spPr>
          <a:xfrm>
            <a:off x="990600" y="3200400"/>
            <a:ext cx="4800600" cy="609600"/>
          </a:xfrm>
          <a:prstGeom prst="rect">
            <a:avLst/>
          </a:prstGeom>
          <a:noFill/>
        </p:spPr>
        <p:txBody>
          <a:bodyPr wrap="none" lIns="0" tIns="0" rIns="0" bIns="0" rtlCol="0">
            <a:noAutofit/>
          </a:bodyPr>
          <a:lstStyle/>
          <a:p>
            <a:pPr algn="l"/>
            <a:r>
              <a:rPr lang="en-US" sz="1400">
                <a:solidFill>
                  <a:schemeClr val="tx1">
                    <a:lumMod val="85000"/>
                    <a:lumOff val="15000"/>
                  </a:schemeClr>
                </a:solidFill>
              </a:rPr>
              <a:t>Creates extra cells / complexity in design</a:t>
            </a:r>
          </a:p>
          <a:p>
            <a:pPr algn="l"/>
            <a:r>
              <a:rPr lang="en-US" sz="1400">
                <a:solidFill>
                  <a:schemeClr val="tx1">
                    <a:lumMod val="85000"/>
                    <a:lumOff val="15000"/>
                  </a:schemeClr>
                </a:solidFill>
              </a:rPr>
              <a:t>Technology scale factors can inadvertently multiply</a:t>
            </a:r>
          </a:p>
          <a:p>
            <a:pPr algn="l"/>
            <a:endParaRPr lang="en-US" sz="1400">
              <a:solidFill>
                <a:schemeClr val="tx1">
                  <a:lumMod val="85000"/>
                  <a:lumOff val="15000"/>
                </a:schemeClr>
              </a:solidFill>
            </a:endParaRPr>
          </a:p>
          <a:p>
            <a:pPr algn="l"/>
            <a:endParaRPr lang="en-US" sz="1400">
              <a:solidFill>
                <a:schemeClr val="tx1">
                  <a:lumMod val="85000"/>
                  <a:lumOff val="15000"/>
                </a:schemeClr>
              </a:solidFill>
            </a:endParaRPr>
          </a:p>
        </p:txBody>
      </p:sp>
      <p:cxnSp>
        <p:nvCxnSpPr>
          <p:cNvPr id="40" name="Straight Arrow Connector 39">
            <a:extLst>
              <a:ext uri="{FF2B5EF4-FFF2-40B4-BE49-F238E27FC236}">
                <a16:creationId xmlns:a16="http://schemas.microsoft.com/office/drawing/2014/main" id="{F0201812-B076-04FD-FA41-D1DD02C41782}"/>
              </a:ext>
            </a:extLst>
          </p:cNvPr>
          <p:cNvCxnSpPr/>
          <p:nvPr/>
        </p:nvCxnSpPr>
        <p:spPr>
          <a:xfrm flipH="1">
            <a:off x="5029200" y="2133600"/>
            <a:ext cx="76200" cy="68580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30E10A0-963A-E4BF-3B08-93FD5DA819FF}"/>
              </a:ext>
            </a:extLst>
          </p:cNvPr>
          <p:cNvSpPr/>
          <p:nvPr/>
        </p:nvSpPr>
        <p:spPr>
          <a:xfrm>
            <a:off x="2209800" y="4572000"/>
            <a:ext cx="609600" cy="228600"/>
          </a:xfrm>
          <a:prstGeom prst="rect">
            <a:avLst/>
          </a:prstGeom>
          <a:noFill/>
          <a:ln w="25400">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7A3BE973-C45F-2854-D1B5-CA7F247CA483}"/>
              </a:ext>
            </a:extLst>
          </p:cNvPr>
          <p:cNvSpPr/>
          <p:nvPr/>
        </p:nvSpPr>
        <p:spPr>
          <a:xfrm>
            <a:off x="685800" y="4572000"/>
            <a:ext cx="1219200" cy="2286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DDC417B3-2ADA-DA79-F7CA-17AE540BEA5F}"/>
              </a:ext>
            </a:extLst>
          </p:cNvPr>
          <p:cNvSpPr/>
          <p:nvPr/>
        </p:nvSpPr>
        <p:spPr>
          <a:xfrm>
            <a:off x="3429000" y="4572000"/>
            <a:ext cx="1524000" cy="22860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4" name="TextBox 43">
            <a:extLst>
              <a:ext uri="{FF2B5EF4-FFF2-40B4-BE49-F238E27FC236}">
                <a16:creationId xmlns:a16="http://schemas.microsoft.com/office/drawing/2014/main" id="{65A26435-299E-DB02-D0A3-006E5A9E9DC7}"/>
              </a:ext>
            </a:extLst>
          </p:cNvPr>
          <p:cNvSpPr txBox="1"/>
          <p:nvPr/>
        </p:nvSpPr>
        <p:spPr>
          <a:xfrm>
            <a:off x="914400" y="4267200"/>
            <a:ext cx="685800" cy="304800"/>
          </a:xfrm>
          <a:prstGeom prst="rect">
            <a:avLst/>
          </a:prstGeom>
          <a:noFill/>
        </p:spPr>
        <p:txBody>
          <a:bodyPr wrap="none" lIns="0" tIns="0" rIns="0" bIns="0" rtlCol="0">
            <a:noAutofit/>
          </a:bodyPr>
          <a:lstStyle/>
          <a:p>
            <a:pPr algn="l"/>
            <a:r>
              <a:rPr lang="en-US">
                <a:solidFill>
                  <a:schemeClr val="tx1">
                    <a:lumMod val="85000"/>
                    <a:lumOff val="15000"/>
                  </a:schemeClr>
                </a:solidFill>
              </a:rPr>
              <a:t>cell 1</a:t>
            </a:r>
          </a:p>
        </p:txBody>
      </p:sp>
      <p:sp>
        <p:nvSpPr>
          <p:cNvPr id="45" name="TextBox 44">
            <a:extLst>
              <a:ext uri="{FF2B5EF4-FFF2-40B4-BE49-F238E27FC236}">
                <a16:creationId xmlns:a16="http://schemas.microsoft.com/office/drawing/2014/main" id="{F5005CB7-0F60-171F-B4B7-A624C2527A68}"/>
              </a:ext>
            </a:extLst>
          </p:cNvPr>
          <p:cNvSpPr txBox="1"/>
          <p:nvPr/>
        </p:nvSpPr>
        <p:spPr>
          <a:xfrm>
            <a:off x="2209800" y="4267200"/>
            <a:ext cx="685800" cy="304800"/>
          </a:xfrm>
          <a:prstGeom prst="rect">
            <a:avLst/>
          </a:prstGeom>
          <a:noFill/>
        </p:spPr>
        <p:txBody>
          <a:bodyPr wrap="none" lIns="0" tIns="0" rIns="0" bIns="0" rtlCol="0">
            <a:noAutofit/>
          </a:bodyPr>
          <a:lstStyle/>
          <a:p>
            <a:pPr algn="l"/>
            <a:r>
              <a:rPr lang="en-US">
                <a:solidFill>
                  <a:schemeClr val="tx1">
                    <a:lumMod val="85000"/>
                    <a:lumOff val="15000"/>
                  </a:schemeClr>
                </a:solidFill>
              </a:rPr>
              <a:t>cell 2</a:t>
            </a:r>
          </a:p>
        </p:txBody>
      </p:sp>
      <p:sp>
        <p:nvSpPr>
          <p:cNvPr id="46" name="TextBox 45">
            <a:extLst>
              <a:ext uri="{FF2B5EF4-FFF2-40B4-BE49-F238E27FC236}">
                <a16:creationId xmlns:a16="http://schemas.microsoft.com/office/drawing/2014/main" id="{38963441-9AFE-A56C-A227-D0B06DDEF79D}"/>
              </a:ext>
            </a:extLst>
          </p:cNvPr>
          <p:cNvSpPr txBox="1"/>
          <p:nvPr/>
        </p:nvSpPr>
        <p:spPr>
          <a:xfrm>
            <a:off x="3733800" y="4267200"/>
            <a:ext cx="685800" cy="304800"/>
          </a:xfrm>
          <a:prstGeom prst="rect">
            <a:avLst/>
          </a:prstGeom>
          <a:noFill/>
        </p:spPr>
        <p:txBody>
          <a:bodyPr wrap="none" lIns="0" tIns="0" rIns="0" bIns="0" rtlCol="0">
            <a:noAutofit/>
          </a:bodyPr>
          <a:lstStyle/>
          <a:p>
            <a:pPr algn="l"/>
            <a:r>
              <a:rPr lang="en-US">
                <a:solidFill>
                  <a:schemeClr val="tx1">
                    <a:lumMod val="85000"/>
                    <a:lumOff val="15000"/>
                  </a:schemeClr>
                </a:solidFill>
              </a:rPr>
              <a:t>cell 3</a:t>
            </a:r>
          </a:p>
        </p:txBody>
      </p:sp>
      <p:sp>
        <p:nvSpPr>
          <p:cNvPr id="47" name="Rectangle 46">
            <a:extLst>
              <a:ext uri="{FF2B5EF4-FFF2-40B4-BE49-F238E27FC236}">
                <a16:creationId xmlns:a16="http://schemas.microsoft.com/office/drawing/2014/main" id="{B3F4F706-F969-B96B-CEBD-2E7E0629BB48}"/>
              </a:ext>
            </a:extLst>
          </p:cNvPr>
          <p:cNvSpPr/>
          <p:nvPr/>
        </p:nvSpPr>
        <p:spPr>
          <a:xfrm>
            <a:off x="1524000" y="5181600"/>
            <a:ext cx="1981200" cy="6858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cxnSp>
        <p:nvCxnSpPr>
          <p:cNvPr id="48" name="Straight Arrow Connector 47">
            <a:extLst>
              <a:ext uri="{FF2B5EF4-FFF2-40B4-BE49-F238E27FC236}">
                <a16:creationId xmlns:a16="http://schemas.microsoft.com/office/drawing/2014/main" id="{FA3A4F57-070E-216C-F505-3FFE3CAE760F}"/>
              </a:ext>
            </a:extLst>
          </p:cNvPr>
          <p:cNvCxnSpPr>
            <a:cxnSpLocks/>
          </p:cNvCxnSpPr>
          <p:nvPr/>
        </p:nvCxnSpPr>
        <p:spPr>
          <a:xfrm flipH="1">
            <a:off x="3200400" y="4800600"/>
            <a:ext cx="304800" cy="83820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91F3FFBF-0F30-BA44-D600-AB859A4CF2B8}"/>
              </a:ext>
            </a:extLst>
          </p:cNvPr>
          <p:cNvSpPr/>
          <p:nvPr/>
        </p:nvSpPr>
        <p:spPr>
          <a:xfrm>
            <a:off x="1905000" y="5638800"/>
            <a:ext cx="1371600"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cxnSp>
        <p:nvCxnSpPr>
          <p:cNvPr id="51" name="Straight Arrow Connector 50">
            <a:extLst>
              <a:ext uri="{FF2B5EF4-FFF2-40B4-BE49-F238E27FC236}">
                <a16:creationId xmlns:a16="http://schemas.microsoft.com/office/drawing/2014/main" id="{D6CFFACC-E158-A31C-97B8-5ABEB5770B26}"/>
              </a:ext>
            </a:extLst>
          </p:cNvPr>
          <p:cNvCxnSpPr>
            <a:cxnSpLocks/>
            <a:endCxn id="53" idx="1"/>
          </p:cNvCxnSpPr>
          <p:nvPr/>
        </p:nvCxnSpPr>
        <p:spPr>
          <a:xfrm>
            <a:off x="1371600" y="4800600"/>
            <a:ext cx="609600" cy="76200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C04BF92-AEC8-9D9F-0B3D-CCF51F8B0F20}"/>
              </a:ext>
            </a:extLst>
          </p:cNvPr>
          <p:cNvSpPr/>
          <p:nvPr/>
        </p:nvSpPr>
        <p:spPr>
          <a:xfrm>
            <a:off x="1981200" y="5486400"/>
            <a:ext cx="1066800" cy="152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D5FAA8BD-EBB5-79D1-B4FE-13C6861DBF87}"/>
              </a:ext>
            </a:extLst>
          </p:cNvPr>
          <p:cNvSpPr/>
          <p:nvPr/>
        </p:nvSpPr>
        <p:spPr>
          <a:xfrm>
            <a:off x="2209800" y="5334000"/>
            <a:ext cx="609600" cy="152400"/>
          </a:xfrm>
          <a:prstGeom prst="rect">
            <a:avLst/>
          </a:prstGeom>
          <a:no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cxnSp>
        <p:nvCxnSpPr>
          <p:cNvPr id="56" name="Straight Arrow Connector 55">
            <a:extLst>
              <a:ext uri="{FF2B5EF4-FFF2-40B4-BE49-F238E27FC236}">
                <a16:creationId xmlns:a16="http://schemas.microsoft.com/office/drawing/2014/main" id="{B80103E4-9CEB-FD17-30A0-B566D5753184}"/>
              </a:ext>
            </a:extLst>
          </p:cNvPr>
          <p:cNvCxnSpPr>
            <a:cxnSpLocks/>
            <a:endCxn id="55" idx="0"/>
          </p:cNvCxnSpPr>
          <p:nvPr/>
        </p:nvCxnSpPr>
        <p:spPr>
          <a:xfrm flipH="1">
            <a:off x="2514600" y="4800600"/>
            <a:ext cx="76200" cy="533400"/>
          </a:xfrm>
          <a:prstGeom prst="straightConnector1">
            <a:avLst/>
          </a:prstGeom>
          <a:ln w="19050">
            <a:solidFill>
              <a:schemeClr val="accent4">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048E016-DAB5-178D-F32F-5DB770138CD9}"/>
              </a:ext>
            </a:extLst>
          </p:cNvPr>
          <p:cNvSpPr txBox="1"/>
          <p:nvPr/>
        </p:nvSpPr>
        <p:spPr>
          <a:xfrm>
            <a:off x="685800" y="2362200"/>
            <a:ext cx="685800" cy="304800"/>
          </a:xfrm>
          <a:prstGeom prst="rect">
            <a:avLst/>
          </a:prstGeom>
          <a:noFill/>
        </p:spPr>
        <p:txBody>
          <a:bodyPr wrap="none" lIns="0" tIns="0" rIns="0" bIns="0" rtlCol="0">
            <a:noAutofit/>
          </a:bodyPr>
          <a:lstStyle/>
          <a:p>
            <a:pPr algn="l"/>
            <a:r>
              <a:rPr lang="en-US" sz="1400" b="1">
                <a:solidFill>
                  <a:schemeClr val="tx1">
                    <a:lumMod val="85000"/>
                    <a:lumOff val="15000"/>
                  </a:schemeClr>
                </a:solidFill>
              </a:rPr>
              <a:t>cell 4</a:t>
            </a:r>
            <a:r>
              <a:rPr lang="en-US" sz="1400">
                <a:solidFill>
                  <a:schemeClr val="tx1">
                    <a:lumMod val="85000"/>
                    <a:lumOff val="15000"/>
                  </a:schemeClr>
                </a:solidFill>
              </a:rPr>
              <a:t>=</a:t>
            </a:r>
          </a:p>
          <a:p>
            <a:pPr algn="l"/>
            <a:r>
              <a:rPr lang="en-US" sz="1400">
                <a:solidFill>
                  <a:schemeClr val="tx1">
                    <a:lumMod val="85000"/>
                    <a:lumOff val="15000"/>
                  </a:schemeClr>
                </a:solidFill>
              </a:rPr>
              <a:t>cell 1 +</a:t>
            </a:r>
          </a:p>
          <a:p>
            <a:pPr algn="l"/>
            <a:r>
              <a:rPr lang="en-US" sz="1400">
                <a:solidFill>
                  <a:schemeClr val="tx1">
                    <a:lumMod val="85000"/>
                    <a:lumOff val="15000"/>
                  </a:schemeClr>
                </a:solidFill>
              </a:rPr>
              <a:t>cell 2</a:t>
            </a:r>
          </a:p>
        </p:txBody>
      </p:sp>
      <p:sp>
        <p:nvSpPr>
          <p:cNvPr id="60" name="Rectangle 59">
            <a:extLst>
              <a:ext uri="{FF2B5EF4-FFF2-40B4-BE49-F238E27FC236}">
                <a16:creationId xmlns:a16="http://schemas.microsoft.com/office/drawing/2014/main" id="{36A1301B-1B1C-026A-A2EB-33C56B441402}"/>
              </a:ext>
            </a:extLst>
          </p:cNvPr>
          <p:cNvSpPr/>
          <p:nvPr/>
        </p:nvSpPr>
        <p:spPr>
          <a:xfrm>
            <a:off x="457200" y="1219200"/>
            <a:ext cx="6324600" cy="2590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11E2A915-B815-BE13-3FD8-C13EC68AA73F}"/>
              </a:ext>
            </a:extLst>
          </p:cNvPr>
          <p:cNvSpPr/>
          <p:nvPr/>
        </p:nvSpPr>
        <p:spPr>
          <a:xfrm>
            <a:off x="457200" y="3810000"/>
            <a:ext cx="6324600" cy="2895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62" name="TextBox 61">
            <a:extLst>
              <a:ext uri="{FF2B5EF4-FFF2-40B4-BE49-F238E27FC236}">
                <a16:creationId xmlns:a16="http://schemas.microsoft.com/office/drawing/2014/main" id="{165DC292-6808-B5D1-2E18-7C9A67B91CBE}"/>
              </a:ext>
            </a:extLst>
          </p:cNvPr>
          <p:cNvSpPr txBox="1"/>
          <p:nvPr/>
        </p:nvSpPr>
        <p:spPr>
          <a:xfrm>
            <a:off x="609600" y="3886200"/>
            <a:ext cx="5257800" cy="457200"/>
          </a:xfrm>
          <a:prstGeom prst="rect">
            <a:avLst/>
          </a:prstGeom>
          <a:noFill/>
        </p:spPr>
        <p:txBody>
          <a:bodyPr wrap="none" lIns="0" tIns="0" rIns="0" bIns="0" rtlCol="0">
            <a:noAutofit/>
          </a:bodyPr>
          <a:lstStyle/>
          <a:p>
            <a:pPr algn="l"/>
            <a:r>
              <a:rPr lang="en-US" b="1">
                <a:solidFill>
                  <a:schemeClr val="tx1">
                    <a:lumMod val="85000"/>
                    <a:lumOff val="15000"/>
                  </a:schemeClr>
                </a:solidFill>
              </a:rPr>
              <a:t>New Smart Mount Stacking </a:t>
            </a:r>
            <a:r>
              <a:rPr lang="en-US">
                <a:solidFill>
                  <a:schemeClr val="tx1">
                    <a:lumMod val="85000"/>
                    <a:lumOff val="15000"/>
                  </a:schemeClr>
                </a:solidFill>
              </a:rPr>
              <a:t>enables single level assembly</a:t>
            </a:r>
          </a:p>
        </p:txBody>
      </p:sp>
      <p:sp>
        <p:nvSpPr>
          <p:cNvPr id="64" name="TextBox 63">
            <a:extLst>
              <a:ext uri="{FF2B5EF4-FFF2-40B4-BE49-F238E27FC236}">
                <a16:creationId xmlns:a16="http://schemas.microsoft.com/office/drawing/2014/main" id="{EEA3370F-3CD8-FBD8-670B-1E0BA9CA8D48}"/>
              </a:ext>
            </a:extLst>
          </p:cNvPr>
          <p:cNvSpPr txBox="1"/>
          <p:nvPr/>
        </p:nvSpPr>
        <p:spPr>
          <a:xfrm>
            <a:off x="990600" y="5943600"/>
            <a:ext cx="4724400" cy="609600"/>
          </a:xfrm>
          <a:prstGeom prst="rect">
            <a:avLst/>
          </a:prstGeom>
          <a:noFill/>
        </p:spPr>
        <p:txBody>
          <a:bodyPr wrap="none" lIns="0" tIns="0" rIns="0" bIns="0" rtlCol="0">
            <a:noAutofit/>
          </a:bodyPr>
          <a:lstStyle/>
          <a:p>
            <a:pPr algn="l"/>
            <a:r>
              <a:rPr lang="en-US" sz="1400">
                <a:solidFill>
                  <a:schemeClr val="tx1">
                    <a:lumMod val="85000"/>
                    <a:lumOff val="15000"/>
                  </a:schemeClr>
                </a:solidFill>
              </a:rPr>
              <a:t>Multiple technologies can be stacked on one level</a:t>
            </a:r>
          </a:p>
          <a:p>
            <a:pPr algn="l"/>
            <a:r>
              <a:rPr lang="en-US" sz="1400">
                <a:solidFill>
                  <a:schemeClr val="tx1">
                    <a:lumMod val="85000"/>
                    <a:lumOff val="15000"/>
                  </a:schemeClr>
                </a:solidFill>
              </a:rPr>
              <a:t>Scale factors and cells directly accessible</a:t>
            </a:r>
          </a:p>
          <a:p>
            <a:pPr algn="l"/>
            <a:endParaRPr lang="en-US" sz="1400">
              <a:solidFill>
                <a:schemeClr val="tx1">
                  <a:lumMod val="85000"/>
                  <a:lumOff val="15000"/>
                </a:schemeClr>
              </a:solidFill>
            </a:endParaRPr>
          </a:p>
        </p:txBody>
      </p:sp>
      <p:pic>
        <p:nvPicPr>
          <p:cNvPr id="79" name="Picture 78">
            <a:extLst>
              <a:ext uri="{FF2B5EF4-FFF2-40B4-BE49-F238E27FC236}">
                <a16:creationId xmlns:a16="http://schemas.microsoft.com/office/drawing/2014/main" id="{C6CB8BCA-63DA-9993-473B-58DCB865094A}"/>
              </a:ext>
            </a:extLst>
          </p:cNvPr>
          <p:cNvPicPr>
            <a:picLocks noChangeAspect="1"/>
          </p:cNvPicPr>
          <p:nvPr/>
        </p:nvPicPr>
        <p:blipFill>
          <a:blip r:embed="rId3"/>
          <a:stretch>
            <a:fillRect/>
          </a:stretch>
        </p:blipFill>
        <p:spPr>
          <a:xfrm>
            <a:off x="7162799" y="1736277"/>
            <a:ext cx="4856735" cy="3445323"/>
          </a:xfrm>
          <a:prstGeom prst="rect">
            <a:avLst/>
          </a:prstGeom>
        </p:spPr>
      </p:pic>
      <p:sp>
        <p:nvSpPr>
          <p:cNvPr id="80" name="Rectangle 79">
            <a:extLst>
              <a:ext uri="{FF2B5EF4-FFF2-40B4-BE49-F238E27FC236}">
                <a16:creationId xmlns:a16="http://schemas.microsoft.com/office/drawing/2014/main" id="{E88B0729-F4CA-7978-EE3E-FA6F018F747E}"/>
              </a:ext>
            </a:extLst>
          </p:cNvPr>
          <p:cNvSpPr/>
          <p:nvPr/>
        </p:nvSpPr>
        <p:spPr>
          <a:xfrm>
            <a:off x="10439400" y="1714500"/>
            <a:ext cx="1580134" cy="3467100"/>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81" name="TextBox 80">
            <a:extLst>
              <a:ext uri="{FF2B5EF4-FFF2-40B4-BE49-F238E27FC236}">
                <a16:creationId xmlns:a16="http://schemas.microsoft.com/office/drawing/2014/main" id="{76DE5A00-D31C-E3EF-F477-5E115ADC0C23}"/>
              </a:ext>
            </a:extLst>
          </p:cNvPr>
          <p:cNvSpPr txBox="1"/>
          <p:nvPr/>
        </p:nvSpPr>
        <p:spPr>
          <a:xfrm>
            <a:off x="7467600" y="4724400"/>
            <a:ext cx="533400" cy="304800"/>
          </a:xfrm>
          <a:prstGeom prst="rect">
            <a:avLst/>
          </a:prstGeom>
          <a:noFill/>
        </p:spPr>
        <p:txBody>
          <a:bodyPr wrap="none" lIns="0" tIns="0" rIns="0" bIns="0" rtlCol="0">
            <a:noAutofit/>
          </a:bodyPr>
          <a:lstStyle/>
          <a:p>
            <a:pPr algn="l"/>
            <a:r>
              <a:rPr lang="en-US">
                <a:solidFill>
                  <a:schemeClr val="bg1"/>
                </a:solidFill>
              </a:rPr>
              <a:t>IC2</a:t>
            </a:r>
          </a:p>
        </p:txBody>
      </p:sp>
      <p:sp>
        <p:nvSpPr>
          <p:cNvPr id="82" name="TextBox 81">
            <a:extLst>
              <a:ext uri="{FF2B5EF4-FFF2-40B4-BE49-F238E27FC236}">
                <a16:creationId xmlns:a16="http://schemas.microsoft.com/office/drawing/2014/main" id="{F53B283B-80E2-AABD-59F7-7F1E2FD9D064}"/>
              </a:ext>
            </a:extLst>
          </p:cNvPr>
          <p:cNvSpPr txBox="1"/>
          <p:nvPr/>
        </p:nvSpPr>
        <p:spPr>
          <a:xfrm>
            <a:off x="7467600" y="5181600"/>
            <a:ext cx="533400" cy="304800"/>
          </a:xfrm>
          <a:prstGeom prst="rect">
            <a:avLst/>
          </a:prstGeom>
          <a:noFill/>
        </p:spPr>
        <p:txBody>
          <a:bodyPr wrap="none" lIns="0" tIns="0" rIns="0" bIns="0" rtlCol="0">
            <a:noAutofit/>
          </a:bodyPr>
          <a:lstStyle/>
          <a:p>
            <a:pPr algn="l"/>
            <a:r>
              <a:rPr lang="en-US">
                <a:solidFill>
                  <a:schemeClr val="bg1"/>
                </a:solidFill>
              </a:rPr>
              <a:t>IC1</a:t>
            </a:r>
          </a:p>
        </p:txBody>
      </p:sp>
      <p:sp>
        <p:nvSpPr>
          <p:cNvPr id="3" name="Footer Placeholder 2">
            <a:extLst>
              <a:ext uri="{FF2B5EF4-FFF2-40B4-BE49-F238E27FC236}">
                <a16:creationId xmlns:a16="http://schemas.microsoft.com/office/drawing/2014/main" id="{6679211A-039E-DE81-E2B3-E9DE8598199A}"/>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1880518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D3B92-0BA2-4F83-B167-290205DC4E95}"/>
              </a:ext>
            </a:extLst>
          </p:cNvPr>
          <p:cNvPicPr>
            <a:picLocks noChangeAspect="1"/>
          </p:cNvPicPr>
          <p:nvPr/>
        </p:nvPicPr>
        <p:blipFill>
          <a:blip r:embed="rId3"/>
          <a:stretch>
            <a:fillRect/>
          </a:stretch>
        </p:blipFill>
        <p:spPr>
          <a:xfrm>
            <a:off x="17532" y="3624511"/>
            <a:ext cx="5053588" cy="2760436"/>
          </a:xfrm>
          <a:prstGeom prst="rect">
            <a:avLst/>
          </a:prstGeom>
        </p:spPr>
      </p:pic>
      <p:grpSp>
        <p:nvGrpSpPr>
          <p:cNvPr id="6" name="Group 5">
            <a:extLst>
              <a:ext uri="{FF2B5EF4-FFF2-40B4-BE49-F238E27FC236}">
                <a16:creationId xmlns:a16="http://schemas.microsoft.com/office/drawing/2014/main" id="{53DDAFC4-F385-44F8-A986-C41B43BB307E}"/>
              </a:ext>
            </a:extLst>
          </p:cNvPr>
          <p:cNvGrpSpPr/>
          <p:nvPr/>
        </p:nvGrpSpPr>
        <p:grpSpPr>
          <a:xfrm>
            <a:off x="162916" y="1107801"/>
            <a:ext cx="4908204" cy="2423426"/>
            <a:chOff x="6838247" y="2296047"/>
            <a:chExt cx="4589176" cy="2265906"/>
          </a:xfrm>
        </p:grpSpPr>
        <p:pic>
          <p:nvPicPr>
            <p:cNvPr id="5" name="Picture 4" descr="Table&#10;&#10;Description automatically generated">
              <a:extLst>
                <a:ext uri="{FF2B5EF4-FFF2-40B4-BE49-F238E27FC236}">
                  <a16:creationId xmlns:a16="http://schemas.microsoft.com/office/drawing/2014/main" id="{068D9B30-C2FE-4A39-AB47-30E344AFF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247" y="2296047"/>
              <a:ext cx="4589176" cy="2265906"/>
            </a:xfrm>
            <a:prstGeom prst="rect">
              <a:avLst/>
            </a:prstGeom>
          </p:spPr>
        </p:pic>
        <p:sp>
          <p:nvSpPr>
            <p:cNvPr id="34" name="Content Placeholder 1">
              <a:extLst>
                <a:ext uri="{FF2B5EF4-FFF2-40B4-BE49-F238E27FC236}">
                  <a16:creationId xmlns:a16="http://schemas.microsoft.com/office/drawing/2014/main" id="{8438964B-A482-49EB-A5B6-73ED1768486D}"/>
                </a:ext>
              </a:extLst>
            </p:cNvPr>
            <p:cNvSpPr txBox="1">
              <a:spLocks/>
            </p:cNvSpPr>
            <p:nvPr/>
          </p:nvSpPr>
          <p:spPr>
            <a:xfrm>
              <a:off x="9586830" y="4087426"/>
              <a:ext cx="1840593" cy="207125"/>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marR="0" indent="-164592" algn="l" defTabSz="914400" rtl="0" eaLnBrk="1" fontAlgn="auto" latinLnBrk="0" hangingPunct="1">
                <a:lnSpc>
                  <a:spcPct val="90000"/>
                </a:lnSpc>
                <a:spcBef>
                  <a:spcPts val="200"/>
                </a:spcBef>
                <a:spcAft>
                  <a:spcPts val="0"/>
                </a:spcAft>
                <a:buClr>
                  <a:schemeClr val="accent1"/>
                </a:buClr>
                <a:buSzTx/>
                <a:buFont typeface="Arial" panose="020B0604020202020204" pitchFamily="34" charset="0"/>
                <a:buChar char="•"/>
                <a:tabLst/>
                <a:defRPr sz="1600" kern="1200">
                  <a:solidFill>
                    <a:schemeClr val="tx1">
                      <a:lumMod val="85000"/>
                      <a:lumOff val="15000"/>
                    </a:schemeClr>
                  </a:solidFill>
                  <a:latin typeface="+mn-lt"/>
                  <a:ea typeface="+mn-ea"/>
                  <a:cs typeface="+mn-cs"/>
                </a:defRPr>
              </a:lvl3pPr>
              <a:lvl4pPr marL="694944" indent="-164592" algn="l" defTabSz="914400" rtl="0" eaLnBrk="1" latinLnBrk="0" hangingPunct="1">
                <a:lnSpc>
                  <a:spcPct val="90000"/>
                </a:lnSpc>
                <a:spcBef>
                  <a:spcPts val="200"/>
                </a:spcBef>
                <a:spcAft>
                  <a:spcPts val="0"/>
                </a:spcAft>
                <a:buClr>
                  <a:schemeClr val="accent1"/>
                </a:buClr>
                <a:buFont typeface="Arial" panose="020B0604020202020204" pitchFamily="34" charset="0"/>
                <a:buChar char="•"/>
                <a:defRPr sz="1600" b="0" kern="1200" cap="none" spc="60" baseline="0">
                  <a:solidFill>
                    <a:schemeClr val="tx1"/>
                  </a:solidFill>
                  <a:latin typeface="+mn-lt"/>
                  <a:ea typeface="+mn-ea"/>
                  <a:cs typeface="+mn-cs"/>
                </a:defRPr>
              </a:lvl4pPr>
              <a:lvl5pPr marL="859536" indent="-164592" algn="l" defTabSz="914400" rtl="0" eaLnBrk="1" latinLnBrk="0" hangingPunct="1">
                <a:lnSpc>
                  <a:spcPct val="90000"/>
                </a:lnSpc>
                <a:spcBef>
                  <a:spcPts val="200"/>
                </a:spcBef>
                <a:spcAft>
                  <a:spcPts val="0"/>
                </a:spcAft>
                <a:buClr>
                  <a:srgbClr val="FF0000"/>
                </a:buClr>
                <a:buFont typeface="Arial" panose="020B0604020202020204" pitchFamily="34" charset="0"/>
                <a:buChar char="•"/>
                <a:defRPr lang="en-US" sz="16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4800" b="1" i="1" kern="1200" dirty="0" smtClean="0">
                  <a:solidFill>
                    <a:schemeClr val="accent1"/>
                  </a:solidFill>
                  <a:latin typeface="+mn-lt"/>
                  <a:ea typeface="+mn-ea"/>
                  <a:cs typeface="+mn-cs"/>
                </a:defRPr>
              </a:lvl9pPr>
            </a:lstStyle>
            <a:p>
              <a:pPr marL="0" indent="0" defTabSz="457200">
                <a:spcBef>
                  <a:spcPts val="0"/>
                </a:spcBef>
                <a:buClr>
                  <a:srgbClr val="1E4056"/>
                </a:buClr>
                <a:buSzPct val="75000"/>
                <a:buNone/>
              </a:pPr>
              <a:r>
                <a:rPr lang="en-US" sz="1000" b="1" dirty="0">
                  <a:solidFill>
                    <a:schemeClr val="tx1"/>
                  </a:solidFill>
                </a:rPr>
                <a:t> </a:t>
              </a:r>
              <a:r>
                <a:rPr lang="en-US" sz="1400" b="1" dirty="0">
                  <a:solidFill>
                    <a:schemeClr val="tx1"/>
                  </a:solidFill>
                </a:rPr>
                <a:t>SmartMount  setup</a:t>
              </a:r>
              <a:endParaRPr lang="en-US" sz="1600" dirty="0">
                <a:solidFill>
                  <a:schemeClr val="tx1"/>
                </a:solidFill>
              </a:endParaRPr>
            </a:p>
          </p:txBody>
        </p:sp>
      </p:grpSp>
      <p:pic>
        <p:nvPicPr>
          <p:cNvPr id="7" name="Picture 6">
            <a:extLst>
              <a:ext uri="{FF2B5EF4-FFF2-40B4-BE49-F238E27FC236}">
                <a16:creationId xmlns:a16="http://schemas.microsoft.com/office/drawing/2014/main" id="{2C84E7F3-3CBF-47CD-98F7-49F0DAD6631B}"/>
              </a:ext>
            </a:extLst>
          </p:cNvPr>
          <p:cNvPicPr>
            <a:picLocks noChangeAspect="1"/>
          </p:cNvPicPr>
          <p:nvPr/>
        </p:nvPicPr>
        <p:blipFill>
          <a:blip r:embed="rId5"/>
          <a:stretch>
            <a:fillRect/>
          </a:stretch>
        </p:blipFill>
        <p:spPr>
          <a:xfrm>
            <a:off x="5159454" y="1298687"/>
            <a:ext cx="7032546" cy="4651648"/>
          </a:xfrm>
          <a:prstGeom prst="rect">
            <a:avLst/>
          </a:prstGeom>
        </p:spPr>
      </p:pic>
      <p:sp>
        <p:nvSpPr>
          <p:cNvPr id="11" name="Text Placeholder 10">
            <a:extLst>
              <a:ext uri="{FF2B5EF4-FFF2-40B4-BE49-F238E27FC236}">
                <a16:creationId xmlns:a16="http://schemas.microsoft.com/office/drawing/2014/main" id="{7E2951F3-A507-E9E1-9425-006F22327971}"/>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9524C476-11AE-F92C-1735-A52B3D091EE6}"/>
              </a:ext>
            </a:extLst>
          </p:cNvPr>
          <p:cNvSpPr>
            <a:spLocks noGrp="1"/>
          </p:cNvSpPr>
          <p:nvPr>
            <p:ph type="title"/>
          </p:nvPr>
        </p:nvSpPr>
        <p:spPr>
          <a:xfrm>
            <a:off x="451338" y="439783"/>
            <a:ext cx="10515600" cy="369332"/>
          </a:xfrm>
        </p:spPr>
        <p:txBody>
          <a:bodyPr/>
          <a:lstStyle/>
          <a:p>
            <a:r>
              <a:rPr lang="en-US" dirty="0"/>
              <a:t>Simulate Smart Mount multi-tech designs in Electro-Thermal</a:t>
            </a:r>
          </a:p>
        </p:txBody>
      </p:sp>
      <p:sp>
        <p:nvSpPr>
          <p:cNvPr id="3" name="Footer Placeholder 2">
            <a:extLst>
              <a:ext uri="{FF2B5EF4-FFF2-40B4-BE49-F238E27FC236}">
                <a16:creationId xmlns:a16="http://schemas.microsoft.com/office/drawing/2014/main" id="{A640982E-1233-4BA7-A9C8-E8B9D030E986}"/>
              </a:ext>
            </a:extLst>
          </p:cNvPr>
          <p:cNvSpPr>
            <a:spLocks noGrp="1"/>
          </p:cNvSpPr>
          <p:nvPr>
            <p:ph type="ftr" sz="quarter" idx="15"/>
          </p:nvPr>
        </p:nvSpPr>
        <p:spPr/>
        <p:txBody>
          <a:bodyPr/>
          <a:lstStyle/>
          <a:p>
            <a:r>
              <a:rPr lang="en-US"/>
              <a:t>Heterogenous Integrated Module Design in ADS</a:t>
            </a:r>
          </a:p>
        </p:txBody>
      </p:sp>
    </p:spTree>
    <p:extLst>
      <p:ext uri="{BB962C8B-B14F-4D97-AF65-F5344CB8AC3E}">
        <p14:creationId xmlns:p14="http://schemas.microsoft.com/office/powerpoint/2010/main" val="259563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839F-2E1A-7386-4566-F9D6E9E5848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C81FD47-B1F2-615B-BE80-FB2570CE0950}"/>
              </a:ext>
            </a:extLst>
          </p:cNvPr>
          <p:cNvSpPr>
            <a:spLocks noGrp="1"/>
          </p:cNvSpPr>
          <p:nvPr>
            <p:ph type="body" sz="quarter" idx="33"/>
          </p:nvPr>
        </p:nvSpPr>
        <p:spPr>
          <a:xfrm>
            <a:off x="538891" y="1514662"/>
            <a:ext cx="10809418" cy="4925245"/>
          </a:xfrm>
        </p:spPr>
        <p:txBody>
          <a:bodyPr lIns="0" tIns="45720" rIns="91440" bIns="45720" anchor="t"/>
          <a:lstStyle/>
          <a:p>
            <a:pPr marL="182245" indent="-182245"/>
            <a:r>
              <a:rPr lang="en-US" b="1" dirty="0"/>
              <a:t>Introduction:</a:t>
            </a:r>
            <a:r>
              <a:rPr lang="en-US" dirty="0"/>
              <a:t> 		</a:t>
            </a:r>
            <a:r>
              <a:rPr lang="en-US" dirty="0">
                <a:highlight>
                  <a:srgbClr val="FFFF00"/>
                </a:highlight>
              </a:rPr>
              <a:t>What is Heterogeneous Integration (HI), and what’s driving it? </a:t>
            </a:r>
          </a:p>
          <a:p>
            <a:pPr marL="182245" indent="-182245"/>
            <a:r>
              <a:rPr lang="en-US" sz="2000" b="1" dirty="0"/>
              <a:t>Smart Mount:</a:t>
            </a:r>
            <a:r>
              <a:rPr lang="en-US" sz="2000" dirty="0"/>
              <a:t>  	The backbone of HI Module Assembly</a:t>
            </a:r>
            <a:endParaRPr lang="en-US" dirty="0"/>
          </a:p>
          <a:p>
            <a:pPr marL="182245" indent="-182245"/>
            <a:r>
              <a:rPr lang="en-US" sz="1800" b="1" dirty="0"/>
              <a:t>Examples:</a:t>
            </a:r>
            <a:r>
              <a:rPr lang="en-US" sz="1800" dirty="0"/>
              <a:t>  		Multi-Technology and HI module Assembly</a:t>
            </a:r>
          </a:p>
          <a:p>
            <a:pPr marL="182245" indent="-182245"/>
            <a:r>
              <a:rPr lang="en-US" sz="1800" b="1" dirty="0"/>
              <a:t>Co-simulation:  	</a:t>
            </a:r>
            <a:r>
              <a:rPr lang="en-US" sz="1800" dirty="0"/>
              <a:t>RFPro and EM / Circuit Co-Simulation</a:t>
            </a:r>
          </a:p>
          <a:p>
            <a:pPr marL="182245" indent="-182245"/>
            <a:r>
              <a:rPr lang="en-US" sz="1800" b="1" dirty="0"/>
              <a:t>Circuit Excitation:  	</a:t>
            </a:r>
            <a:r>
              <a:rPr lang="en-US" sz="1800" dirty="0"/>
              <a:t>Introduction to Circuit Excitation and EM simulation with Near/Far Field plots</a:t>
            </a:r>
          </a:p>
          <a:p>
            <a:pPr marL="182245" indent="-182245"/>
            <a:r>
              <a:rPr lang="en-US" b="1" dirty="0"/>
              <a:t>Summary</a:t>
            </a:r>
          </a:p>
          <a:p>
            <a:pPr marL="182245" indent="-182245"/>
            <a:endParaRPr lang="en-US" b="1" dirty="0"/>
          </a:p>
          <a:p>
            <a:pPr marL="182245" indent="-182245"/>
            <a:r>
              <a:rPr lang="en-US" b="1" dirty="0"/>
              <a:t>Demo:   		</a:t>
            </a:r>
            <a:r>
              <a:rPr lang="en-US" dirty="0"/>
              <a:t>Putting everything together in a demo</a:t>
            </a:r>
          </a:p>
        </p:txBody>
      </p:sp>
      <p:sp>
        <p:nvSpPr>
          <p:cNvPr id="5" name="Title 4">
            <a:extLst>
              <a:ext uri="{FF2B5EF4-FFF2-40B4-BE49-F238E27FC236}">
                <a16:creationId xmlns:a16="http://schemas.microsoft.com/office/drawing/2014/main" id="{187ECDFB-4F7E-D1C9-C4AA-8BF3437CF4CA}"/>
              </a:ext>
            </a:extLst>
          </p:cNvPr>
          <p:cNvSpPr>
            <a:spLocks noGrp="1"/>
          </p:cNvSpPr>
          <p:nvPr>
            <p:ph type="title"/>
          </p:nvPr>
        </p:nvSpPr>
        <p:spPr/>
        <p:txBody>
          <a:bodyPr/>
          <a:lstStyle/>
          <a:p>
            <a:r>
              <a:rPr lang="en-US" dirty="0"/>
              <a:t>Agenda Outline</a:t>
            </a:r>
          </a:p>
        </p:txBody>
      </p:sp>
      <p:sp>
        <p:nvSpPr>
          <p:cNvPr id="2" name="Footer Placeholder 1">
            <a:extLst>
              <a:ext uri="{FF2B5EF4-FFF2-40B4-BE49-F238E27FC236}">
                <a16:creationId xmlns:a16="http://schemas.microsoft.com/office/drawing/2014/main" id="{AB53CFC5-8CE6-276D-D18D-A4A8003D68E1}"/>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402186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1694-2567-1870-9AC3-034884EB330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2678E74-F002-FBE0-E9AE-A1BFD5026442}"/>
              </a:ext>
            </a:extLst>
          </p:cNvPr>
          <p:cNvSpPr>
            <a:spLocks noGrp="1"/>
          </p:cNvSpPr>
          <p:nvPr>
            <p:ph type="body" sz="quarter" idx="33"/>
          </p:nvPr>
        </p:nvSpPr>
        <p:spPr>
          <a:xfrm>
            <a:off x="538891" y="1514662"/>
            <a:ext cx="10809418" cy="4925245"/>
          </a:xfrm>
        </p:spPr>
        <p:txBody>
          <a:bodyPr lIns="0" tIns="45720" rIns="91440" bIns="45720" anchor="t"/>
          <a:lstStyle/>
          <a:p>
            <a:pPr marL="182245" indent="-182245"/>
            <a:r>
              <a:rPr lang="en-US" b="1" dirty="0"/>
              <a:t>Introduction:</a:t>
            </a:r>
            <a:r>
              <a:rPr lang="en-US" dirty="0"/>
              <a:t> 		 What is Heterogeneous Integration (HI), and what’s driving it? </a:t>
            </a:r>
          </a:p>
          <a:p>
            <a:pPr marL="182245" indent="-182245"/>
            <a:r>
              <a:rPr lang="en-US" sz="2000" b="1" dirty="0"/>
              <a:t>Smart Mount:</a:t>
            </a:r>
            <a:r>
              <a:rPr lang="en-US" sz="2000" dirty="0"/>
              <a:t>  	The backbone of HI Module Assembly</a:t>
            </a:r>
            <a:endParaRPr lang="en-US" dirty="0"/>
          </a:p>
          <a:p>
            <a:pPr marL="182245" indent="-182245"/>
            <a:r>
              <a:rPr lang="en-US" sz="1800" b="1" dirty="0"/>
              <a:t>Examples:</a:t>
            </a:r>
            <a:r>
              <a:rPr lang="en-US" sz="1800" dirty="0"/>
              <a:t>  		Multi-Technology and HI module Assembly</a:t>
            </a:r>
          </a:p>
          <a:p>
            <a:pPr marL="182245" indent="-182245"/>
            <a:r>
              <a:rPr lang="en-US" sz="1800" b="1" dirty="0"/>
              <a:t>Co-simulation:  	</a:t>
            </a:r>
            <a:r>
              <a:rPr lang="en-US" sz="1800" dirty="0">
                <a:highlight>
                  <a:srgbClr val="FFFF00"/>
                </a:highlight>
              </a:rPr>
              <a:t>RFPro and EM / Circuit Co-Simulation</a:t>
            </a:r>
          </a:p>
          <a:p>
            <a:pPr marL="182245" indent="-182245"/>
            <a:r>
              <a:rPr lang="en-US" sz="1800" b="1" dirty="0"/>
              <a:t>Circuit Excitation:  	</a:t>
            </a:r>
            <a:r>
              <a:rPr lang="en-US" sz="1800" dirty="0"/>
              <a:t>Introduction to Circuit Excitation and EM simulation with Near/Far Field plots</a:t>
            </a:r>
          </a:p>
          <a:p>
            <a:pPr marL="182245" indent="-182245"/>
            <a:r>
              <a:rPr lang="en-US" b="1" dirty="0"/>
              <a:t>Summary</a:t>
            </a:r>
          </a:p>
          <a:p>
            <a:pPr marL="182245" indent="-182245"/>
            <a:endParaRPr lang="en-US" b="1" dirty="0"/>
          </a:p>
          <a:p>
            <a:pPr marL="182245" indent="-182245"/>
            <a:r>
              <a:rPr lang="en-US" b="1" dirty="0"/>
              <a:t>Demo:   		</a:t>
            </a:r>
            <a:r>
              <a:rPr lang="en-US" dirty="0"/>
              <a:t>Putting everything together in a demo</a:t>
            </a:r>
          </a:p>
        </p:txBody>
      </p:sp>
      <p:sp>
        <p:nvSpPr>
          <p:cNvPr id="5" name="Title 4">
            <a:extLst>
              <a:ext uri="{FF2B5EF4-FFF2-40B4-BE49-F238E27FC236}">
                <a16:creationId xmlns:a16="http://schemas.microsoft.com/office/drawing/2014/main" id="{5404005A-4931-66F0-8A93-2CC637D94564}"/>
              </a:ext>
            </a:extLst>
          </p:cNvPr>
          <p:cNvSpPr>
            <a:spLocks noGrp="1"/>
          </p:cNvSpPr>
          <p:nvPr>
            <p:ph type="title"/>
          </p:nvPr>
        </p:nvSpPr>
        <p:spPr/>
        <p:txBody>
          <a:bodyPr/>
          <a:lstStyle/>
          <a:p>
            <a:r>
              <a:rPr lang="en-US" dirty="0"/>
              <a:t>Agenda Outline</a:t>
            </a:r>
          </a:p>
        </p:txBody>
      </p:sp>
      <p:sp>
        <p:nvSpPr>
          <p:cNvPr id="2" name="Footer Placeholder 1">
            <a:extLst>
              <a:ext uri="{FF2B5EF4-FFF2-40B4-BE49-F238E27FC236}">
                <a16:creationId xmlns:a16="http://schemas.microsoft.com/office/drawing/2014/main" id="{C4BDC66B-B7FA-5674-7D74-9C224FB5EA7F}"/>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207721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574448" y="371471"/>
            <a:ext cx="10515600" cy="369332"/>
          </a:xfrm>
        </p:spPr>
        <p:txBody>
          <a:bodyPr anchor="t" anchorCtr="0"/>
          <a:lstStyle/>
          <a:p>
            <a:r>
              <a:rPr lang="en-US" altLang="zh-CN" dirty="0">
                <a:solidFill>
                  <a:srgbClr val="E80029"/>
                </a:solidFill>
                <a:ea typeface="宋体" pitchFamily="2" charset="-122"/>
              </a:rPr>
              <a:t>EM-Circuit Simulation - What we heard over 10 years</a:t>
            </a:r>
            <a:endParaRPr lang="en-US" dirty="0">
              <a:solidFill>
                <a:srgbClr val="E80029"/>
              </a:solidFill>
            </a:endParaRPr>
          </a:p>
        </p:txBody>
      </p:sp>
      <p:grpSp>
        <p:nvGrpSpPr>
          <p:cNvPr id="7" name="Group 6">
            <a:extLst>
              <a:ext uri="{FF2B5EF4-FFF2-40B4-BE49-F238E27FC236}">
                <a16:creationId xmlns:a16="http://schemas.microsoft.com/office/drawing/2014/main" id="{D9006CD6-C054-44B1-B236-DAB5AA69DECE}"/>
              </a:ext>
            </a:extLst>
          </p:cNvPr>
          <p:cNvGrpSpPr/>
          <p:nvPr/>
        </p:nvGrpSpPr>
        <p:grpSpPr>
          <a:xfrm>
            <a:off x="902719" y="1080615"/>
            <a:ext cx="10386562" cy="5636131"/>
            <a:chOff x="805292" y="888110"/>
            <a:chExt cx="10386562" cy="5636131"/>
          </a:xfrm>
        </p:grpSpPr>
        <p:sp>
          <p:nvSpPr>
            <p:cNvPr id="8" name="Rectangle 7">
              <a:extLst>
                <a:ext uri="{FF2B5EF4-FFF2-40B4-BE49-F238E27FC236}">
                  <a16:creationId xmlns:a16="http://schemas.microsoft.com/office/drawing/2014/main" id="{4F56AC4F-6E3C-4433-9729-2ABF0B5EF2AC}"/>
                </a:ext>
              </a:extLst>
            </p:cNvPr>
            <p:cNvSpPr/>
            <p:nvPr/>
          </p:nvSpPr>
          <p:spPr>
            <a:xfrm>
              <a:off x="5330382" y="960291"/>
              <a:ext cx="5861472" cy="5276474"/>
            </a:xfrm>
            <a:prstGeom prst="rect">
              <a:avLst/>
            </a:prstGeom>
            <a:gradFill flip="none" rotWithShape="1">
              <a:gsLst>
                <a:gs pos="0">
                  <a:schemeClr val="accent2">
                    <a:lumMod val="5000"/>
                    <a:lumOff val="95000"/>
                  </a:schemeClr>
                </a:gs>
                <a:gs pos="81000">
                  <a:schemeClr val="accent2">
                    <a:lumMod val="20000"/>
                    <a:lumOff val="80000"/>
                  </a:schemeClr>
                </a:gs>
                <a:gs pos="100000">
                  <a:schemeClr val="accent2">
                    <a:lumMod val="45000"/>
                    <a:lumOff val="55000"/>
                  </a:schemeClr>
                </a:gs>
                <a:gs pos="100000">
                  <a:schemeClr val="accent2">
                    <a:lumMod val="30000"/>
                    <a:lumOff val="70000"/>
                  </a:schemeClr>
                </a:gs>
              </a:gsLst>
              <a:lin ang="2700000" scaled="1"/>
              <a:tileRect/>
            </a:gra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ail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Line 2">
              <a:extLst>
                <a:ext uri="{FF2B5EF4-FFF2-40B4-BE49-F238E27FC236}">
                  <a16:creationId xmlns:a16="http://schemas.microsoft.com/office/drawing/2014/main" id="{2611C8AA-AF76-4F37-ABC5-08ABBDED1466}"/>
                </a:ext>
              </a:extLst>
            </p:cNvPr>
            <p:cNvSpPr>
              <a:spLocks noChangeShapeType="1"/>
            </p:cNvSpPr>
            <p:nvPr/>
          </p:nvSpPr>
          <p:spPr bwMode="auto">
            <a:xfrm>
              <a:off x="9037830" y="4917681"/>
              <a:ext cx="0" cy="34074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1" name="Line 3">
              <a:extLst>
                <a:ext uri="{FF2B5EF4-FFF2-40B4-BE49-F238E27FC236}">
                  <a16:creationId xmlns:a16="http://schemas.microsoft.com/office/drawing/2014/main" id="{859EC658-AC77-48F3-9411-E876B5B5A3F6}"/>
                </a:ext>
              </a:extLst>
            </p:cNvPr>
            <p:cNvSpPr>
              <a:spLocks noChangeShapeType="1"/>
            </p:cNvSpPr>
            <p:nvPr/>
          </p:nvSpPr>
          <p:spPr bwMode="auto">
            <a:xfrm flipH="1">
              <a:off x="9971177" y="2434788"/>
              <a:ext cx="32746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2" name="Text Box 4">
              <a:extLst>
                <a:ext uri="{FF2B5EF4-FFF2-40B4-BE49-F238E27FC236}">
                  <a16:creationId xmlns:a16="http://schemas.microsoft.com/office/drawing/2014/main" id="{3C41AD1E-6917-4C12-9283-5F044498D261}"/>
                </a:ext>
              </a:extLst>
            </p:cNvPr>
            <p:cNvSpPr txBox="1">
              <a:spLocks noChangeArrowheads="1"/>
            </p:cNvSpPr>
            <p:nvPr/>
          </p:nvSpPr>
          <p:spPr bwMode="auto">
            <a:xfrm>
              <a:off x="5872540" y="1642806"/>
              <a:ext cx="2916783" cy="367202"/>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Add Pins to replace stripped </a:t>
              </a:r>
              <a:r>
                <a:rPr kumimoji="0" lang="en-US" altLang="zh-CN" sz="1100" b="1" i="0" u="none" strike="noStrike" kern="1200" cap="none" spc="0" normalizeH="0" baseline="0" noProof="0" dirty="0" err="1">
                  <a:ln>
                    <a:noFill/>
                  </a:ln>
                  <a:solidFill>
                    <a:prstClr val="black"/>
                  </a:solidFill>
                  <a:effectLst/>
                  <a:uLnTx/>
                  <a:uFillTx/>
                  <a:latin typeface="Arial"/>
                  <a:ea typeface="宋体" pitchFamily="2" charset="-122"/>
                  <a:cs typeface="Arial" charset="0"/>
                </a:rPr>
                <a:t>ckt</a:t>
              </a: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 components from Layout</a:t>
              </a:r>
            </a:p>
          </p:txBody>
        </p:sp>
        <p:sp>
          <p:nvSpPr>
            <p:cNvPr id="13" name="Text Box 5">
              <a:extLst>
                <a:ext uri="{FF2B5EF4-FFF2-40B4-BE49-F238E27FC236}">
                  <a16:creationId xmlns:a16="http://schemas.microsoft.com/office/drawing/2014/main" id="{654EFD1B-CC6A-413D-AEA1-63039AC48016}"/>
                </a:ext>
              </a:extLst>
            </p:cNvPr>
            <p:cNvSpPr txBox="1">
              <a:spLocks noChangeArrowheads="1"/>
            </p:cNvSpPr>
            <p:nvPr/>
          </p:nvSpPr>
          <p:spPr bwMode="auto">
            <a:xfrm>
              <a:off x="7105791" y="2231665"/>
              <a:ext cx="824881" cy="367202"/>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Export GDS file</a:t>
              </a:r>
            </a:p>
          </p:txBody>
        </p:sp>
        <p:sp>
          <p:nvSpPr>
            <p:cNvPr id="14" name="Text Box 7">
              <a:extLst>
                <a:ext uri="{FF2B5EF4-FFF2-40B4-BE49-F238E27FC236}">
                  <a16:creationId xmlns:a16="http://schemas.microsoft.com/office/drawing/2014/main" id="{35C2C2A1-121F-48F1-8873-65090FAA3F5F}"/>
                </a:ext>
              </a:extLst>
            </p:cNvPr>
            <p:cNvSpPr txBox="1">
              <a:spLocks noChangeArrowheads="1"/>
            </p:cNvSpPr>
            <p:nvPr/>
          </p:nvSpPr>
          <p:spPr bwMode="auto">
            <a:xfrm>
              <a:off x="8280620" y="2223013"/>
              <a:ext cx="1586373"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Import GDS file</a:t>
              </a:r>
              <a:b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into other 3rd party EM tools</a:t>
              </a:r>
            </a:p>
          </p:txBody>
        </p:sp>
        <p:sp>
          <p:nvSpPr>
            <p:cNvPr id="15" name="Text Box 9">
              <a:extLst>
                <a:ext uri="{FF2B5EF4-FFF2-40B4-BE49-F238E27FC236}">
                  <a16:creationId xmlns:a16="http://schemas.microsoft.com/office/drawing/2014/main" id="{415D1306-9278-4536-85A5-EC3ABA53C25C}"/>
                </a:ext>
              </a:extLst>
            </p:cNvPr>
            <p:cNvSpPr txBox="1">
              <a:spLocks noChangeArrowheads="1"/>
            </p:cNvSpPr>
            <p:nvPr/>
          </p:nvSpPr>
          <p:spPr bwMode="auto">
            <a:xfrm>
              <a:off x="8284742" y="2986691"/>
              <a:ext cx="1522918"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Re-Assign material information</a:t>
              </a:r>
            </a:p>
          </p:txBody>
        </p:sp>
        <p:sp>
          <p:nvSpPr>
            <p:cNvPr id="16" name="Line 10">
              <a:extLst>
                <a:ext uri="{FF2B5EF4-FFF2-40B4-BE49-F238E27FC236}">
                  <a16:creationId xmlns:a16="http://schemas.microsoft.com/office/drawing/2014/main" id="{1F8EBEF0-AD77-4F4A-9721-A85BF8608270}"/>
                </a:ext>
              </a:extLst>
            </p:cNvPr>
            <p:cNvSpPr>
              <a:spLocks noChangeShapeType="1"/>
            </p:cNvSpPr>
            <p:nvPr/>
          </p:nvSpPr>
          <p:spPr bwMode="auto">
            <a:xfrm>
              <a:off x="9029443" y="2741608"/>
              <a:ext cx="0" cy="2725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 Box 11">
              <a:extLst>
                <a:ext uri="{FF2B5EF4-FFF2-40B4-BE49-F238E27FC236}">
                  <a16:creationId xmlns:a16="http://schemas.microsoft.com/office/drawing/2014/main" id="{0CF71BD3-AE75-4B86-86C7-7FFA308A45C1}"/>
                </a:ext>
              </a:extLst>
            </p:cNvPr>
            <p:cNvSpPr txBox="1">
              <a:spLocks noChangeArrowheads="1"/>
            </p:cNvSpPr>
            <p:nvPr/>
          </p:nvSpPr>
          <p:spPr bwMode="auto">
            <a:xfrm>
              <a:off x="8289401" y="3750370"/>
              <a:ext cx="1522918"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Set up geometry  &amp; ports for simulation</a:t>
              </a:r>
            </a:p>
          </p:txBody>
        </p:sp>
        <p:sp>
          <p:nvSpPr>
            <p:cNvPr id="18" name="Line 12">
              <a:extLst>
                <a:ext uri="{FF2B5EF4-FFF2-40B4-BE49-F238E27FC236}">
                  <a16:creationId xmlns:a16="http://schemas.microsoft.com/office/drawing/2014/main" id="{2494592F-2C92-4AD5-A194-4A581BDB267F}"/>
                </a:ext>
              </a:extLst>
            </p:cNvPr>
            <p:cNvSpPr>
              <a:spLocks noChangeShapeType="1"/>
            </p:cNvSpPr>
            <p:nvPr/>
          </p:nvSpPr>
          <p:spPr bwMode="auto">
            <a:xfrm>
              <a:off x="9037830" y="3475307"/>
              <a:ext cx="0" cy="2725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Box 14">
              <a:extLst>
                <a:ext uri="{FF2B5EF4-FFF2-40B4-BE49-F238E27FC236}">
                  <a16:creationId xmlns:a16="http://schemas.microsoft.com/office/drawing/2014/main" id="{75977383-84AC-4211-BAFF-BB0F4444C16F}"/>
                </a:ext>
              </a:extLst>
            </p:cNvPr>
            <p:cNvSpPr txBox="1">
              <a:spLocks noChangeArrowheads="1"/>
            </p:cNvSpPr>
            <p:nvPr/>
          </p:nvSpPr>
          <p:spPr bwMode="auto">
            <a:xfrm>
              <a:off x="5898224" y="2727394"/>
              <a:ext cx="1120530"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Export port locations to a .MSK file</a:t>
              </a:r>
            </a:p>
          </p:txBody>
        </p:sp>
        <p:sp>
          <p:nvSpPr>
            <p:cNvPr id="20" name="Text Box 15">
              <a:extLst>
                <a:ext uri="{FF2B5EF4-FFF2-40B4-BE49-F238E27FC236}">
                  <a16:creationId xmlns:a16="http://schemas.microsoft.com/office/drawing/2014/main" id="{49AFB5CD-4863-4220-B410-1C926381581A}"/>
                </a:ext>
              </a:extLst>
            </p:cNvPr>
            <p:cNvSpPr txBox="1">
              <a:spLocks noChangeArrowheads="1"/>
            </p:cNvSpPr>
            <p:nvPr/>
          </p:nvSpPr>
          <p:spPr bwMode="auto">
            <a:xfrm>
              <a:off x="5914485" y="3598976"/>
              <a:ext cx="1776736" cy="744979"/>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Run custom program to create script file to auto-generate ports in 3rd party EM tools</a:t>
              </a:r>
            </a:p>
          </p:txBody>
        </p:sp>
        <p:sp>
          <p:nvSpPr>
            <p:cNvPr id="21" name="Line 16">
              <a:extLst>
                <a:ext uri="{FF2B5EF4-FFF2-40B4-BE49-F238E27FC236}">
                  <a16:creationId xmlns:a16="http://schemas.microsoft.com/office/drawing/2014/main" id="{78B015A4-6D4F-4324-AB65-A50C32B380A0}"/>
                </a:ext>
              </a:extLst>
            </p:cNvPr>
            <p:cNvSpPr>
              <a:spLocks noChangeShapeType="1"/>
            </p:cNvSpPr>
            <p:nvPr/>
          </p:nvSpPr>
          <p:spPr bwMode="auto">
            <a:xfrm flipH="1">
              <a:off x="6352331" y="3287633"/>
              <a:ext cx="7312" cy="224077"/>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a:ea typeface="宋体" pitchFamily="2" charset="-122"/>
                <a:cs typeface="Arial" charset="0"/>
              </a:endParaRPr>
            </a:p>
          </p:txBody>
        </p:sp>
        <p:sp>
          <p:nvSpPr>
            <p:cNvPr id="22" name="Line 17">
              <a:extLst>
                <a:ext uri="{FF2B5EF4-FFF2-40B4-BE49-F238E27FC236}">
                  <a16:creationId xmlns:a16="http://schemas.microsoft.com/office/drawing/2014/main" id="{9204D26C-DCDE-47B3-8281-DE2D25EB02E7}"/>
                </a:ext>
              </a:extLst>
            </p:cNvPr>
            <p:cNvSpPr>
              <a:spLocks noChangeShapeType="1"/>
            </p:cNvSpPr>
            <p:nvPr/>
          </p:nvSpPr>
          <p:spPr bwMode="auto">
            <a:xfrm>
              <a:off x="7756339" y="3965714"/>
              <a:ext cx="38072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3" name="Text Box 18">
              <a:extLst>
                <a:ext uri="{FF2B5EF4-FFF2-40B4-BE49-F238E27FC236}">
                  <a16:creationId xmlns:a16="http://schemas.microsoft.com/office/drawing/2014/main" id="{7DE65594-198F-4E46-A1C8-C61434B35CA3}"/>
                </a:ext>
              </a:extLst>
            </p:cNvPr>
            <p:cNvSpPr txBox="1">
              <a:spLocks noChangeArrowheads="1"/>
            </p:cNvSpPr>
            <p:nvPr/>
          </p:nvSpPr>
          <p:spPr bwMode="auto">
            <a:xfrm>
              <a:off x="5905992" y="4387030"/>
              <a:ext cx="1776738" cy="441356"/>
            </a:xfrm>
            <a:prstGeom prst="rect">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spAutoFit/>
            </a:bodyPr>
            <a:lstStyle/>
            <a:p>
              <a:pPr marL="0" marR="0" lvl="0" indent="0" algn="l" defTabSz="713274"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Arial"/>
                  <a:ea typeface="宋体" pitchFamily="2" charset="-122"/>
                  <a:cs typeface="Arial" charset="0"/>
                </a:rPr>
                <a:t>Auto-generate Ports</a:t>
              </a:r>
            </a:p>
            <a:p>
              <a:pPr marL="0" marR="0" lvl="0" indent="0" algn="l" defTabSz="713274"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Arial"/>
                  <a:ea typeface="宋体" pitchFamily="2" charset="-122"/>
                  <a:cs typeface="Arial" charset="0"/>
                </a:rPr>
                <a:t>(For complex designs)</a:t>
              </a:r>
            </a:p>
          </p:txBody>
        </p:sp>
        <p:sp>
          <p:nvSpPr>
            <p:cNvPr id="24" name="Text Box 19">
              <a:extLst>
                <a:ext uri="{FF2B5EF4-FFF2-40B4-BE49-F238E27FC236}">
                  <a16:creationId xmlns:a16="http://schemas.microsoft.com/office/drawing/2014/main" id="{1C906D18-813B-4FD2-BD10-E8B9465D6F49}"/>
                </a:ext>
              </a:extLst>
            </p:cNvPr>
            <p:cNvSpPr txBox="1">
              <a:spLocks noChangeArrowheads="1"/>
            </p:cNvSpPr>
            <p:nvPr/>
          </p:nvSpPr>
          <p:spPr bwMode="auto">
            <a:xfrm>
              <a:off x="8300060" y="4514048"/>
              <a:ext cx="1522914"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Run EM simulation for S-parameters</a:t>
              </a:r>
            </a:p>
          </p:txBody>
        </p:sp>
        <p:sp>
          <p:nvSpPr>
            <p:cNvPr id="25" name="Line 20">
              <a:extLst>
                <a:ext uri="{FF2B5EF4-FFF2-40B4-BE49-F238E27FC236}">
                  <a16:creationId xmlns:a16="http://schemas.microsoft.com/office/drawing/2014/main" id="{2706A709-665B-4F51-A19C-FFB33D89FD05}"/>
                </a:ext>
              </a:extLst>
            </p:cNvPr>
            <p:cNvSpPr>
              <a:spLocks noChangeShapeType="1"/>
            </p:cNvSpPr>
            <p:nvPr/>
          </p:nvSpPr>
          <p:spPr bwMode="auto">
            <a:xfrm>
              <a:off x="9029443" y="4279602"/>
              <a:ext cx="0" cy="2725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26" name="Text Box 21">
              <a:extLst>
                <a:ext uri="{FF2B5EF4-FFF2-40B4-BE49-F238E27FC236}">
                  <a16:creationId xmlns:a16="http://schemas.microsoft.com/office/drawing/2014/main" id="{0442B7BF-B202-4666-AA15-64DBA06739A7}"/>
                </a:ext>
              </a:extLst>
            </p:cNvPr>
            <p:cNvSpPr txBox="1">
              <a:spLocks noChangeArrowheads="1"/>
            </p:cNvSpPr>
            <p:nvPr/>
          </p:nvSpPr>
          <p:spPr bwMode="auto">
            <a:xfrm>
              <a:off x="8298541" y="5277728"/>
              <a:ext cx="1568446"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Import S-parameters from EM tool into ADS</a:t>
              </a:r>
            </a:p>
          </p:txBody>
        </p:sp>
        <p:sp>
          <p:nvSpPr>
            <p:cNvPr id="27" name="Text Box 22">
              <a:extLst>
                <a:ext uri="{FF2B5EF4-FFF2-40B4-BE49-F238E27FC236}">
                  <a16:creationId xmlns:a16="http://schemas.microsoft.com/office/drawing/2014/main" id="{62FDCA71-D03E-46A4-8E12-DD697989FE4F}"/>
                </a:ext>
              </a:extLst>
            </p:cNvPr>
            <p:cNvSpPr txBox="1">
              <a:spLocks noChangeArrowheads="1"/>
            </p:cNvSpPr>
            <p:nvPr/>
          </p:nvSpPr>
          <p:spPr bwMode="auto">
            <a:xfrm>
              <a:off x="5898027" y="5280429"/>
              <a:ext cx="1771770" cy="579856"/>
            </a:xfrm>
            <a:prstGeom prst="rect">
              <a:avLst/>
            </a:prstGeom>
            <a:solidFill>
              <a:srgbClr val="FF9999"/>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Reconnect </a:t>
              </a:r>
              <a:b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Ckt to EM</a:t>
              </a:r>
              <a:b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S-parameters in ADS</a:t>
              </a:r>
            </a:p>
          </p:txBody>
        </p:sp>
        <p:sp>
          <p:nvSpPr>
            <p:cNvPr id="28" name="AutoShape 39">
              <a:extLst>
                <a:ext uri="{FF2B5EF4-FFF2-40B4-BE49-F238E27FC236}">
                  <a16:creationId xmlns:a16="http://schemas.microsoft.com/office/drawing/2014/main" id="{CCE801BD-D67E-402D-941C-C5785E452042}"/>
                </a:ext>
              </a:extLst>
            </p:cNvPr>
            <p:cNvSpPr>
              <a:spLocks noChangeArrowheads="1"/>
            </p:cNvSpPr>
            <p:nvPr/>
          </p:nvSpPr>
          <p:spPr bwMode="auto">
            <a:xfrm>
              <a:off x="10342129" y="2091667"/>
              <a:ext cx="698004" cy="681496"/>
            </a:xfrm>
            <a:prstGeom prst="can">
              <a:avLst>
                <a:gd name="adj" fmla="val 25000"/>
              </a:avLst>
            </a:prstGeom>
            <a:solidFill>
              <a:schemeClr val="tx1"/>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none" lIns="0" tIns="0" rIns="0" bIns="0" anchor="ctr"/>
            <a:lstStyle/>
            <a:p>
              <a:pPr marL="0" marR="0" lvl="0" indent="0" algn="ctr" defTabSz="713274"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EM</a:t>
              </a:r>
              <a:b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b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Tech file</a:t>
              </a:r>
            </a:p>
          </p:txBody>
        </p:sp>
        <p:sp>
          <p:nvSpPr>
            <p:cNvPr id="29" name="Rectangle 40">
              <a:extLst>
                <a:ext uri="{FF2B5EF4-FFF2-40B4-BE49-F238E27FC236}">
                  <a16:creationId xmlns:a16="http://schemas.microsoft.com/office/drawing/2014/main" id="{911E0AED-2B9F-4CE4-ADC1-CB0A1F642518}"/>
                </a:ext>
              </a:extLst>
            </p:cNvPr>
            <p:cNvSpPr>
              <a:spLocks noChangeArrowheads="1"/>
            </p:cNvSpPr>
            <p:nvPr/>
          </p:nvSpPr>
          <p:spPr bwMode="auto">
            <a:xfrm>
              <a:off x="10117988" y="1660985"/>
              <a:ext cx="997185" cy="349023"/>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Arial"/>
                  <a:ea typeface="宋体" pitchFamily="2" charset="-122"/>
                  <a:cs typeface="Arial" charset="0"/>
                </a:rPr>
                <a:t>Duplicate layer </a:t>
              </a:r>
              <a:br>
                <a:rPr kumimoji="0" lang="en-US" altLang="zh-CN" sz="9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900" b="1" i="0" u="none" strike="noStrike" kern="1200" cap="none" spc="0" normalizeH="0" baseline="0" noProof="0" dirty="0">
                  <a:ln>
                    <a:noFill/>
                  </a:ln>
                  <a:solidFill>
                    <a:prstClr val="black"/>
                  </a:solidFill>
                  <a:effectLst/>
                  <a:uLnTx/>
                  <a:uFillTx/>
                  <a:latin typeface="Arial"/>
                  <a:ea typeface="宋体" pitchFamily="2" charset="-122"/>
                  <a:cs typeface="Arial" charset="0"/>
                </a:rPr>
                <a:t>information]</a:t>
              </a:r>
            </a:p>
          </p:txBody>
        </p:sp>
        <p:sp>
          <p:nvSpPr>
            <p:cNvPr id="30" name="Flowchart: Process 29">
              <a:extLst>
                <a:ext uri="{FF2B5EF4-FFF2-40B4-BE49-F238E27FC236}">
                  <a16:creationId xmlns:a16="http://schemas.microsoft.com/office/drawing/2014/main" id="{869649F9-50E3-4E9C-BEE3-2C0D63EA622E}"/>
                </a:ext>
              </a:extLst>
            </p:cNvPr>
            <p:cNvSpPr/>
            <p:nvPr/>
          </p:nvSpPr>
          <p:spPr>
            <a:xfrm>
              <a:off x="5850265" y="1096453"/>
              <a:ext cx="2961334" cy="367202"/>
            </a:xfrm>
            <a:prstGeom prst="flowChartProcess">
              <a:avLst/>
            </a:prstGeom>
            <a:solidFill>
              <a:srgbClr val="FF9999"/>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宋体" pitchFamily="2" charset="-122"/>
                  <a:cs typeface="Arial" charset="0"/>
                </a:rPr>
                <a:t>Strip Ckt Components  &amp; Erase non-</a:t>
              </a:r>
              <a:r>
                <a:rPr kumimoji="0" lang="en-US" sz="1100" b="1" i="0" u="none" strike="noStrike" kern="1200" cap="none" spc="0" normalizeH="0" baseline="0" noProof="0" dirty="0" err="1">
                  <a:ln>
                    <a:noFill/>
                  </a:ln>
                  <a:solidFill>
                    <a:prstClr val="black"/>
                  </a:solidFill>
                  <a:effectLst/>
                  <a:uLnTx/>
                  <a:uFillTx/>
                  <a:latin typeface="Arial"/>
                  <a:ea typeface="宋体" pitchFamily="2" charset="-122"/>
                  <a:cs typeface="Arial" charset="0"/>
                </a:rPr>
                <a:t>simulateable</a:t>
              </a:r>
              <a:r>
                <a:rPr kumimoji="0" lang="en-US" sz="1100" b="1" i="0" u="none" strike="noStrike" kern="1200" cap="none" spc="0" normalizeH="0" baseline="0" noProof="0" dirty="0">
                  <a:ln>
                    <a:noFill/>
                  </a:ln>
                  <a:solidFill>
                    <a:prstClr val="black"/>
                  </a:solidFill>
                  <a:effectLst/>
                  <a:uLnTx/>
                  <a:uFillTx/>
                  <a:latin typeface="Arial"/>
                  <a:ea typeface="宋体" pitchFamily="2" charset="-122"/>
                  <a:cs typeface="Arial" charset="0"/>
                </a:rPr>
                <a:t> structures from layout</a:t>
              </a:r>
            </a:p>
          </p:txBody>
        </p:sp>
        <p:sp>
          <p:nvSpPr>
            <p:cNvPr id="31" name="Line 17">
              <a:extLst>
                <a:ext uri="{FF2B5EF4-FFF2-40B4-BE49-F238E27FC236}">
                  <a16:creationId xmlns:a16="http://schemas.microsoft.com/office/drawing/2014/main" id="{0746833D-59E6-4B73-B9A3-F68DA402C693}"/>
                </a:ext>
              </a:extLst>
            </p:cNvPr>
            <p:cNvSpPr>
              <a:spLocks noChangeShapeType="1"/>
            </p:cNvSpPr>
            <p:nvPr/>
          </p:nvSpPr>
          <p:spPr bwMode="auto">
            <a:xfrm>
              <a:off x="7963349" y="2474399"/>
              <a:ext cx="317271" cy="105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32" name="Line 3">
              <a:extLst>
                <a:ext uri="{FF2B5EF4-FFF2-40B4-BE49-F238E27FC236}">
                  <a16:creationId xmlns:a16="http://schemas.microsoft.com/office/drawing/2014/main" id="{E73C6EB2-06B9-4586-A140-DEE2797962E8}"/>
                </a:ext>
              </a:extLst>
            </p:cNvPr>
            <p:cNvSpPr>
              <a:spLocks noChangeShapeType="1"/>
            </p:cNvSpPr>
            <p:nvPr/>
          </p:nvSpPr>
          <p:spPr bwMode="auto">
            <a:xfrm flipH="1">
              <a:off x="7691221" y="5515431"/>
              <a:ext cx="456641"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33" name="Line 16">
              <a:extLst>
                <a:ext uri="{FF2B5EF4-FFF2-40B4-BE49-F238E27FC236}">
                  <a16:creationId xmlns:a16="http://schemas.microsoft.com/office/drawing/2014/main" id="{9468486F-82A5-426E-813F-8406812F66DF}"/>
                </a:ext>
              </a:extLst>
            </p:cNvPr>
            <p:cNvSpPr>
              <a:spLocks noChangeShapeType="1"/>
            </p:cNvSpPr>
            <p:nvPr/>
          </p:nvSpPr>
          <p:spPr bwMode="auto">
            <a:xfrm flipH="1">
              <a:off x="6359636" y="2010009"/>
              <a:ext cx="17324" cy="63011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a:ea typeface="宋体" pitchFamily="2" charset="-122"/>
                <a:cs typeface="Arial" charset="0"/>
              </a:endParaRPr>
            </a:p>
          </p:txBody>
        </p:sp>
        <p:sp>
          <p:nvSpPr>
            <p:cNvPr id="34" name="Line 16">
              <a:extLst>
                <a:ext uri="{FF2B5EF4-FFF2-40B4-BE49-F238E27FC236}">
                  <a16:creationId xmlns:a16="http://schemas.microsoft.com/office/drawing/2014/main" id="{184842C5-0B47-4DC6-A9DC-DFA6FAB1EBC2}"/>
                </a:ext>
              </a:extLst>
            </p:cNvPr>
            <p:cNvSpPr>
              <a:spLocks noChangeShapeType="1"/>
            </p:cNvSpPr>
            <p:nvPr/>
          </p:nvSpPr>
          <p:spPr bwMode="auto">
            <a:xfrm flipH="1">
              <a:off x="7486676" y="2045397"/>
              <a:ext cx="0" cy="15227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a:ea typeface="宋体" pitchFamily="2" charset="-122"/>
                <a:cs typeface="Arial" charset="0"/>
              </a:endParaRPr>
            </a:p>
          </p:txBody>
        </p:sp>
        <p:cxnSp>
          <p:nvCxnSpPr>
            <p:cNvPr id="35" name="Straight Arrow Connector 34">
              <a:extLst>
                <a:ext uri="{FF2B5EF4-FFF2-40B4-BE49-F238E27FC236}">
                  <a16:creationId xmlns:a16="http://schemas.microsoft.com/office/drawing/2014/main" id="{E4CC41A4-76D8-4AEC-998D-C36C60130FF0}"/>
                </a:ext>
              </a:extLst>
            </p:cNvPr>
            <p:cNvCxnSpPr>
              <a:cxnSpLocks/>
              <a:stCxn id="30" idx="2"/>
            </p:cNvCxnSpPr>
            <p:nvPr/>
          </p:nvCxnSpPr>
          <p:spPr>
            <a:xfrm>
              <a:off x="7330932" y="1463655"/>
              <a:ext cx="7260" cy="156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45CC548-5515-45AF-9F7E-5AC5864397F5}"/>
                </a:ext>
              </a:extLst>
            </p:cNvPr>
            <p:cNvGrpSpPr/>
            <p:nvPr/>
          </p:nvGrpSpPr>
          <p:grpSpPr>
            <a:xfrm>
              <a:off x="805292" y="888110"/>
              <a:ext cx="4992801" cy="980766"/>
              <a:chOff x="806062" y="595731"/>
              <a:chExt cx="4992801" cy="980766"/>
            </a:xfrm>
          </p:grpSpPr>
          <p:sp>
            <p:nvSpPr>
              <p:cNvPr id="44" name="Text Box 33">
                <a:extLst>
                  <a:ext uri="{FF2B5EF4-FFF2-40B4-BE49-F238E27FC236}">
                    <a16:creationId xmlns:a16="http://schemas.microsoft.com/office/drawing/2014/main" id="{3A6AC046-9423-4170-9D88-544CB1198611}"/>
                  </a:ext>
                </a:extLst>
              </p:cNvPr>
              <p:cNvSpPr txBox="1">
                <a:spLocks noChangeArrowheads="1"/>
              </p:cNvSpPr>
              <p:nvPr/>
            </p:nvSpPr>
            <p:spPr bwMode="auto">
              <a:xfrm>
                <a:off x="3085660" y="1289029"/>
                <a:ext cx="857473" cy="287468"/>
              </a:xfrm>
              <a:prstGeom prst="rect">
                <a:avLst/>
              </a:prstGeom>
              <a:noFill/>
              <a:ln w="9525">
                <a:noFill/>
                <a:miter lim="800000"/>
                <a:headEnd/>
                <a:tailEnd/>
              </a:ln>
              <a:effectLst/>
            </p:spPr>
            <p:txBody>
              <a:bodyPr lIns="71327" tIns="35664" rIns="71327" bIns="35664">
                <a:spAutoFit/>
              </a:bodyPr>
              <a:lstStyle/>
              <a:p>
                <a:pPr marL="0" marR="0" lvl="0" indent="0" algn="l" defTabSz="713274"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Arial"/>
                    <a:ea typeface="宋体" pitchFamily="2" charset="-122"/>
                    <a:cs typeface="Arial" charset="0"/>
                  </a:rPr>
                  <a:t>START</a:t>
                </a:r>
              </a:p>
            </p:txBody>
          </p:sp>
          <p:sp>
            <p:nvSpPr>
              <p:cNvPr id="45" name="AutoShape 41">
                <a:extLst>
                  <a:ext uri="{FF2B5EF4-FFF2-40B4-BE49-F238E27FC236}">
                    <a16:creationId xmlns:a16="http://schemas.microsoft.com/office/drawing/2014/main" id="{7D8FE6BD-DE07-4BAC-A0B9-4BB693F15E05}"/>
                  </a:ext>
                </a:extLst>
              </p:cNvPr>
              <p:cNvSpPr>
                <a:spLocks noChangeArrowheads="1"/>
              </p:cNvSpPr>
              <p:nvPr/>
            </p:nvSpPr>
            <p:spPr bwMode="auto">
              <a:xfrm>
                <a:off x="806062" y="670763"/>
                <a:ext cx="628814" cy="762000"/>
              </a:xfrm>
              <a:prstGeom prst="can">
                <a:avLst>
                  <a:gd name="adj" fmla="val 25000"/>
                </a:avLst>
              </a:prstGeom>
              <a:solidFill>
                <a:srgbClr val="0070C0"/>
              </a:solidFill>
              <a:ln w="12700">
                <a:solidFill>
                  <a:schemeClr val="accent1"/>
                </a:solidFill>
                <a:round/>
                <a:headEnd/>
                <a:tailEnd/>
              </a:ln>
              <a:effectLst/>
            </p:spPr>
            <p:txBody>
              <a:bodyPr wrap="none" lIns="0" tIns="0" rIns="0" bIns="0" anchor="ctr"/>
              <a:lstStyle/>
              <a:p>
                <a:pPr marL="0" marR="0" lvl="0" indent="0" algn="ctr" defTabSz="713274"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ADS</a:t>
                </a:r>
                <a:b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b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Tech file</a:t>
                </a:r>
              </a:p>
            </p:txBody>
          </p:sp>
          <p:sp>
            <p:nvSpPr>
              <p:cNvPr id="46" name="Flowchart: Process 45">
                <a:extLst>
                  <a:ext uri="{FF2B5EF4-FFF2-40B4-BE49-F238E27FC236}">
                    <a16:creationId xmlns:a16="http://schemas.microsoft.com/office/drawing/2014/main" id="{DD00A72D-EB9A-422F-A3D0-5D08B5762713}"/>
                  </a:ext>
                </a:extLst>
              </p:cNvPr>
              <p:cNvSpPr/>
              <p:nvPr/>
            </p:nvSpPr>
            <p:spPr>
              <a:xfrm>
                <a:off x="2946113" y="667912"/>
                <a:ext cx="1244955" cy="564467"/>
              </a:xfrm>
              <a:prstGeom prst="flowChartProcess">
                <a:avLst/>
              </a:prstGeom>
              <a:solidFill>
                <a:srgbClr val="0070C0"/>
              </a:solidFill>
              <a:ln w="9525">
                <a:solidFill>
                  <a:schemeClr val="tx1"/>
                </a:solidFill>
                <a:miter lim="800000"/>
                <a:headEnd/>
                <a:tailEnd/>
              </a:ln>
              <a:effectLst/>
            </p:spPr>
            <p:txBody>
              <a:bodyPr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t>RF Layout + Circuit</a:t>
                </a:r>
              </a:p>
            </p:txBody>
          </p:sp>
          <p:pic>
            <p:nvPicPr>
              <p:cNvPr id="47" name="Picture 46">
                <a:extLst>
                  <a:ext uri="{FF2B5EF4-FFF2-40B4-BE49-F238E27FC236}">
                    <a16:creationId xmlns:a16="http://schemas.microsoft.com/office/drawing/2014/main" id="{0DFB3133-1135-470C-A716-456B3D11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000" y="595731"/>
                <a:ext cx="725677" cy="900322"/>
              </a:xfrm>
              <a:prstGeom prst="rect">
                <a:avLst/>
              </a:prstGeom>
              <a:effectLst>
                <a:outerShdw blurRad="50800" dist="38100" dir="2700000" algn="tl" rotWithShape="0">
                  <a:prstClr val="black">
                    <a:alpha val="40000"/>
                  </a:prstClr>
                </a:outerShdw>
              </a:effectLst>
            </p:spPr>
          </p:pic>
          <p:cxnSp>
            <p:nvCxnSpPr>
              <p:cNvPr id="48" name="Straight Arrow Connector 47">
                <a:extLst>
                  <a:ext uri="{FF2B5EF4-FFF2-40B4-BE49-F238E27FC236}">
                    <a16:creationId xmlns:a16="http://schemas.microsoft.com/office/drawing/2014/main" id="{BDBA1748-D4F1-423A-B968-542CDE64D22E}"/>
                  </a:ext>
                </a:extLst>
              </p:cNvPr>
              <p:cNvCxnSpPr>
                <a:cxnSpLocks/>
              </p:cNvCxnSpPr>
              <p:nvPr/>
            </p:nvCxnSpPr>
            <p:spPr>
              <a:xfrm>
                <a:off x="2401070" y="895350"/>
                <a:ext cx="475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06A037D-9414-471A-BC6E-C652D27276EB}"/>
                  </a:ext>
                </a:extLst>
              </p:cNvPr>
              <p:cNvCxnSpPr>
                <a:cxnSpLocks/>
              </p:cNvCxnSpPr>
              <p:nvPr/>
            </p:nvCxnSpPr>
            <p:spPr>
              <a:xfrm>
                <a:off x="4251543" y="987675"/>
                <a:ext cx="15473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1C6E5B9-730F-4388-9DE2-D8C2AF35C105}"/>
                </a:ext>
              </a:extLst>
            </p:cNvPr>
            <p:cNvGrpSpPr/>
            <p:nvPr/>
          </p:nvGrpSpPr>
          <p:grpSpPr>
            <a:xfrm>
              <a:off x="1831438" y="1936583"/>
              <a:ext cx="4018827" cy="4587658"/>
              <a:chOff x="1840963" y="1594766"/>
              <a:chExt cx="4018827" cy="4587658"/>
            </a:xfrm>
          </p:grpSpPr>
          <p:sp>
            <p:nvSpPr>
              <p:cNvPr id="38" name="Text Box 34">
                <a:extLst>
                  <a:ext uri="{FF2B5EF4-FFF2-40B4-BE49-F238E27FC236}">
                    <a16:creationId xmlns:a16="http://schemas.microsoft.com/office/drawing/2014/main" id="{6C307535-BEFB-427F-A668-537AD14EF9D7}"/>
                  </a:ext>
                </a:extLst>
              </p:cNvPr>
              <p:cNvSpPr txBox="1">
                <a:spLocks noChangeArrowheads="1"/>
              </p:cNvSpPr>
              <p:nvPr/>
            </p:nvSpPr>
            <p:spPr bwMode="auto">
              <a:xfrm>
                <a:off x="3130405" y="5894956"/>
                <a:ext cx="974842" cy="287468"/>
              </a:xfrm>
              <a:prstGeom prst="rect">
                <a:avLst/>
              </a:prstGeom>
              <a:noFill/>
              <a:ln w="9525">
                <a:noFill/>
                <a:miter lim="800000"/>
                <a:headEnd/>
                <a:tailEnd/>
              </a:ln>
              <a:effectLst/>
            </p:spPr>
            <p:txBody>
              <a:bodyPr wrap="square" lIns="71327" tIns="35664" rIns="71327" bIns="35664">
                <a:spAutoFit/>
              </a:bodyPr>
              <a:lstStyle/>
              <a:p>
                <a:pPr marL="0" marR="0" lvl="0" indent="0" algn="l" defTabSz="713274"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Arial"/>
                    <a:ea typeface="宋体" pitchFamily="2" charset="-122"/>
                    <a:cs typeface="Arial" charset="0"/>
                  </a:rPr>
                  <a:t>FINISHED</a:t>
                </a:r>
              </a:p>
            </p:txBody>
          </p:sp>
          <p:sp>
            <p:nvSpPr>
              <p:cNvPr id="39" name="Text Box 35">
                <a:extLst>
                  <a:ext uri="{FF2B5EF4-FFF2-40B4-BE49-F238E27FC236}">
                    <a16:creationId xmlns:a16="http://schemas.microsoft.com/office/drawing/2014/main" id="{A3074D16-8153-46B0-94C7-5CAD3B3A0B1F}"/>
                  </a:ext>
                </a:extLst>
              </p:cNvPr>
              <p:cNvSpPr txBox="1">
                <a:spLocks noChangeArrowheads="1"/>
              </p:cNvSpPr>
              <p:nvPr/>
            </p:nvSpPr>
            <p:spPr bwMode="auto">
              <a:xfrm rot="16200000">
                <a:off x="1470501" y="3274634"/>
                <a:ext cx="1028396" cy="287472"/>
              </a:xfrm>
              <a:prstGeom prst="rect">
                <a:avLst/>
              </a:prstGeom>
              <a:noFill/>
              <a:ln w="9525">
                <a:noFill/>
                <a:miter lim="800000"/>
                <a:headEnd/>
                <a:tailEnd/>
              </a:ln>
              <a:effectLst/>
            </p:spPr>
            <p:txBody>
              <a:bodyPr wrap="square" lIns="71327" tIns="35664" rIns="71327" bIns="35664">
                <a:spAutoFit/>
              </a:bodyPr>
              <a:lstStyle/>
              <a:p>
                <a:pPr marL="0" marR="0" lvl="0" indent="0" algn="l" defTabSz="713274"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Arial"/>
                    <a:ea typeface="宋体" pitchFamily="2" charset="-122"/>
                    <a:cs typeface="Arial" charset="0"/>
                  </a:rPr>
                  <a:t>REPEAT</a:t>
                </a:r>
              </a:p>
            </p:txBody>
          </p:sp>
          <p:sp>
            <p:nvSpPr>
              <p:cNvPr id="40" name="Flowchart: Process 39">
                <a:extLst>
                  <a:ext uri="{FF2B5EF4-FFF2-40B4-BE49-F238E27FC236}">
                    <a16:creationId xmlns:a16="http://schemas.microsoft.com/office/drawing/2014/main" id="{F400FA06-FD79-4108-A12F-37DF5D4FE698}"/>
                  </a:ext>
                </a:extLst>
              </p:cNvPr>
              <p:cNvSpPr/>
              <p:nvPr/>
            </p:nvSpPr>
            <p:spPr>
              <a:xfrm>
                <a:off x="3068265" y="4946306"/>
                <a:ext cx="1263222" cy="564467"/>
              </a:xfrm>
              <a:prstGeom prst="flowChartProcess">
                <a:avLst/>
              </a:prstGeom>
              <a:solidFill>
                <a:srgbClr val="0070C0"/>
              </a:solidFill>
              <a:ln w="9525">
                <a:solidFill>
                  <a:schemeClr val="tx1"/>
                </a:solidFill>
                <a:miter lim="800000"/>
                <a:headEnd/>
                <a:tailEnd/>
              </a:ln>
              <a:effectLst/>
            </p:spPr>
            <p:txBody>
              <a:bodyPr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t>EM-Circuit</a:t>
                </a:r>
                <a:b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br>
                <a: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t>Co-sim</a:t>
                </a:r>
              </a:p>
            </p:txBody>
          </p:sp>
          <p:cxnSp>
            <p:nvCxnSpPr>
              <p:cNvPr id="41" name="Connector: Elbow 40">
                <a:extLst>
                  <a:ext uri="{FF2B5EF4-FFF2-40B4-BE49-F238E27FC236}">
                    <a16:creationId xmlns:a16="http://schemas.microsoft.com/office/drawing/2014/main" id="{D2A07C59-6042-4184-86EC-3E807F30012A}"/>
                  </a:ext>
                </a:extLst>
              </p:cNvPr>
              <p:cNvCxnSpPr>
                <a:cxnSpLocks/>
              </p:cNvCxnSpPr>
              <p:nvPr/>
            </p:nvCxnSpPr>
            <p:spPr>
              <a:xfrm rot="10800000">
                <a:off x="1950530" y="3975355"/>
                <a:ext cx="1063175" cy="12873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628C144-2522-4CE0-98BD-D39FC4075181}"/>
                  </a:ext>
                </a:extLst>
              </p:cNvPr>
              <p:cNvCxnSpPr>
                <a:cxnSpLocks/>
                <a:stCxn id="39" idx="3"/>
              </p:cNvCxnSpPr>
              <p:nvPr/>
            </p:nvCxnSpPr>
            <p:spPr>
              <a:xfrm flipV="1">
                <a:off x="1984699" y="1594766"/>
                <a:ext cx="0" cy="1309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D0B3BA2-682E-436F-BDE6-ED7964F3494B}"/>
                  </a:ext>
                </a:extLst>
              </p:cNvPr>
              <p:cNvCxnSpPr/>
              <p:nvPr/>
            </p:nvCxnSpPr>
            <p:spPr>
              <a:xfrm flipH="1">
                <a:off x="4386047" y="5254481"/>
                <a:ext cx="1473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 name="Footer Placeholder 1">
            <a:extLst>
              <a:ext uri="{FF2B5EF4-FFF2-40B4-BE49-F238E27FC236}">
                <a16:creationId xmlns:a16="http://schemas.microsoft.com/office/drawing/2014/main" id="{996624E8-722F-69ED-F2C3-B220062901E1}"/>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391249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581502" y="357280"/>
            <a:ext cx="10515600" cy="369332"/>
          </a:xfrm>
        </p:spPr>
        <p:txBody>
          <a:bodyPr anchor="t" anchorCtr="0"/>
          <a:lstStyle/>
          <a:p>
            <a:r>
              <a:rPr lang="en-US" altLang="zh-CN" dirty="0">
                <a:solidFill>
                  <a:srgbClr val="E80029"/>
                </a:solidFill>
                <a:ea typeface="宋体" pitchFamily="2" charset="-122"/>
              </a:rPr>
              <a:t>Integrated EM-Circuit Co-Simulation in ADS</a:t>
            </a:r>
            <a:endParaRPr lang="en-US" dirty="0">
              <a:solidFill>
                <a:srgbClr val="E80029"/>
              </a:solidFill>
            </a:endParaRPr>
          </a:p>
        </p:txBody>
      </p:sp>
      <p:grpSp>
        <p:nvGrpSpPr>
          <p:cNvPr id="52" name="Group 51">
            <a:extLst>
              <a:ext uri="{FF2B5EF4-FFF2-40B4-BE49-F238E27FC236}">
                <a16:creationId xmlns:a16="http://schemas.microsoft.com/office/drawing/2014/main" id="{851E262C-7414-4713-9291-4E57AD830FE0}"/>
              </a:ext>
            </a:extLst>
          </p:cNvPr>
          <p:cNvGrpSpPr/>
          <p:nvPr/>
        </p:nvGrpSpPr>
        <p:grpSpPr>
          <a:xfrm>
            <a:off x="581502" y="1296442"/>
            <a:ext cx="3385006" cy="973614"/>
            <a:chOff x="806062" y="595731"/>
            <a:chExt cx="3385006" cy="973614"/>
          </a:xfrm>
        </p:grpSpPr>
        <p:sp>
          <p:nvSpPr>
            <p:cNvPr id="53" name="Text Box 33">
              <a:extLst>
                <a:ext uri="{FF2B5EF4-FFF2-40B4-BE49-F238E27FC236}">
                  <a16:creationId xmlns:a16="http://schemas.microsoft.com/office/drawing/2014/main" id="{BB10F356-B606-4B44-B966-8D2D40EC7E52}"/>
                </a:ext>
              </a:extLst>
            </p:cNvPr>
            <p:cNvSpPr txBox="1">
              <a:spLocks noChangeArrowheads="1"/>
            </p:cNvSpPr>
            <p:nvPr/>
          </p:nvSpPr>
          <p:spPr bwMode="auto">
            <a:xfrm>
              <a:off x="3139853" y="1281877"/>
              <a:ext cx="857473" cy="287468"/>
            </a:xfrm>
            <a:prstGeom prst="rect">
              <a:avLst/>
            </a:prstGeom>
            <a:noFill/>
            <a:ln w="9525">
              <a:noFill/>
              <a:miter lim="800000"/>
              <a:headEnd/>
              <a:tailEnd/>
            </a:ln>
            <a:effectLst/>
          </p:spPr>
          <p:txBody>
            <a:bodyPr lIns="71327" tIns="35664" rIns="71327" bIns="35664">
              <a:spAutoFit/>
            </a:bodyPr>
            <a:lstStyle/>
            <a:p>
              <a:pPr marL="0" marR="0" lvl="0" indent="0" algn="l" defTabSz="713274" rtl="0" eaLnBrk="1" fontAlgn="auto" latinLnBrk="0" hangingPunct="1">
                <a:lnSpc>
                  <a:spcPct val="100000"/>
                </a:lnSpc>
                <a:spcBef>
                  <a:spcPct val="5000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宋体" pitchFamily="2" charset="-122"/>
                  <a:cs typeface="Arial" charset="0"/>
                </a:rPr>
                <a:t>START</a:t>
              </a:r>
            </a:p>
          </p:txBody>
        </p:sp>
        <p:sp>
          <p:nvSpPr>
            <p:cNvPr id="54" name="AutoShape 41">
              <a:extLst>
                <a:ext uri="{FF2B5EF4-FFF2-40B4-BE49-F238E27FC236}">
                  <a16:creationId xmlns:a16="http://schemas.microsoft.com/office/drawing/2014/main" id="{440F8941-71F8-4BE3-B3B7-EF81A2726867}"/>
                </a:ext>
              </a:extLst>
            </p:cNvPr>
            <p:cNvSpPr>
              <a:spLocks noChangeArrowheads="1"/>
            </p:cNvSpPr>
            <p:nvPr/>
          </p:nvSpPr>
          <p:spPr bwMode="auto">
            <a:xfrm>
              <a:off x="806062" y="670763"/>
              <a:ext cx="628814" cy="762000"/>
            </a:xfrm>
            <a:prstGeom prst="can">
              <a:avLst>
                <a:gd name="adj" fmla="val 25000"/>
              </a:avLst>
            </a:prstGeom>
            <a:solidFill>
              <a:srgbClr val="0070C0"/>
            </a:solidFill>
            <a:ln w="12700">
              <a:solidFill>
                <a:schemeClr val="accent1"/>
              </a:solidFill>
              <a:round/>
              <a:headEnd/>
              <a:tailEnd/>
            </a:ln>
            <a:effectLst/>
          </p:spPr>
          <p:txBody>
            <a:bodyPr wrap="none" lIns="0" tIns="0" rIns="0" bIns="0" anchor="ctr"/>
            <a:lstStyle/>
            <a:p>
              <a:pPr marL="0" marR="0" lvl="0" indent="0" algn="ctr" defTabSz="713274"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ADS</a:t>
              </a:r>
              <a:b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b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Tech file</a:t>
              </a:r>
            </a:p>
          </p:txBody>
        </p:sp>
        <p:sp>
          <p:nvSpPr>
            <p:cNvPr id="55" name="Flowchart: Process 54">
              <a:extLst>
                <a:ext uri="{FF2B5EF4-FFF2-40B4-BE49-F238E27FC236}">
                  <a16:creationId xmlns:a16="http://schemas.microsoft.com/office/drawing/2014/main" id="{447BE064-8858-44B8-973A-7E013CE9D5A7}"/>
                </a:ext>
              </a:extLst>
            </p:cNvPr>
            <p:cNvSpPr/>
            <p:nvPr/>
          </p:nvSpPr>
          <p:spPr>
            <a:xfrm>
              <a:off x="2946113" y="667912"/>
              <a:ext cx="1244955" cy="564467"/>
            </a:xfrm>
            <a:prstGeom prst="flowChartProcess">
              <a:avLst/>
            </a:prstGeom>
            <a:solidFill>
              <a:srgbClr val="0070C0"/>
            </a:solidFill>
            <a:ln w="9525">
              <a:solidFill>
                <a:schemeClr val="tx1"/>
              </a:solidFill>
              <a:miter lim="800000"/>
              <a:headEnd/>
              <a:tailEnd/>
            </a:ln>
            <a:effectLst/>
          </p:spPr>
          <p:txBody>
            <a:bodyPr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t>RF Layout + Circuit</a:t>
              </a:r>
            </a:p>
          </p:txBody>
        </p:sp>
        <p:pic>
          <p:nvPicPr>
            <p:cNvPr id="56" name="Picture 55">
              <a:extLst>
                <a:ext uri="{FF2B5EF4-FFF2-40B4-BE49-F238E27FC236}">
                  <a16:creationId xmlns:a16="http://schemas.microsoft.com/office/drawing/2014/main" id="{AF34E2C6-4970-4C28-AC35-23BD4CAF5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000" y="595731"/>
              <a:ext cx="725677" cy="900322"/>
            </a:xfrm>
            <a:prstGeom prst="rect">
              <a:avLst/>
            </a:prstGeom>
            <a:effectLst>
              <a:outerShdw blurRad="50800" dist="38100" dir="2700000" algn="tl" rotWithShape="0">
                <a:prstClr val="black">
                  <a:alpha val="40000"/>
                </a:prstClr>
              </a:outerShdw>
            </a:effectLst>
          </p:spPr>
        </p:pic>
        <p:cxnSp>
          <p:nvCxnSpPr>
            <p:cNvPr id="57" name="Straight Arrow Connector 56">
              <a:extLst>
                <a:ext uri="{FF2B5EF4-FFF2-40B4-BE49-F238E27FC236}">
                  <a16:creationId xmlns:a16="http://schemas.microsoft.com/office/drawing/2014/main" id="{B4B451DD-32CC-44CF-9BC2-652A6D312B5C}"/>
                </a:ext>
              </a:extLst>
            </p:cNvPr>
            <p:cNvCxnSpPr>
              <a:cxnSpLocks/>
            </p:cNvCxnSpPr>
            <p:nvPr/>
          </p:nvCxnSpPr>
          <p:spPr>
            <a:xfrm>
              <a:off x="2401070" y="895350"/>
              <a:ext cx="475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5E2784A-0AA3-4C05-9DE2-8134F7C0B3A7}"/>
              </a:ext>
            </a:extLst>
          </p:cNvPr>
          <p:cNvGrpSpPr/>
          <p:nvPr/>
        </p:nvGrpSpPr>
        <p:grpSpPr>
          <a:xfrm>
            <a:off x="2652324" y="2270944"/>
            <a:ext cx="1908933" cy="4254425"/>
            <a:chOff x="2885639" y="1520795"/>
            <a:chExt cx="1908933" cy="4254425"/>
          </a:xfrm>
        </p:grpSpPr>
        <p:sp>
          <p:nvSpPr>
            <p:cNvPr id="59" name="Text Box 34">
              <a:extLst>
                <a:ext uri="{FF2B5EF4-FFF2-40B4-BE49-F238E27FC236}">
                  <a16:creationId xmlns:a16="http://schemas.microsoft.com/office/drawing/2014/main" id="{4EDBB5C2-D29A-408A-BD6C-A0F9A12B19B5}"/>
                </a:ext>
              </a:extLst>
            </p:cNvPr>
            <p:cNvSpPr txBox="1">
              <a:spLocks noChangeArrowheads="1"/>
            </p:cNvSpPr>
            <p:nvPr/>
          </p:nvSpPr>
          <p:spPr bwMode="auto">
            <a:xfrm>
              <a:off x="3031238" y="5456974"/>
              <a:ext cx="1163315" cy="318246"/>
            </a:xfrm>
            <a:prstGeom prst="rect">
              <a:avLst/>
            </a:prstGeom>
            <a:noFill/>
            <a:ln w="9525">
              <a:noFill/>
              <a:miter lim="800000"/>
              <a:headEnd/>
              <a:tailEnd/>
            </a:ln>
            <a:effectLst/>
          </p:spPr>
          <p:txBody>
            <a:bodyPr wrap="square" lIns="71327" tIns="35664" rIns="71327" bIns="35664">
              <a:spAutoFit/>
            </a:bodyPr>
            <a:lstStyle/>
            <a:p>
              <a:pPr marL="0" marR="0" lvl="0" indent="0" algn="l" defTabSz="713274"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a:ea typeface="宋体" pitchFamily="2" charset="-122"/>
                  <a:cs typeface="Arial" charset="0"/>
                </a:rPr>
                <a:t>FINISHED</a:t>
              </a:r>
            </a:p>
          </p:txBody>
        </p:sp>
        <p:sp>
          <p:nvSpPr>
            <p:cNvPr id="60" name="Text Box 35">
              <a:extLst>
                <a:ext uri="{FF2B5EF4-FFF2-40B4-BE49-F238E27FC236}">
                  <a16:creationId xmlns:a16="http://schemas.microsoft.com/office/drawing/2014/main" id="{225172D0-AD40-4CB8-B682-DBB0A2B62EB4}"/>
                </a:ext>
              </a:extLst>
            </p:cNvPr>
            <p:cNvSpPr txBox="1">
              <a:spLocks noChangeArrowheads="1"/>
            </p:cNvSpPr>
            <p:nvPr/>
          </p:nvSpPr>
          <p:spPr bwMode="auto">
            <a:xfrm>
              <a:off x="2885639" y="2946723"/>
              <a:ext cx="1908933" cy="979965"/>
            </a:xfrm>
            <a:prstGeom prst="rect">
              <a:avLst/>
            </a:prstGeom>
            <a:noFill/>
            <a:ln w="9525">
              <a:noFill/>
              <a:miter lim="800000"/>
              <a:headEnd/>
              <a:tailEnd/>
            </a:ln>
            <a:effectLst/>
          </p:spPr>
          <p:txBody>
            <a:bodyPr wrap="square" lIns="71327" tIns="35664" rIns="71327" bIns="35664">
              <a:spAutoFit/>
            </a:bodyPr>
            <a:lstStyle/>
            <a:p>
              <a:pPr marL="0" marR="0" lvl="0" indent="0" algn="l" defTabSz="713274" rtl="0" eaLnBrk="1" fontAlgn="auto" latinLnBrk="0" hangingPunct="1">
                <a:lnSpc>
                  <a:spcPct val="100000"/>
                </a:lnSpc>
                <a:spcBef>
                  <a:spcPts val="300"/>
                </a:spcBef>
                <a:spcAft>
                  <a:spcPts val="0"/>
                </a:spcAft>
                <a:buClrTx/>
                <a:buSzTx/>
                <a:buFontTx/>
                <a:buNone/>
                <a:tabLst/>
                <a:defRPr/>
              </a:pPr>
              <a:r>
                <a:rPr kumimoji="0" lang="en-US" altLang="zh-CN" b="1" i="0" u="none" strike="noStrike" kern="1200" cap="none" spc="0" normalizeH="0" baseline="0" noProof="0" dirty="0">
                  <a:ln>
                    <a:noFill/>
                  </a:ln>
                  <a:solidFill>
                    <a:srgbClr val="FF0000"/>
                  </a:solidFill>
                  <a:effectLst/>
                  <a:uLnTx/>
                  <a:uFillTx/>
                  <a:latin typeface="Arial"/>
                  <a:ea typeface="宋体" pitchFamily="2" charset="-122"/>
                  <a:cs typeface="Arial" charset="0"/>
                </a:rPr>
                <a:t>Integrated </a:t>
              </a:r>
            </a:p>
            <a:p>
              <a:pPr marL="0" marR="0" lvl="0" indent="0" algn="l" defTabSz="713274" rtl="0" eaLnBrk="1" fontAlgn="auto" latinLnBrk="0" hangingPunct="1">
                <a:lnSpc>
                  <a:spcPct val="100000"/>
                </a:lnSpc>
                <a:spcBef>
                  <a:spcPts val="300"/>
                </a:spcBef>
                <a:spcAft>
                  <a:spcPts val="0"/>
                </a:spcAft>
                <a:buClrTx/>
                <a:buSzTx/>
                <a:buFontTx/>
                <a:buNone/>
                <a:tabLst/>
                <a:defRPr/>
              </a:pPr>
              <a:r>
                <a:rPr kumimoji="0" lang="en-US" altLang="zh-CN" b="1" i="0" u="none" strike="noStrike" kern="1200" cap="none" spc="0" normalizeH="0" baseline="0" noProof="0" dirty="0">
                  <a:ln>
                    <a:noFill/>
                  </a:ln>
                  <a:solidFill>
                    <a:srgbClr val="FF0000"/>
                  </a:solidFill>
                  <a:effectLst/>
                  <a:uLnTx/>
                  <a:uFillTx/>
                  <a:latin typeface="Arial"/>
                  <a:ea typeface="宋体" pitchFamily="2" charset="-122"/>
                  <a:cs typeface="Arial" charset="0"/>
                </a:rPr>
                <a:t>EM / Circuit</a:t>
              </a:r>
            </a:p>
            <a:p>
              <a:pPr marL="0" marR="0" lvl="0" indent="0" algn="l" defTabSz="713274" rtl="0" eaLnBrk="1" fontAlgn="auto" latinLnBrk="0" hangingPunct="1">
                <a:lnSpc>
                  <a:spcPct val="100000"/>
                </a:lnSpc>
                <a:spcBef>
                  <a:spcPts val="300"/>
                </a:spcBef>
                <a:spcAft>
                  <a:spcPts val="0"/>
                </a:spcAft>
                <a:buClrTx/>
                <a:buSzTx/>
                <a:buFontTx/>
                <a:buNone/>
                <a:tabLst/>
                <a:defRPr/>
              </a:pPr>
              <a:r>
                <a:rPr kumimoji="0" lang="en-US" altLang="zh-CN" b="1" i="0" u="none" strike="noStrike" kern="1200" cap="none" spc="0" normalizeH="0" baseline="0" noProof="0" dirty="0">
                  <a:ln>
                    <a:noFill/>
                  </a:ln>
                  <a:solidFill>
                    <a:srgbClr val="FF0000"/>
                  </a:solidFill>
                  <a:effectLst/>
                  <a:uLnTx/>
                  <a:uFillTx/>
                  <a:latin typeface="Arial"/>
                  <a:ea typeface="宋体" pitchFamily="2" charset="-122"/>
                  <a:cs typeface="Arial" charset="0"/>
                </a:rPr>
                <a:t>Co-Simulation</a:t>
              </a:r>
              <a:endParaRPr kumimoji="0" lang="en-US" altLang="zh-CN" sz="1400" b="1" i="0" u="none" strike="noStrike" kern="1200" cap="none" spc="0" normalizeH="0" baseline="0" noProof="0" dirty="0">
                <a:ln>
                  <a:noFill/>
                </a:ln>
                <a:solidFill>
                  <a:srgbClr val="FF0000"/>
                </a:solidFill>
                <a:effectLst/>
                <a:uLnTx/>
                <a:uFillTx/>
                <a:latin typeface="Arial"/>
                <a:ea typeface="宋体" pitchFamily="2" charset="-122"/>
                <a:cs typeface="Arial" charset="0"/>
              </a:endParaRPr>
            </a:p>
          </p:txBody>
        </p:sp>
        <p:sp>
          <p:nvSpPr>
            <p:cNvPr id="61" name="Flowchart: Process 60">
              <a:extLst>
                <a:ext uri="{FF2B5EF4-FFF2-40B4-BE49-F238E27FC236}">
                  <a16:creationId xmlns:a16="http://schemas.microsoft.com/office/drawing/2014/main" id="{68E4007F-794F-49CE-A99B-46B734AECC07}"/>
                </a:ext>
              </a:extLst>
            </p:cNvPr>
            <p:cNvSpPr/>
            <p:nvPr/>
          </p:nvSpPr>
          <p:spPr>
            <a:xfrm>
              <a:off x="2954869" y="4798910"/>
              <a:ext cx="1244954" cy="564467"/>
            </a:xfrm>
            <a:prstGeom prst="flowChartProcess">
              <a:avLst/>
            </a:prstGeom>
            <a:solidFill>
              <a:srgbClr val="0070C0"/>
            </a:solidFill>
            <a:ln w="9525">
              <a:solidFill>
                <a:schemeClr val="tx1"/>
              </a:solidFill>
              <a:miter lim="800000"/>
              <a:headEnd/>
              <a:tailEnd/>
            </a:ln>
            <a:effectLst/>
          </p:spPr>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t>EM-Circuit</a:t>
              </a:r>
              <a:b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br>
              <a:r>
                <a:rPr kumimoji="0" lang="en-US" sz="1600" b="1" i="0" u="none" strike="noStrike" kern="1200" cap="none" spc="0" normalizeH="0" baseline="0" noProof="0" dirty="0">
                  <a:ln>
                    <a:noFill/>
                  </a:ln>
                  <a:solidFill>
                    <a:prstClr val="white"/>
                  </a:solidFill>
                  <a:effectLst/>
                  <a:uLnTx/>
                  <a:uFillTx/>
                  <a:latin typeface="Arial"/>
                  <a:ea typeface="宋体" pitchFamily="2" charset="-122"/>
                  <a:cs typeface="Arial" charset="0"/>
                </a:rPr>
                <a:t>Co-sim</a:t>
              </a:r>
            </a:p>
          </p:txBody>
        </p:sp>
        <p:cxnSp>
          <p:nvCxnSpPr>
            <p:cNvPr id="62" name="Straight Arrow Connector 61">
              <a:extLst>
                <a:ext uri="{FF2B5EF4-FFF2-40B4-BE49-F238E27FC236}">
                  <a16:creationId xmlns:a16="http://schemas.microsoft.com/office/drawing/2014/main" id="{1DD1E97B-39A1-49D5-AE03-137BAD3C97A2}"/>
                </a:ext>
              </a:extLst>
            </p:cNvPr>
            <p:cNvCxnSpPr>
              <a:cxnSpLocks/>
            </p:cNvCxnSpPr>
            <p:nvPr/>
          </p:nvCxnSpPr>
          <p:spPr>
            <a:xfrm flipV="1">
              <a:off x="3523151" y="1520795"/>
              <a:ext cx="0" cy="12776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8AB37DB-F83F-4432-9E4B-852E3BF19288}"/>
              </a:ext>
            </a:extLst>
          </p:cNvPr>
          <p:cNvGrpSpPr/>
          <p:nvPr/>
        </p:nvGrpSpPr>
        <p:grpSpPr>
          <a:xfrm>
            <a:off x="5410200" y="1070561"/>
            <a:ext cx="6010918" cy="5495925"/>
            <a:chOff x="5304782" y="809625"/>
            <a:chExt cx="6010918" cy="5495925"/>
          </a:xfrm>
        </p:grpSpPr>
        <p:sp>
          <p:nvSpPr>
            <p:cNvPr id="64" name="Rectangle 63">
              <a:extLst>
                <a:ext uri="{FF2B5EF4-FFF2-40B4-BE49-F238E27FC236}">
                  <a16:creationId xmlns:a16="http://schemas.microsoft.com/office/drawing/2014/main" id="{027ADAB3-8EC6-4C45-BA07-1EF24123E2E5}"/>
                </a:ext>
              </a:extLst>
            </p:cNvPr>
            <p:cNvSpPr/>
            <p:nvPr/>
          </p:nvSpPr>
          <p:spPr>
            <a:xfrm>
              <a:off x="5330382" y="960291"/>
              <a:ext cx="5861472" cy="5276474"/>
            </a:xfrm>
            <a:prstGeom prst="rect">
              <a:avLst/>
            </a:prstGeom>
            <a:gradFill flip="none" rotWithShape="1">
              <a:gsLst>
                <a:gs pos="0">
                  <a:schemeClr val="accent2">
                    <a:lumMod val="5000"/>
                    <a:lumOff val="95000"/>
                  </a:schemeClr>
                </a:gs>
                <a:gs pos="81000">
                  <a:schemeClr val="accent2">
                    <a:lumMod val="20000"/>
                    <a:lumOff val="80000"/>
                  </a:schemeClr>
                </a:gs>
                <a:gs pos="100000">
                  <a:schemeClr val="accent2">
                    <a:lumMod val="45000"/>
                    <a:lumOff val="55000"/>
                  </a:schemeClr>
                </a:gs>
                <a:gs pos="100000">
                  <a:schemeClr val="accent2">
                    <a:lumMod val="30000"/>
                    <a:lumOff val="70000"/>
                  </a:schemeClr>
                </a:gs>
              </a:gsLst>
              <a:lin ang="2700000" scaled="1"/>
              <a:tileRect/>
            </a:gra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ail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Line 2">
              <a:extLst>
                <a:ext uri="{FF2B5EF4-FFF2-40B4-BE49-F238E27FC236}">
                  <a16:creationId xmlns:a16="http://schemas.microsoft.com/office/drawing/2014/main" id="{C6A31912-4B5B-4316-AFEE-AA99AEE4FC80}"/>
                </a:ext>
              </a:extLst>
            </p:cNvPr>
            <p:cNvSpPr>
              <a:spLocks noChangeShapeType="1"/>
            </p:cNvSpPr>
            <p:nvPr/>
          </p:nvSpPr>
          <p:spPr bwMode="auto">
            <a:xfrm>
              <a:off x="9037830" y="4917681"/>
              <a:ext cx="0" cy="34074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66" name="Line 3">
              <a:extLst>
                <a:ext uri="{FF2B5EF4-FFF2-40B4-BE49-F238E27FC236}">
                  <a16:creationId xmlns:a16="http://schemas.microsoft.com/office/drawing/2014/main" id="{1070C4E6-153A-475E-8E33-164BB221E382}"/>
                </a:ext>
              </a:extLst>
            </p:cNvPr>
            <p:cNvSpPr>
              <a:spLocks noChangeShapeType="1"/>
            </p:cNvSpPr>
            <p:nvPr/>
          </p:nvSpPr>
          <p:spPr bwMode="auto">
            <a:xfrm flipH="1">
              <a:off x="9971177" y="2434788"/>
              <a:ext cx="32746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67" name="Text Box 4">
              <a:extLst>
                <a:ext uri="{FF2B5EF4-FFF2-40B4-BE49-F238E27FC236}">
                  <a16:creationId xmlns:a16="http://schemas.microsoft.com/office/drawing/2014/main" id="{F9923687-E428-4003-99AE-ADCE457CE8EB}"/>
                </a:ext>
              </a:extLst>
            </p:cNvPr>
            <p:cNvSpPr txBox="1">
              <a:spLocks noChangeArrowheads="1"/>
            </p:cNvSpPr>
            <p:nvPr/>
          </p:nvSpPr>
          <p:spPr bwMode="auto">
            <a:xfrm>
              <a:off x="5872540" y="1642806"/>
              <a:ext cx="2916783" cy="367202"/>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Add Pins to replace stripped </a:t>
              </a:r>
              <a:r>
                <a:rPr kumimoji="0" lang="en-US" altLang="zh-CN" sz="1100" b="1" i="0" u="none" strike="noStrike" kern="1200" cap="none" spc="0" normalizeH="0" baseline="0" noProof="0" dirty="0" err="1">
                  <a:ln>
                    <a:noFill/>
                  </a:ln>
                  <a:solidFill>
                    <a:prstClr val="black"/>
                  </a:solidFill>
                  <a:effectLst/>
                  <a:uLnTx/>
                  <a:uFillTx/>
                  <a:latin typeface="Arial"/>
                  <a:ea typeface="宋体" pitchFamily="2" charset="-122"/>
                  <a:cs typeface="Arial" charset="0"/>
                </a:rPr>
                <a:t>ckt</a:t>
              </a: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 components from Layout</a:t>
              </a:r>
            </a:p>
          </p:txBody>
        </p:sp>
        <p:sp>
          <p:nvSpPr>
            <p:cNvPr id="68" name="Text Box 5">
              <a:extLst>
                <a:ext uri="{FF2B5EF4-FFF2-40B4-BE49-F238E27FC236}">
                  <a16:creationId xmlns:a16="http://schemas.microsoft.com/office/drawing/2014/main" id="{7AF802B1-B6BF-4D44-A952-FD837B7BEE24}"/>
                </a:ext>
              </a:extLst>
            </p:cNvPr>
            <p:cNvSpPr txBox="1">
              <a:spLocks noChangeArrowheads="1"/>
            </p:cNvSpPr>
            <p:nvPr/>
          </p:nvSpPr>
          <p:spPr bwMode="auto">
            <a:xfrm>
              <a:off x="7105791" y="2231665"/>
              <a:ext cx="824881" cy="367202"/>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Export GDS file</a:t>
              </a:r>
            </a:p>
          </p:txBody>
        </p:sp>
        <p:sp>
          <p:nvSpPr>
            <p:cNvPr id="69" name="Text Box 7">
              <a:extLst>
                <a:ext uri="{FF2B5EF4-FFF2-40B4-BE49-F238E27FC236}">
                  <a16:creationId xmlns:a16="http://schemas.microsoft.com/office/drawing/2014/main" id="{47A64518-BBD0-41B9-AB11-D00A43043423}"/>
                </a:ext>
              </a:extLst>
            </p:cNvPr>
            <p:cNvSpPr txBox="1">
              <a:spLocks noChangeArrowheads="1"/>
            </p:cNvSpPr>
            <p:nvPr/>
          </p:nvSpPr>
          <p:spPr bwMode="auto">
            <a:xfrm>
              <a:off x="8280620" y="2223013"/>
              <a:ext cx="1586373"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Import GDS file</a:t>
              </a:r>
              <a:b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into other 3rd party EM tools</a:t>
              </a:r>
            </a:p>
          </p:txBody>
        </p:sp>
        <p:sp>
          <p:nvSpPr>
            <p:cNvPr id="70" name="Text Box 9">
              <a:extLst>
                <a:ext uri="{FF2B5EF4-FFF2-40B4-BE49-F238E27FC236}">
                  <a16:creationId xmlns:a16="http://schemas.microsoft.com/office/drawing/2014/main" id="{1279A8B6-D21D-4148-8757-74C2C0AF56B7}"/>
                </a:ext>
              </a:extLst>
            </p:cNvPr>
            <p:cNvSpPr txBox="1">
              <a:spLocks noChangeArrowheads="1"/>
            </p:cNvSpPr>
            <p:nvPr/>
          </p:nvSpPr>
          <p:spPr bwMode="auto">
            <a:xfrm>
              <a:off x="8284742" y="2986691"/>
              <a:ext cx="1522918"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Re-Assign material information</a:t>
              </a:r>
            </a:p>
          </p:txBody>
        </p:sp>
        <p:sp>
          <p:nvSpPr>
            <p:cNvPr id="71" name="Line 10">
              <a:extLst>
                <a:ext uri="{FF2B5EF4-FFF2-40B4-BE49-F238E27FC236}">
                  <a16:creationId xmlns:a16="http://schemas.microsoft.com/office/drawing/2014/main" id="{0C7F2574-55FC-4CA5-BEB8-362309A3F611}"/>
                </a:ext>
              </a:extLst>
            </p:cNvPr>
            <p:cNvSpPr>
              <a:spLocks noChangeShapeType="1"/>
            </p:cNvSpPr>
            <p:nvPr/>
          </p:nvSpPr>
          <p:spPr bwMode="auto">
            <a:xfrm>
              <a:off x="9029443" y="2741608"/>
              <a:ext cx="0" cy="2725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72" name="Text Box 11">
              <a:extLst>
                <a:ext uri="{FF2B5EF4-FFF2-40B4-BE49-F238E27FC236}">
                  <a16:creationId xmlns:a16="http://schemas.microsoft.com/office/drawing/2014/main" id="{39C0D08E-F159-49FE-90FF-A70B7E61BAD2}"/>
                </a:ext>
              </a:extLst>
            </p:cNvPr>
            <p:cNvSpPr txBox="1">
              <a:spLocks noChangeArrowheads="1"/>
            </p:cNvSpPr>
            <p:nvPr/>
          </p:nvSpPr>
          <p:spPr bwMode="auto">
            <a:xfrm>
              <a:off x="8289401" y="3750370"/>
              <a:ext cx="1522918"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Set up geometry  &amp; ports for simulation</a:t>
              </a:r>
            </a:p>
          </p:txBody>
        </p:sp>
        <p:sp>
          <p:nvSpPr>
            <p:cNvPr id="73" name="Line 12">
              <a:extLst>
                <a:ext uri="{FF2B5EF4-FFF2-40B4-BE49-F238E27FC236}">
                  <a16:creationId xmlns:a16="http://schemas.microsoft.com/office/drawing/2014/main" id="{C9F41E09-235B-4393-A793-8198FC912DF5}"/>
                </a:ext>
              </a:extLst>
            </p:cNvPr>
            <p:cNvSpPr>
              <a:spLocks noChangeShapeType="1"/>
            </p:cNvSpPr>
            <p:nvPr/>
          </p:nvSpPr>
          <p:spPr bwMode="auto">
            <a:xfrm>
              <a:off x="9037830" y="3475307"/>
              <a:ext cx="0" cy="2725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74" name="Text Box 14">
              <a:extLst>
                <a:ext uri="{FF2B5EF4-FFF2-40B4-BE49-F238E27FC236}">
                  <a16:creationId xmlns:a16="http://schemas.microsoft.com/office/drawing/2014/main" id="{A1549BFF-CD84-465E-B411-3A4C548F9E43}"/>
                </a:ext>
              </a:extLst>
            </p:cNvPr>
            <p:cNvSpPr txBox="1">
              <a:spLocks noChangeArrowheads="1"/>
            </p:cNvSpPr>
            <p:nvPr/>
          </p:nvSpPr>
          <p:spPr bwMode="auto">
            <a:xfrm>
              <a:off x="5898224" y="2727394"/>
              <a:ext cx="1120530"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Export port locations to a .MSK file</a:t>
              </a:r>
            </a:p>
          </p:txBody>
        </p:sp>
        <p:sp>
          <p:nvSpPr>
            <p:cNvPr id="75" name="Text Box 15">
              <a:extLst>
                <a:ext uri="{FF2B5EF4-FFF2-40B4-BE49-F238E27FC236}">
                  <a16:creationId xmlns:a16="http://schemas.microsoft.com/office/drawing/2014/main" id="{13C98739-439E-48AD-A725-F32428380275}"/>
                </a:ext>
              </a:extLst>
            </p:cNvPr>
            <p:cNvSpPr txBox="1">
              <a:spLocks noChangeArrowheads="1"/>
            </p:cNvSpPr>
            <p:nvPr/>
          </p:nvSpPr>
          <p:spPr bwMode="auto">
            <a:xfrm>
              <a:off x="5914485" y="3598976"/>
              <a:ext cx="1776736" cy="744979"/>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Run custom program to create script file to auto-generate ports in 3rd party EM tools</a:t>
              </a:r>
            </a:p>
          </p:txBody>
        </p:sp>
        <p:sp>
          <p:nvSpPr>
            <p:cNvPr id="76" name="Line 16">
              <a:extLst>
                <a:ext uri="{FF2B5EF4-FFF2-40B4-BE49-F238E27FC236}">
                  <a16:creationId xmlns:a16="http://schemas.microsoft.com/office/drawing/2014/main" id="{E5611E50-8CB6-4409-9A1F-EFF79FD5F70A}"/>
                </a:ext>
              </a:extLst>
            </p:cNvPr>
            <p:cNvSpPr>
              <a:spLocks noChangeShapeType="1"/>
            </p:cNvSpPr>
            <p:nvPr/>
          </p:nvSpPr>
          <p:spPr bwMode="auto">
            <a:xfrm flipH="1">
              <a:off x="6352331" y="3287633"/>
              <a:ext cx="7312" cy="224077"/>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a:ea typeface="宋体" pitchFamily="2" charset="-122"/>
                <a:cs typeface="Arial" charset="0"/>
              </a:endParaRPr>
            </a:p>
          </p:txBody>
        </p:sp>
        <p:sp>
          <p:nvSpPr>
            <p:cNvPr id="77" name="Line 17">
              <a:extLst>
                <a:ext uri="{FF2B5EF4-FFF2-40B4-BE49-F238E27FC236}">
                  <a16:creationId xmlns:a16="http://schemas.microsoft.com/office/drawing/2014/main" id="{245DD6BB-EA4F-490D-9B17-A9432DFE3443}"/>
                </a:ext>
              </a:extLst>
            </p:cNvPr>
            <p:cNvSpPr>
              <a:spLocks noChangeShapeType="1"/>
            </p:cNvSpPr>
            <p:nvPr/>
          </p:nvSpPr>
          <p:spPr bwMode="auto">
            <a:xfrm>
              <a:off x="7756339" y="3965714"/>
              <a:ext cx="38072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78" name="Text Box 18">
              <a:extLst>
                <a:ext uri="{FF2B5EF4-FFF2-40B4-BE49-F238E27FC236}">
                  <a16:creationId xmlns:a16="http://schemas.microsoft.com/office/drawing/2014/main" id="{37BCCA7A-B3A7-44C4-BB9C-1FF6B9FD969E}"/>
                </a:ext>
              </a:extLst>
            </p:cNvPr>
            <p:cNvSpPr txBox="1">
              <a:spLocks noChangeArrowheads="1"/>
            </p:cNvSpPr>
            <p:nvPr/>
          </p:nvSpPr>
          <p:spPr bwMode="auto">
            <a:xfrm>
              <a:off x="5905992" y="4387030"/>
              <a:ext cx="1776738" cy="441356"/>
            </a:xfrm>
            <a:prstGeom prst="rect">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spAutoFit/>
            </a:bodyPr>
            <a:lstStyle/>
            <a:p>
              <a:pPr marL="0" marR="0" lvl="0" indent="0" algn="l" defTabSz="713274"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Arial"/>
                  <a:ea typeface="宋体" pitchFamily="2" charset="-122"/>
                  <a:cs typeface="Arial" charset="0"/>
                </a:rPr>
                <a:t>Auto-generate Ports</a:t>
              </a:r>
            </a:p>
            <a:p>
              <a:pPr marL="0" marR="0" lvl="0" indent="0" algn="l" defTabSz="713274"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Arial"/>
                  <a:ea typeface="宋体" pitchFamily="2" charset="-122"/>
                  <a:cs typeface="Arial" charset="0"/>
                </a:rPr>
                <a:t>(For complex designs)</a:t>
              </a:r>
            </a:p>
          </p:txBody>
        </p:sp>
        <p:sp>
          <p:nvSpPr>
            <p:cNvPr id="79" name="Text Box 19">
              <a:extLst>
                <a:ext uri="{FF2B5EF4-FFF2-40B4-BE49-F238E27FC236}">
                  <a16:creationId xmlns:a16="http://schemas.microsoft.com/office/drawing/2014/main" id="{3CAED9FF-8075-43EA-99E9-F05468776AF0}"/>
                </a:ext>
              </a:extLst>
            </p:cNvPr>
            <p:cNvSpPr txBox="1">
              <a:spLocks noChangeArrowheads="1"/>
            </p:cNvSpPr>
            <p:nvPr/>
          </p:nvSpPr>
          <p:spPr bwMode="auto">
            <a:xfrm>
              <a:off x="8300060" y="4514048"/>
              <a:ext cx="1522914"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Run EM simulation for S-parameters</a:t>
              </a:r>
            </a:p>
          </p:txBody>
        </p:sp>
        <p:sp>
          <p:nvSpPr>
            <p:cNvPr id="80" name="Line 20">
              <a:extLst>
                <a:ext uri="{FF2B5EF4-FFF2-40B4-BE49-F238E27FC236}">
                  <a16:creationId xmlns:a16="http://schemas.microsoft.com/office/drawing/2014/main" id="{090A60EE-E411-4523-B5DA-ABCF87E815B8}"/>
                </a:ext>
              </a:extLst>
            </p:cNvPr>
            <p:cNvSpPr>
              <a:spLocks noChangeShapeType="1"/>
            </p:cNvSpPr>
            <p:nvPr/>
          </p:nvSpPr>
          <p:spPr bwMode="auto">
            <a:xfrm>
              <a:off x="9029443" y="4279602"/>
              <a:ext cx="0" cy="2725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1" name="Text Box 21">
              <a:extLst>
                <a:ext uri="{FF2B5EF4-FFF2-40B4-BE49-F238E27FC236}">
                  <a16:creationId xmlns:a16="http://schemas.microsoft.com/office/drawing/2014/main" id="{EBB8D6AF-C0AD-4A3A-9FF4-7BB71F3F44C4}"/>
                </a:ext>
              </a:extLst>
            </p:cNvPr>
            <p:cNvSpPr txBox="1">
              <a:spLocks noChangeArrowheads="1"/>
            </p:cNvSpPr>
            <p:nvPr/>
          </p:nvSpPr>
          <p:spPr bwMode="auto">
            <a:xfrm>
              <a:off x="8298541" y="5277728"/>
              <a:ext cx="1568446" cy="518595"/>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Import S-parameters from EM tool into ADS</a:t>
              </a:r>
            </a:p>
          </p:txBody>
        </p:sp>
        <p:sp>
          <p:nvSpPr>
            <p:cNvPr id="82" name="Text Box 22">
              <a:extLst>
                <a:ext uri="{FF2B5EF4-FFF2-40B4-BE49-F238E27FC236}">
                  <a16:creationId xmlns:a16="http://schemas.microsoft.com/office/drawing/2014/main" id="{1F697C2E-1535-4FEA-97C6-1AF47375735E}"/>
                </a:ext>
              </a:extLst>
            </p:cNvPr>
            <p:cNvSpPr txBox="1">
              <a:spLocks noChangeArrowheads="1"/>
            </p:cNvSpPr>
            <p:nvPr/>
          </p:nvSpPr>
          <p:spPr bwMode="auto">
            <a:xfrm>
              <a:off x="5898027" y="5280429"/>
              <a:ext cx="1771770" cy="579856"/>
            </a:xfrm>
            <a:prstGeom prst="rect">
              <a:avLst/>
            </a:prstGeom>
            <a:solidFill>
              <a:srgbClr val="FF9999"/>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defPPr>
                <a:defRPr lang="en-US"/>
              </a:defPPr>
              <a:lvl1pPr algn="ctr" defTabSz="713274">
                <a:spcBef>
                  <a:spcPct val="50000"/>
                </a:spcBef>
                <a:defRPr sz="1100" b="1">
                  <a:latin typeface="Arial"/>
                  <a:ea typeface="宋体" pitchFamily="2" charset="-122"/>
                  <a:cs typeface="Arial" charset="0"/>
                </a:defRPr>
              </a:lvl1p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Reconnect </a:t>
              </a:r>
              <a:b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Ckt to EM</a:t>
              </a:r>
              <a:b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1100" b="1" i="0" u="none" strike="noStrike" kern="1200" cap="none" spc="0" normalizeH="0" baseline="0" noProof="0" dirty="0">
                  <a:ln>
                    <a:noFill/>
                  </a:ln>
                  <a:solidFill>
                    <a:prstClr val="black"/>
                  </a:solidFill>
                  <a:effectLst/>
                  <a:uLnTx/>
                  <a:uFillTx/>
                  <a:latin typeface="Arial"/>
                  <a:ea typeface="宋体" pitchFamily="2" charset="-122"/>
                  <a:cs typeface="Arial" charset="0"/>
                </a:rPr>
                <a:t>S-parameters in ADS</a:t>
              </a:r>
            </a:p>
          </p:txBody>
        </p:sp>
        <p:sp>
          <p:nvSpPr>
            <p:cNvPr id="83" name="AutoShape 39">
              <a:extLst>
                <a:ext uri="{FF2B5EF4-FFF2-40B4-BE49-F238E27FC236}">
                  <a16:creationId xmlns:a16="http://schemas.microsoft.com/office/drawing/2014/main" id="{94DFB097-09F2-4099-A692-BDF1F24AC82D}"/>
                </a:ext>
              </a:extLst>
            </p:cNvPr>
            <p:cNvSpPr>
              <a:spLocks noChangeArrowheads="1"/>
            </p:cNvSpPr>
            <p:nvPr/>
          </p:nvSpPr>
          <p:spPr bwMode="auto">
            <a:xfrm>
              <a:off x="10342129" y="2091667"/>
              <a:ext cx="698004" cy="681496"/>
            </a:xfrm>
            <a:prstGeom prst="can">
              <a:avLst>
                <a:gd name="adj" fmla="val 25000"/>
              </a:avLst>
            </a:prstGeom>
            <a:solidFill>
              <a:schemeClr val="tx1"/>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none" lIns="0" tIns="0" rIns="0" bIns="0" anchor="ctr"/>
            <a:lstStyle/>
            <a:p>
              <a:pPr marL="0" marR="0" lvl="0" indent="0" algn="ctr" defTabSz="713274"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EM</a:t>
              </a:r>
              <a:b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br>
              <a:r>
                <a:rPr kumimoji="0" lang="en-US" altLang="zh-CN" sz="1100" b="1" i="0" u="none" strike="noStrike" kern="1200" cap="none" spc="0" normalizeH="0" baseline="0" noProof="0" dirty="0">
                  <a:ln>
                    <a:noFill/>
                  </a:ln>
                  <a:solidFill>
                    <a:prstClr val="white"/>
                  </a:solidFill>
                  <a:effectLst/>
                  <a:uLnTx/>
                  <a:uFillTx/>
                  <a:latin typeface="Arial"/>
                  <a:ea typeface="宋体" pitchFamily="2" charset="-122"/>
                  <a:cs typeface="+mn-cs"/>
                </a:rPr>
                <a:t>Tech file</a:t>
              </a:r>
            </a:p>
          </p:txBody>
        </p:sp>
        <p:sp>
          <p:nvSpPr>
            <p:cNvPr id="84" name="Rectangle 40">
              <a:extLst>
                <a:ext uri="{FF2B5EF4-FFF2-40B4-BE49-F238E27FC236}">
                  <a16:creationId xmlns:a16="http://schemas.microsoft.com/office/drawing/2014/main" id="{EBE88166-382A-43B9-8D40-EA507CF86B93}"/>
                </a:ext>
              </a:extLst>
            </p:cNvPr>
            <p:cNvSpPr>
              <a:spLocks noChangeArrowheads="1"/>
            </p:cNvSpPr>
            <p:nvPr/>
          </p:nvSpPr>
          <p:spPr bwMode="auto">
            <a:xfrm>
              <a:off x="10117988" y="1660985"/>
              <a:ext cx="997185" cy="349023"/>
            </a:xfrm>
            <a:prstGeom prst="rect">
              <a:avLst/>
            </a:prstGeom>
            <a:solidFill>
              <a:schemeClr val="bg1">
                <a:lumMod val="85000"/>
              </a:schemeClr>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Arial"/>
                  <a:ea typeface="宋体" pitchFamily="2" charset="-122"/>
                  <a:cs typeface="Arial" charset="0"/>
                </a:rPr>
                <a:t>Duplicate layer </a:t>
              </a:r>
              <a:br>
                <a:rPr kumimoji="0" lang="en-US" altLang="zh-CN" sz="900" b="1" i="0" u="none" strike="noStrike" kern="1200" cap="none" spc="0" normalizeH="0" baseline="0" noProof="0" dirty="0">
                  <a:ln>
                    <a:noFill/>
                  </a:ln>
                  <a:solidFill>
                    <a:prstClr val="black"/>
                  </a:solidFill>
                  <a:effectLst/>
                  <a:uLnTx/>
                  <a:uFillTx/>
                  <a:latin typeface="Arial"/>
                  <a:ea typeface="宋体" pitchFamily="2" charset="-122"/>
                  <a:cs typeface="Arial" charset="0"/>
                </a:rPr>
              </a:br>
              <a:r>
                <a:rPr kumimoji="0" lang="en-US" altLang="zh-CN" sz="900" b="1" i="0" u="none" strike="noStrike" kern="1200" cap="none" spc="0" normalizeH="0" baseline="0" noProof="0" dirty="0">
                  <a:ln>
                    <a:noFill/>
                  </a:ln>
                  <a:solidFill>
                    <a:prstClr val="black"/>
                  </a:solidFill>
                  <a:effectLst/>
                  <a:uLnTx/>
                  <a:uFillTx/>
                  <a:latin typeface="Arial"/>
                  <a:ea typeface="宋体" pitchFamily="2" charset="-122"/>
                  <a:cs typeface="Arial" charset="0"/>
                </a:rPr>
                <a:t>information]</a:t>
              </a:r>
            </a:p>
          </p:txBody>
        </p:sp>
        <p:sp>
          <p:nvSpPr>
            <p:cNvPr id="85" name="Flowchart: Process 84">
              <a:extLst>
                <a:ext uri="{FF2B5EF4-FFF2-40B4-BE49-F238E27FC236}">
                  <a16:creationId xmlns:a16="http://schemas.microsoft.com/office/drawing/2014/main" id="{7B1F0411-ED52-4444-9BC2-B3A86CB2A393}"/>
                </a:ext>
              </a:extLst>
            </p:cNvPr>
            <p:cNvSpPr/>
            <p:nvPr/>
          </p:nvSpPr>
          <p:spPr>
            <a:xfrm>
              <a:off x="5850265" y="1096453"/>
              <a:ext cx="2961334" cy="367202"/>
            </a:xfrm>
            <a:prstGeom prst="flowChartProcess">
              <a:avLst/>
            </a:prstGeom>
            <a:solidFill>
              <a:srgbClr val="FF9999"/>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宋体" pitchFamily="2" charset="-122"/>
                  <a:cs typeface="Arial" charset="0"/>
                </a:rPr>
                <a:t>Strip Ckt Components  &amp; Erase non-</a:t>
              </a:r>
              <a:r>
                <a:rPr kumimoji="0" lang="en-US" sz="1100" b="1" i="0" u="none" strike="noStrike" kern="1200" cap="none" spc="0" normalizeH="0" baseline="0" noProof="0" dirty="0" err="1">
                  <a:ln>
                    <a:noFill/>
                  </a:ln>
                  <a:solidFill>
                    <a:prstClr val="black"/>
                  </a:solidFill>
                  <a:effectLst/>
                  <a:uLnTx/>
                  <a:uFillTx/>
                  <a:latin typeface="Arial"/>
                  <a:ea typeface="宋体" pitchFamily="2" charset="-122"/>
                  <a:cs typeface="Arial" charset="0"/>
                </a:rPr>
                <a:t>simulateable</a:t>
              </a:r>
              <a:r>
                <a:rPr kumimoji="0" lang="en-US" sz="1100" b="1" i="0" u="none" strike="noStrike" kern="1200" cap="none" spc="0" normalizeH="0" baseline="0" noProof="0" dirty="0">
                  <a:ln>
                    <a:noFill/>
                  </a:ln>
                  <a:solidFill>
                    <a:prstClr val="black"/>
                  </a:solidFill>
                  <a:effectLst/>
                  <a:uLnTx/>
                  <a:uFillTx/>
                  <a:latin typeface="Arial"/>
                  <a:ea typeface="宋体" pitchFamily="2" charset="-122"/>
                  <a:cs typeface="Arial" charset="0"/>
                </a:rPr>
                <a:t> structures from layout</a:t>
              </a:r>
            </a:p>
          </p:txBody>
        </p:sp>
        <p:sp>
          <p:nvSpPr>
            <p:cNvPr id="86" name="Line 17">
              <a:extLst>
                <a:ext uri="{FF2B5EF4-FFF2-40B4-BE49-F238E27FC236}">
                  <a16:creationId xmlns:a16="http://schemas.microsoft.com/office/drawing/2014/main" id="{9E0727B6-903D-49D4-B3F2-B92C75C552C9}"/>
                </a:ext>
              </a:extLst>
            </p:cNvPr>
            <p:cNvSpPr>
              <a:spLocks noChangeShapeType="1"/>
            </p:cNvSpPr>
            <p:nvPr/>
          </p:nvSpPr>
          <p:spPr bwMode="auto">
            <a:xfrm>
              <a:off x="7963349" y="2474399"/>
              <a:ext cx="317271" cy="105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7" name="Line 3">
              <a:extLst>
                <a:ext uri="{FF2B5EF4-FFF2-40B4-BE49-F238E27FC236}">
                  <a16:creationId xmlns:a16="http://schemas.microsoft.com/office/drawing/2014/main" id="{D685503C-C637-4CF7-97BC-6FE90AAD716B}"/>
                </a:ext>
              </a:extLst>
            </p:cNvPr>
            <p:cNvSpPr>
              <a:spLocks noChangeShapeType="1"/>
            </p:cNvSpPr>
            <p:nvPr/>
          </p:nvSpPr>
          <p:spPr bwMode="auto">
            <a:xfrm flipH="1">
              <a:off x="7691221" y="5515431"/>
              <a:ext cx="456641"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71327" tIns="35664" rIns="71327" bIns="35664"/>
            <a:lstStyle/>
            <a:p>
              <a:pPr marL="0" marR="0" lvl="0" indent="0" algn="l" defTabSz="71327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8" name="Line 16">
              <a:extLst>
                <a:ext uri="{FF2B5EF4-FFF2-40B4-BE49-F238E27FC236}">
                  <a16:creationId xmlns:a16="http://schemas.microsoft.com/office/drawing/2014/main" id="{B49282B4-BA8C-48EE-B90C-75994DC4866E}"/>
                </a:ext>
              </a:extLst>
            </p:cNvPr>
            <p:cNvSpPr>
              <a:spLocks noChangeShapeType="1"/>
            </p:cNvSpPr>
            <p:nvPr/>
          </p:nvSpPr>
          <p:spPr bwMode="auto">
            <a:xfrm flipH="1">
              <a:off x="6359636" y="2010009"/>
              <a:ext cx="17324" cy="63011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a:ea typeface="宋体" pitchFamily="2" charset="-122"/>
                <a:cs typeface="Arial" charset="0"/>
              </a:endParaRPr>
            </a:p>
          </p:txBody>
        </p:sp>
        <p:sp>
          <p:nvSpPr>
            <p:cNvPr id="89" name="Line 16">
              <a:extLst>
                <a:ext uri="{FF2B5EF4-FFF2-40B4-BE49-F238E27FC236}">
                  <a16:creationId xmlns:a16="http://schemas.microsoft.com/office/drawing/2014/main" id="{AD27F23B-2733-48FB-8C7D-CD586DD4EA68}"/>
                </a:ext>
              </a:extLst>
            </p:cNvPr>
            <p:cNvSpPr>
              <a:spLocks noChangeShapeType="1"/>
            </p:cNvSpPr>
            <p:nvPr/>
          </p:nvSpPr>
          <p:spPr bwMode="auto">
            <a:xfrm flipH="1">
              <a:off x="7486676" y="2045397"/>
              <a:ext cx="0" cy="15227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lIns="71327" tIns="35664" rIns="71327" bIns="35664">
              <a:spAutoFit/>
            </a:bodyPr>
            <a:lstStyle/>
            <a:p>
              <a:pPr marL="0" marR="0" lvl="0" indent="0" algn="ctr" defTabSz="713274" rtl="0" eaLnBrk="1" fontAlgn="auto" latinLnBrk="0" hangingPunct="1">
                <a:lnSpc>
                  <a:spcPct val="100000"/>
                </a:lnSpc>
                <a:spcBef>
                  <a:spcPct val="5000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Arial"/>
                <a:ea typeface="宋体" pitchFamily="2" charset="-122"/>
                <a:cs typeface="Arial" charset="0"/>
              </a:endParaRPr>
            </a:p>
          </p:txBody>
        </p:sp>
        <p:cxnSp>
          <p:nvCxnSpPr>
            <p:cNvPr id="90" name="Straight Arrow Connector 89">
              <a:extLst>
                <a:ext uri="{FF2B5EF4-FFF2-40B4-BE49-F238E27FC236}">
                  <a16:creationId xmlns:a16="http://schemas.microsoft.com/office/drawing/2014/main" id="{2CB1AAD5-A131-4E16-B73D-6457C98858F5}"/>
                </a:ext>
              </a:extLst>
            </p:cNvPr>
            <p:cNvCxnSpPr>
              <a:cxnSpLocks/>
              <a:stCxn id="85" idx="2"/>
            </p:cNvCxnSpPr>
            <p:nvPr/>
          </p:nvCxnSpPr>
          <p:spPr>
            <a:xfrm>
              <a:off x="7330932" y="1463655"/>
              <a:ext cx="7260" cy="156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C64670E-E0AE-47ED-90D3-9881803377EE}"/>
                </a:ext>
              </a:extLst>
            </p:cNvPr>
            <p:cNvCxnSpPr>
              <a:cxnSpLocks/>
            </p:cNvCxnSpPr>
            <p:nvPr/>
          </p:nvCxnSpPr>
          <p:spPr>
            <a:xfrm>
              <a:off x="5304782" y="960291"/>
              <a:ext cx="6010918" cy="5345259"/>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B4E20-9A7A-414B-8A74-387A1DA619D7}"/>
                </a:ext>
              </a:extLst>
            </p:cNvPr>
            <p:cNvCxnSpPr>
              <a:cxnSpLocks/>
            </p:cNvCxnSpPr>
            <p:nvPr/>
          </p:nvCxnSpPr>
          <p:spPr>
            <a:xfrm flipH="1">
              <a:off x="5407719" y="809625"/>
              <a:ext cx="5907981" cy="5403965"/>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a:extLst>
              <a:ext uri="{FF2B5EF4-FFF2-40B4-BE49-F238E27FC236}">
                <a16:creationId xmlns:a16="http://schemas.microsoft.com/office/drawing/2014/main" id="{D9C968B4-A11B-4B53-898B-533B91D67497}"/>
              </a:ext>
            </a:extLst>
          </p:cNvPr>
          <p:cNvCxnSpPr>
            <a:cxnSpLocks/>
          </p:cNvCxnSpPr>
          <p:nvPr/>
        </p:nvCxnSpPr>
        <p:spPr>
          <a:xfrm>
            <a:off x="3289836" y="4676837"/>
            <a:ext cx="0" cy="8015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5BD4BEF-3DA6-4E1C-8008-927165F959F9}"/>
              </a:ext>
            </a:extLst>
          </p:cNvPr>
          <p:cNvSpPr txBox="1"/>
          <p:nvPr/>
        </p:nvSpPr>
        <p:spPr>
          <a:xfrm rot="18566170">
            <a:off x="48252" y="3607290"/>
            <a:ext cx="2674578" cy="492443"/>
          </a:xfrm>
          <a:prstGeom prst="rect">
            <a:avLst/>
          </a:prstGeom>
          <a:noFill/>
        </p:spPr>
        <p:txBody>
          <a:bodyPr wrap="none" lIns="0" tIns="0" rIns="0" bIns="0" rtlCol="0">
            <a:spAutoFit/>
          </a:bodyPr>
          <a:lstStyle/>
          <a:p>
            <a:pPr algn="l"/>
            <a:r>
              <a:rPr lang="en-US" sz="3200" b="1" dirty="0">
                <a:solidFill>
                  <a:srgbClr val="00B050"/>
                </a:solidFill>
              </a:rPr>
              <a:t>RFPro in ADS</a:t>
            </a:r>
          </a:p>
        </p:txBody>
      </p:sp>
      <p:sp>
        <p:nvSpPr>
          <p:cNvPr id="95" name="Rectangle 94">
            <a:extLst>
              <a:ext uri="{FF2B5EF4-FFF2-40B4-BE49-F238E27FC236}">
                <a16:creationId xmlns:a16="http://schemas.microsoft.com/office/drawing/2014/main" id="{93C644DE-9AE1-4B34-ADD5-BD0B69E55C4D}"/>
              </a:ext>
            </a:extLst>
          </p:cNvPr>
          <p:cNvSpPr/>
          <p:nvPr/>
        </p:nvSpPr>
        <p:spPr>
          <a:xfrm>
            <a:off x="4815474" y="945607"/>
            <a:ext cx="6849964" cy="5776650"/>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2" name="Footer Placeholder 1">
            <a:extLst>
              <a:ext uri="{FF2B5EF4-FFF2-40B4-BE49-F238E27FC236}">
                <a16:creationId xmlns:a16="http://schemas.microsoft.com/office/drawing/2014/main" id="{4971DD85-754B-95B4-AD69-CF274A8FAFD0}"/>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22226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465244" y="418776"/>
            <a:ext cx="10515600" cy="369332"/>
          </a:xfrm>
        </p:spPr>
        <p:txBody>
          <a:bodyPr anchor="t" anchorCtr="0"/>
          <a:lstStyle/>
          <a:p>
            <a:r>
              <a:rPr lang="en-US" sz="2400" dirty="0">
                <a:solidFill>
                  <a:srgbClr val="E80029"/>
                </a:solidFill>
              </a:rPr>
              <a:t>RF/MW Circuit Designers Need Easy 3D-EM/Circuit Co-Simulation</a:t>
            </a:r>
            <a:endParaRPr lang="en-US" dirty="0">
              <a:solidFill>
                <a:srgbClr val="E80029"/>
              </a:solidFill>
            </a:endParaRPr>
          </a:p>
        </p:txBody>
      </p:sp>
      <p:sp>
        <p:nvSpPr>
          <p:cNvPr id="7" name="Content Placeholder 1">
            <a:extLst>
              <a:ext uri="{FF2B5EF4-FFF2-40B4-BE49-F238E27FC236}">
                <a16:creationId xmlns:a16="http://schemas.microsoft.com/office/drawing/2014/main" id="{3313BDF2-92ED-4778-8053-0DB997C94526}"/>
              </a:ext>
            </a:extLst>
          </p:cNvPr>
          <p:cNvSpPr txBox="1">
            <a:spLocks/>
          </p:cNvSpPr>
          <p:nvPr/>
        </p:nvSpPr>
        <p:spPr>
          <a:xfrm>
            <a:off x="419569" y="1071724"/>
            <a:ext cx="8017821" cy="492443"/>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kumimoji="1"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kumimoji="1"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buClr>
                <a:schemeClr val="accent1"/>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0" indent="0" algn="l" defTabSz="914400" rtl="0" eaLnBrk="1" latinLnBrk="0" hangingPunct="1">
              <a:lnSpc>
                <a:spcPct val="90000"/>
              </a:lnSpc>
              <a:spcBef>
                <a:spcPts val="800"/>
              </a:spcBef>
              <a:spcAft>
                <a:spcPts val="600"/>
              </a:spcAft>
              <a:buFont typeface="Arial" panose="020B0604020202020204" pitchFamily="34" charset="0"/>
              <a:buChar char="​"/>
              <a:defRPr kumimoji="1" sz="2800" b="1" kern="1200" cap="all" spc="60" baseline="0">
                <a:solidFill>
                  <a:schemeClr val="accent1"/>
                </a:solidFill>
                <a:latin typeface="+mn-lt"/>
                <a:ea typeface="+mn-ea"/>
                <a:cs typeface="+mn-cs"/>
              </a:defRPr>
            </a:lvl4pPr>
            <a:lvl5pPr marL="0" indent="0" algn="l" defTabSz="914400" rtl="0" eaLnBrk="1" latinLnBrk="0" hangingPunct="1">
              <a:lnSpc>
                <a:spcPct val="100000"/>
              </a:lnSpc>
              <a:spcBef>
                <a:spcPts val="400"/>
              </a:spcBef>
              <a:spcAft>
                <a:spcPts val="600"/>
              </a:spcAft>
              <a:buFont typeface="Arial" panose="020B0604020202020204" pitchFamily="34" charset="0"/>
              <a:buChar char="​"/>
              <a:defRPr kumimoji="1" lang="en-US" sz="18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kumimoji="1"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kumimoji="1"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4800" b="1" i="1" kern="1200" dirty="0" smtClean="0">
                <a:solidFill>
                  <a:schemeClr val="accent1"/>
                </a:solidFill>
                <a:latin typeface="+mn-lt"/>
                <a:ea typeface="+mn-ea"/>
                <a:cs typeface="+mn-cs"/>
              </a:defRPr>
            </a:lvl9pPr>
          </a:lstStyle>
          <a:p>
            <a:pPr marL="0" indent="0">
              <a:buNone/>
            </a:pPr>
            <a:r>
              <a:rPr lang="en-US" sz="3200" b="1" i="1" dirty="0">
                <a:gradFill>
                  <a:gsLst>
                    <a:gs pos="0">
                      <a:srgbClr val="E90029"/>
                    </a:gs>
                    <a:gs pos="100000">
                      <a:srgbClr val="E90029">
                        <a:lumMod val="50000"/>
                      </a:srgbClr>
                    </a:gs>
                  </a:gsLst>
                  <a:lin ang="5400000" scaled="1"/>
                </a:gradFill>
                <a:ea typeface="宋体" pitchFamily="2" charset="-122"/>
              </a:rPr>
              <a:t>RFPro</a:t>
            </a:r>
            <a:r>
              <a:rPr lang="en-US" sz="2400" dirty="0"/>
              <a:t> in ADS Removes EM Setup Complexity</a:t>
            </a:r>
          </a:p>
          <a:p>
            <a:endParaRPr lang="en-US" dirty="0"/>
          </a:p>
        </p:txBody>
      </p:sp>
      <p:sp>
        <p:nvSpPr>
          <p:cNvPr id="8" name="Content Placeholder 1">
            <a:extLst>
              <a:ext uri="{FF2B5EF4-FFF2-40B4-BE49-F238E27FC236}">
                <a16:creationId xmlns:a16="http://schemas.microsoft.com/office/drawing/2014/main" id="{41CDEED5-F77B-42EF-922B-CECFBFE6439B}"/>
              </a:ext>
            </a:extLst>
          </p:cNvPr>
          <p:cNvSpPr txBox="1">
            <a:spLocks/>
          </p:cNvSpPr>
          <p:nvPr/>
        </p:nvSpPr>
        <p:spPr>
          <a:xfrm>
            <a:off x="237952" y="1908713"/>
            <a:ext cx="3822052" cy="2321362"/>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r>
              <a:rPr lang="en-US" sz="2400" u="sng" dirty="0"/>
              <a:t>Layout</a:t>
            </a:r>
          </a:p>
          <a:p>
            <a:pPr lvl="1"/>
            <a:r>
              <a:rPr lang="en-US" dirty="0"/>
              <a:t>No Cookie cutting</a:t>
            </a:r>
          </a:p>
          <a:p>
            <a:pPr lvl="1"/>
            <a:r>
              <a:rPr lang="en-US" dirty="0"/>
              <a:t>No exporting</a:t>
            </a:r>
          </a:p>
          <a:p>
            <a:pPr lvl="1"/>
            <a:r>
              <a:rPr lang="en-US" dirty="0"/>
              <a:t>No removing active devices and placing pins &amp; ports</a:t>
            </a:r>
          </a:p>
          <a:p>
            <a:pPr lvl="1"/>
            <a:r>
              <a:rPr lang="en-US" dirty="0"/>
              <a:t>No reconnecting schematics to s-parameter files</a:t>
            </a:r>
          </a:p>
          <a:p>
            <a:endParaRPr lang="en-US" dirty="0"/>
          </a:p>
        </p:txBody>
      </p:sp>
      <p:sp>
        <p:nvSpPr>
          <p:cNvPr id="10" name="Content Placeholder 1">
            <a:extLst>
              <a:ext uri="{FF2B5EF4-FFF2-40B4-BE49-F238E27FC236}">
                <a16:creationId xmlns:a16="http://schemas.microsoft.com/office/drawing/2014/main" id="{B6138DF9-13EC-48F7-90D5-D3FE67BE65B5}"/>
              </a:ext>
            </a:extLst>
          </p:cNvPr>
          <p:cNvSpPr txBox="1">
            <a:spLocks/>
          </p:cNvSpPr>
          <p:nvPr/>
        </p:nvSpPr>
        <p:spPr>
          <a:xfrm>
            <a:off x="4210168" y="1861240"/>
            <a:ext cx="3896397" cy="2321363"/>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kumimoji="1"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kumimoji="1"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buClr>
                <a:schemeClr val="accent1"/>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0" indent="0" algn="l" defTabSz="914400" rtl="0" eaLnBrk="1" latinLnBrk="0" hangingPunct="1">
              <a:lnSpc>
                <a:spcPct val="90000"/>
              </a:lnSpc>
              <a:spcBef>
                <a:spcPts val="800"/>
              </a:spcBef>
              <a:spcAft>
                <a:spcPts val="600"/>
              </a:spcAft>
              <a:buFont typeface="Arial" panose="020B0604020202020204" pitchFamily="34" charset="0"/>
              <a:buChar char="​"/>
              <a:defRPr kumimoji="1" sz="2800" b="1" kern="1200" cap="all" spc="60" baseline="0">
                <a:solidFill>
                  <a:schemeClr val="accent1"/>
                </a:solidFill>
                <a:latin typeface="+mn-lt"/>
                <a:ea typeface="+mn-ea"/>
                <a:cs typeface="+mn-cs"/>
              </a:defRPr>
            </a:lvl4pPr>
            <a:lvl5pPr marL="0" indent="0" algn="l" defTabSz="914400" rtl="0" eaLnBrk="1" latinLnBrk="0" hangingPunct="1">
              <a:lnSpc>
                <a:spcPct val="100000"/>
              </a:lnSpc>
              <a:spcBef>
                <a:spcPts val="400"/>
              </a:spcBef>
              <a:spcAft>
                <a:spcPts val="600"/>
              </a:spcAft>
              <a:buFont typeface="Arial" panose="020B0604020202020204" pitchFamily="34" charset="0"/>
              <a:buChar char="​"/>
              <a:defRPr kumimoji="1" lang="en-US" sz="18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kumimoji="1"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kumimoji="1"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4800" b="1" i="1" kern="1200" dirty="0" smtClean="0">
                <a:solidFill>
                  <a:schemeClr val="accent1"/>
                </a:solidFill>
                <a:latin typeface="+mn-lt"/>
                <a:ea typeface="+mn-ea"/>
                <a:cs typeface="+mn-cs"/>
              </a:defRPr>
            </a:lvl9pPr>
          </a:lstStyle>
          <a:p>
            <a:r>
              <a:rPr lang="en-US" sz="2400" u="sng" dirty="0"/>
              <a:t>Solver</a:t>
            </a:r>
          </a:p>
          <a:p>
            <a:pPr lvl="1"/>
            <a:r>
              <a:rPr lang="en-US" dirty="0"/>
              <a:t>No expert setup</a:t>
            </a:r>
          </a:p>
          <a:p>
            <a:pPr lvl="1"/>
            <a:r>
              <a:rPr lang="en-US" dirty="0"/>
              <a:t>Be confident in the setup of the simulation and accuracy of the results</a:t>
            </a:r>
          </a:p>
          <a:p>
            <a:pPr lvl="1"/>
            <a:r>
              <a:rPr lang="en-US" dirty="0"/>
              <a:t>Better automated defeaturing (via merging/dummy removal/hatched planes…)</a:t>
            </a:r>
          </a:p>
          <a:p>
            <a:endParaRPr lang="en-US" dirty="0"/>
          </a:p>
        </p:txBody>
      </p:sp>
      <p:sp>
        <p:nvSpPr>
          <p:cNvPr id="11" name="Content Placeholder 1">
            <a:extLst>
              <a:ext uri="{FF2B5EF4-FFF2-40B4-BE49-F238E27FC236}">
                <a16:creationId xmlns:a16="http://schemas.microsoft.com/office/drawing/2014/main" id="{0F63A659-F35D-4673-89C5-E28EB22796EE}"/>
              </a:ext>
            </a:extLst>
          </p:cNvPr>
          <p:cNvSpPr txBox="1">
            <a:spLocks/>
          </p:cNvSpPr>
          <p:nvPr/>
        </p:nvSpPr>
        <p:spPr>
          <a:xfrm>
            <a:off x="8184909" y="1685389"/>
            <a:ext cx="3896397" cy="2221385"/>
          </a:xfrm>
          <a:prstGeom prst="rect">
            <a:avLst/>
          </a:prstGeom>
        </p:spPr>
        <p:txBody>
          <a:bodyPr vert="horz" lIns="0" tIns="0" rIns="0" bIns="0" rtlCol="0">
            <a:noAutofit/>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kumimoji="1"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buClr>
                <a:schemeClr val="accent1"/>
              </a:buClr>
              <a:buFont typeface="Arial" panose="020B0604020202020204" pitchFamily="34" charset="0"/>
              <a:buChar char="•"/>
              <a:defRPr kumimoji="1"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buClr>
                <a:schemeClr val="accent1"/>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0" indent="0" algn="l" defTabSz="914400" rtl="0" eaLnBrk="1" latinLnBrk="0" hangingPunct="1">
              <a:lnSpc>
                <a:spcPct val="90000"/>
              </a:lnSpc>
              <a:spcBef>
                <a:spcPts val="800"/>
              </a:spcBef>
              <a:spcAft>
                <a:spcPts val="600"/>
              </a:spcAft>
              <a:buFont typeface="Arial" panose="020B0604020202020204" pitchFamily="34" charset="0"/>
              <a:buChar char="​"/>
              <a:defRPr kumimoji="1" sz="2800" b="1" kern="1200" cap="all" spc="60" baseline="0">
                <a:solidFill>
                  <a:schemeClr val="accent1"/>
                </a:solidFill>
                <a:latin typeface="+mn-lt"/>
                <a:ea typeface="+mn-ea"/>
                <a:cs typeface="+mn-cs"/>
              </a:defRPr>
            </a:lvl4pPr>
            <a:lvl5pPr marL="0" indent="0" algn="l" defTabSz="914400" rtl="0" eaLnBrk="1" latinLnBrk="0" hangingPunct="1">
              <a:lnSpc>
                <a:spcPct val="100000"/>
              </a:lnSpc>
              <a:spcBef>
                <a:spcPts val="400"/>
              </a:spcBef>
              <a:spcAft>
                <a:spcPts val="600"/>
              </a:spcAft>
              <a:buFont typeface="Arial" panose="020B0604020202020204" pitchFamily="34" charset="0"/>
              <a:buChar char="​"/>
              <a:defRPr kumimoji="1" lang="en-US" sz="18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kumimoji="1" lang="en-US" sz="2200" b="1" kern="1200" cap="all" spc="60" baseline="0" dirty="0" smtClean="0">
                <a:solidFill>
                  <a:schemeClr val="accent1"/>
                </a:solidFill>
                <a:latin typeface="+mn-lt"/>
                <a:ea typeface="+mn-ea"/>
                <a:cs typeface="+mn-cs"/>
              </a:defRPr>
            </a:lvl6pPr>
            <a:lvl7pPr marL="0" indent="0" algn="l" defTabSz="914400" rtl="0" eaLnBrk="1" latinLnBrk="0" hangingPunct="1">
              <a:lnSpc>
                <a:spcPct val="90000"/>
              </a:lnSpc>
              <a:spcBef>
                <a:spcPts val="200"/>
              </a:spcBef>
              <a:spcAft>
                <a:spcPts val="600"/>
              </a:spcAft>
              <a:buFont typeface="Arial" panose="020B0604020202020204" pitchFamily="34" charset="0"/>
              <a:buChar char="​"/>
              <a:defRPr kumimoji="1" lang="en-US" sz="1600" kern="120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3600" b="1" i="1" kern="1200" dirty="0" smtClean="0">
                <a:solidFill>
                  <a:schemeClr val="accent1"/>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kumimoji="1" lang="en-US" sz="4800" b="1" i="1" kern="1200" dirty="0" smtClean="0">
                <a:solidFill>
                  <a:schemeClr val="accent1"/>
                </a:solidFill>
                <a:latin typeface="+mn-lt"/>
                <a:ea typeface="+mn-ea"/>
                <a:cs typeface="+mn-cs"/>
              </a:defRPr>
            </a:lvl9pPr>
          </a:lstStyle>
          <a:p>
            <a:r>
              <a:rPr lang="en-US" sz="2400" u="sng" dirty="0"/>
              <a:t>Integration</a:t>
            </a:r>
          </a:p>
          <a:p>
            <a:pPr lvl="1"/>
            <a:r>
              <a:rPr lang="en-US" dirty="0"/>
              <a:t>Integrated EM and Circuit Co-Simulation</a:t>
            </a:r>
          </a:p>
          <a:p>
            <a:pPr lvl="1"/>
            <a:r>
              <a:rPr lang="en-US" dirty="0"/>
              <a:t>3D view</a:t>
            </a:r>
          </a:p>
          <a:p>
            <a:pPr lvl="1"/>
            <a:r>
              <a:rPr lang="en-US" dirty="0"/>
              <a:t>Solution for RF PCB, RFIC, MMIC and RF Modules</a:t>
            </a:r>
          </a:p>
          <a:p>
            <a:pPr lvl="1"/>
            <a:r>
              <a:rPr lang="en-US" dirty="0"/>
              <a:t>Same user interface for ADS and Cadence Virtuoso</a:t>
            </a:r>
          </a:p>
          <a:p>
            <a:pPr lvl="1"/>
            <a:r>
              <a:rPr lang="en-US" dirty="0"/>
              <a:t>Same environment for FEM and Momentum</a:t>
            </a:r>
          </a:p>
          <a:p>
            <a:endParaRPr lang="en-US" dirty="0"/>
          </a:p>
        </p:txBody>
      </p:sp>
      <p:cxnSp>
        <p:nvCxnSpPr>
          <p:cNvPr id="12" name="Straight Connector 11">
            <a:extLst>
              <a:ext uri="{FF2B5EF4-FFF2-40B4-BE49-F238E27FC236}">
                <a16:creationId xmlns:a16="http://schemas.microsoft.com/office/drawing/2014/main" id="{05852F8B-A0D7-43BA-A3D4-E88B64391EC3}"/>
              </a:ext>
            </a:extLst>
          </p:cNvPr>
          <p:cNvCxnSpPr>
            <a:cxnSpLocks/>
          </p:cNvCxnSpPr>
          <p:nvPr/>
        </p:nvCxnSpPr>
        <p:spPr>
          <a:xfrm flipH="1">
            <a:off x="4065626" y="1908713"/>
            <a:ext cx="1201" cy="248178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242A91-48D0-4CCA-B038-19B0827BE7C1}"/>
              </a:ext>
            </a:extLst>
          </p:cNvPr>
          <p:cNvCxnSpPr>
            <a:cxnSpLocks/>
          </p:cNvCxnSpPr>
          <p:nvPr/>
        </p:nvCxnSpPr>
        <p:spPr>
          <a:xfrm>
            <a:off x="8075112" y="1861240"/>
            <a:ext cx="0" cy="2428029"/>
          </a:xfrm>
          <a:prstGeom prst="line">
            <a:avLst/>
          </a:prstGeom>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0F88AF-9292-46D6-8F9C-F6FDAE406D7F}"/>
              </a:ext>
            </a:extLst>
          </p:cNvPr>
          <p:cNvPicPr>
            <a:picLocks noChangeAspect="1"/>
          </p:cNvPicPr>
          <p:nvPr/>
        </p:nvPicPr>
        <p:blipFill>
          <a:blip r:embed="rId3"/>
          <a:stretch>
            <a:fillRect/>
          </a:stretch>
        </p:blipFill>
        <p:spPr>
          <a:xfrm>
            <a:off x="8161464" y="3479004"/>
            <a:ext cx="358294" cy="365758"/>
          </a:xfrm>
          <a:prstGeom prst="rect">
            <a:avLst/>
          </a:prstGeom>
        </p:spPr>
      </p:pic>
      <p:pic>
        <p:nvPicPr>
          <p:cNvPr id="15" name="Picture 14">
            <a:extLst>
              <a:ext uri="{FF2B5EF4-FFF2-40B4-BE49-F238E27FC236}">
                <a16:creationId xmlns:a16="http://schemas.microsoft.com/office/drawing/2014/main" id="{1665E1B5-F7A5-46F3-96B7-08264B4547E6}"/>
              </a:ext>
            </a:extLst>
          </p:cNvPr>
          <p:cNvPicPr>
            <a:picLocks noChangeAspect="1"/>
          </p:cNvPicPr>
          <p:nvPr/>
        </p:nvPicPr>
        <p:blipFill>
          <a:blip r:embed="rId3"/>
          <a:stretch>
            <a:fillRect/>
          </a:stretch>
        </p:blipFill>
        <p:spPr>
          <a:xfrm>
            <a:off x="232330" y="2342513"/>
            <a:ext cx="358294" cy="365758"/>
          </a:xfrm>
          <a:prstGeom prst="rect">
            <a:avLst/>
          </a:prstGeom>
        </p:spPr>
      </p:pic>
      <p:pic>
        <p:nvPicPr>
          <p:cNvPr id="16" name="Picture 15">
            <a:extLst>
              <a:ext uri="{FF2B5EF4-FFF2-40B4-BE49-F238E27FC236}">
                <a16:creationId xmlns:a16="http://schemas.microsoft.com/office/drawing/2014/main" id="{B398FF98-1F05-4C59-BACE-967E0DF0CEAE}"/>
              </a:ext>
            </a:extLst>
          </p:cNvPr>
          <p:cNvPicPr>
            <a:picLocks noChangeAspect="1"/>
          </p:cNvPicPr>
          <p:nvPr/>
        </p:nvPicPr>
        <p:blipFill>
          <a:blip r:embed="rId3"/>
          <a:stretch>
            <a:fillRect/>
          </a:stretch>
        </p:blipFill>
        <p:spPr>
          <a:xfrm>
            <a:off x="232353" y="2734792"/>
            <a:ext cx="358294" cy="365758"/>
          </a:xfrm>
          <a:prstGeom prst="rect">
            <a:avLst/>
          </a:prstGeom>
        </p:spPr>
      </p:pic>
      <p:pic>
        <p:nvPicPr>
          <p:cNvPr id="17" name="Picture 16">
            <a:extLst>
              <a:ext uri="{FF2B5EF4-FFF2-40B4-BE49-F238E27FC236}">
                <a16:creationId xmlns:a16="http://schemas.microsoft.com/office/drawing/2014/main" id="{ADDE4991-CCBC-40AD-8F8C-4B6345510786}"/>
              </a:ext>
            </a:extLst>
          </p:cNvPr>
          <p:cNvPicPr>
            <a:picLocks noChangeAspect="1"/>
          </p:cNvPicPr>
          <p:nvPr/>
        </p:nvPicPr>
        <p:blipFill>
          <a:blip r:embed="rId3"/>
          <a:stretch>
            <a:fillRect/>
          </a:stretch>
        </p:blipFill>
        <p:spPr>
          <a:xfrm>
            <a:off x="222449" y="3111426"/>
            <a:ext cx="358294" cy="365758"/>
          </a:xfrm>
          <a:prstGeom prst="rect">
            <a:avLst/>
          </a:prstGeom>
        </p:spPr>
      </p:pic>
      <p:pic>
        <p:nvPicPr>
          <p:cNvPr id="18" name="Picture 17">
            <a:extLst>
              <a:ext uri="{FF2B5EF4-FFF2-40B4-BE49-F238E27FC236}">
                <a16:creationId xmlns:a16="http://schemas.microsoft.com/office/drawing/2014/main" id="{178E67DB-45E4-4785-A679-4A684546570C}"/>
              </a:ext>
            </a:extLst>
          </p:cNvPr>
          <p:cNvPicPr>
            <a:picLocks noChangeAspect="1"/>
          </p:cNvPicPr>
          <p:nvPr/>
        </p:nvPicPr>
        <p:blipFill>
          <a:blip r:embed="rId3"/>
          <a:stretch>
            <a:fillRect/>
          </a:stretch>
        </p:blipFill>
        <p:spPr>
          <a:xfrm>
            <a:off x="213682" y="3578887"/>
            <a:ext cx="440475" cy="449652"/>
          </a:xfrm>
          <a:prstGeom prst="rect">
            <a:avLst/>
          </a:prstGeom>
        </p:spPr>
      </p:pic>
      <p:pic>
        <p:nvPicPr>
          <p:cNvPr id="19" name="Picture 18">
            <a:extLst>
              <a:ext uri="{FF2B5EF4-FFF2-40B4-BE49-F238E27FC236}">
                <a16:creationId xmlns:a16="http://schemas.microsoft.com/office/drawing/2014/main" id="{433434A0-97A8-4D38-8FD7-64641727AAEB}"/>
              </a:ext>
            </a:extLst>
          </p:cNvPr>
          <p:cNvPicPr>
            <a:picLocks noChangeAspect="1"/>
          </p:cNvPicPr>
          <p:nvPr/>
        </p:nvPicPr>
        <p:blipFill>
          <a:blip r:embed="rId3"/>
          <a:stretch>
            <a:fillRect/>
          </a:stretch>
        </p:blipFill>
        <p:spPr>
          <a:xfrm>
            <a:off x="4235971" y="2245019"/>
            <a:ext cx="358294" cy="365758"/>
          </a:xfrm>
          <a:prstGeom prst="rect">
            <a:avLst/>
          </a:prstGeom>
        </p:spPr>
      </p:pic>
      <p:pic>
        <p:nvPicPr>
          <p:cNvPr id="20" name="Picture 19">
            <a:extLst>
              <a:ext uri="{FF2B5EF4-FFF2-40B4-BE49-F238E27FC236}">
                <a16:creationId xmlns:a16="http://schemas.microsoft.com/office/drawing/2014/main" id="{C94B4B64-5ADE-4A10-B1D7-0AFAF59A18C2}"/>
              </a:ext>
            </a:extLst>
          </p:cNvPr>
          <p:cNvPicPr>
            <a:picLocks noChangeAspect="1"/>
          </p:cNvPicPr>
          <p:nvPr/>
        </p:nvPicPr>
        <p:blipFill>
          <a:blip r:embed="rId3"/>
          <a:stretch>
            <a:fillRect/>
          </a:stretch>
        </p:blipFill>
        <p:spPr>
          <a:xfrm>
            <a:off x="4231935" y="2621132"/>
            <a:ext cx="358294" cy="365758"/>
          </a:xfrm>
          <a:prstGeom prst="rect">
            <a:avLst/>
          </a:prstGeom>
        </p:spPr>
      </p:pic>
      <p:pic>
        <p:nvPicPr>
          <p:cNvPr id="21" name="Picture 20">
            <a:extLst>
              <a:ext uri="{FF2B5EF4-FFF2-40B4-BE49-F238E27FC236}">
                <a16:creationId xmlns:a16="http://schemas.microsoft.com/office/drawing/2014/main" id="{E9569B13-68D1-455B-8A32-D1FD3E78EDA4}"/>
              </a:ext>
            </a:extLst>
          </p:cNvPr>
          <p:cNvPicPr>
            <a:picLocks noChangeAspect="1"/>
          </p:cNvPicPr>
          <p:nvPr/>
        </p:nvPicPr>
        <p:blipFill>
          <a:blip r:embed="rId3"/>
          <a:stretch>
            <a:fillRect/>
          </a:stretch>
        </p:blipFill>
        <p:spPr>
          <a:xfrm>
            <a:off x="4231935" y="3389823"/>
            <a:ext cx="358294" cy="365758"/>
          </a:xfrm>
          <a:prstGeom prst="rect">
            <a:avLst/>
          </a:prstGeom>
        </p:spPr>
      </p:pic>
      <p:pic>
        <p:nvPicPr>
          <p:cNvPr id="22" name="Picture 21">
            <a:extLst>
              <a:ext uri="{FF2B5EF4-FFF2-40B4-BE49-F238E27FC236}">
                <a16:creationId xmlns:a16="http://schemas.microsoft.com/office/drawing/2014/main" id="{01D77545-341E-4DB7-9DB8-D8B7EFA403C2}"/>
              </a:ext>
            </a:extLst>
          </p:cNvPr>
          <p:cNvPicPr>
            <a:picLocks noChangeAspect="1"/>
          </p:cNvPicPr>
          <p:nvPr/>
        </p:nvPicPr>
        <p:blipFill>
          <a:blip r:embed="rId3"/>
          <a:stretch>
            <a:fillRect/>
          </a:stretch>
        </p:blipFill>
        <p:spPr>
          <a:xfrm>
            <a:off x="8184909" y="2534919"/>
            <a:ext cx="358294" cy="365758"/>
          </a:xfrm>
          <a:prstGeom prst="rect">
            <a:avLst/>
          </a:prstGeom>
        </p:spPr>
      </p:pic>
      <p:pic>
        <p:nvPicPr>
          <p:cNvPr id="23" name="Picture 22">
            <a:extLst>
              <a:ext uri="{FF2B5EF4-FFF2-40B4-BE49-F238E27FC236}">
                <a16:creationId xmlns:a16="http://schemas.microsoft.com/office/drawing/2014/main" id="{0EBFC9D1-F690-4E4F-A9C4-E1E73738ACAA}"/>
              </a:ext>
            </a:extLst>
          </p:cNvPr>
          <p:cNvPicPr>
            <a:picLocks noChangeAspect="1"/>
          </p:cNvPicPr>
          <p:nvPr/>
        </p:nvPicPr>
        <p:blipFill>
          <a:blip r:embed="rId3"/>
          <a:stretch>
            <a:fillRect/>
          </a:stretch>
        </p:blipFill>
        <p:spPr>
          <a:xfrm>
            <a:off x="8172195" y="2971219"/>
            <a:ext cx="358294" cy="365758"/>
          </a:xfrm>
          <a:prstGeom prst="rect">
            <a:avLst/>
          </a:prstGeom>
        </p:spPr>
      </p:pic>
      <p:pic>
        <p:nvPicPr>
          <p:cNvPr id="24" name="Picture 23">
            <a:extLst>
              <a:ext uri="{FF2B5EF4-FFF2-40B4-BE49-F238E27FC236}">
                <a16:creationId xmlns:a16="http://schemas.microsoft.com/office/drawing/2014/main" id="{8DA4D784-463D-435B-BAB8-7042BE15BF67}"/>
              </a:ext>
            </a:extLst>
          </p:cNvPr>
          <p:cNvPicPr>
            <a:picLocks noChangeAspect="1"/>
          </p:cNvPicPr>
          <p:nvPr/>
        </p:nvPicPr>
        <p:blipFill>
          <a:blip r:embed="rId3"/>
          <a:stretch>
            <a:fillRect/>
          </a:stretch>
        </p:blipFill>
        <p:spPr>
          <a:xfrm>
            <a:off x="8142810" y="4054733"/>
            <a:ext cx="358294" cy="365758"/>
          </a:xfrm>
          <a:prstGeom prst="rect">
            <a:avLst/>
          </a:prstGeom>
        </p:spPr>
      </p:pic>
      <p:sp>
        <p:nvSpPr>
          <p:cNvPr id="25" name="Rectangle 24">
            <a:extLst>
              <a:ext uri="{FF2B5EF4-FFF2-40B4-BE49-F238E27FC236}">
                <a16:creationId xmlns:a16="http://schemas.microsoft.com/office/drawing/2014/main" id="{D7110FA9-85FF-42F1-87FD-19E6B16EDCA7}"/>
              </a:ext>
            </a:extLst>
          </p:cNvPr>
          <p:cNvSpPr/>
          <p:nvPr/>
        </p:nvSpPr>
        <p:spPr>
          <a:xfrm>
            <a:off x="5465058" y="4421787"/>
            <a:ext cx="1261884" cy="523220"/>
          </a:xfrm>
          <a:prstGeom prst="rect">
            <a:avLst/>
          </a:prstGeom>
        </p:spPr>
        <p:txBody>
          <a:bodyPr wrap="none">
            <a:spAutoFit/>
          </a:bodyPr>
          <a:lstStyle/>
          <a:p>
            <a:r>
              <a:rPr kumimoji="1" lang="en-US" sz="2800" b="1" dirty="0">
                <a:gradFill>
                  <a:gsLst>
                    <a:gs pos="0">
                      <a:schemeClr val="accent1"/>
                    </a:gs>
                    <a:gs pos="100000">
                      <a:schemeClr val="accent1">
                        <a:lumMod val="50000"/>
                      </a:schemeClr>
                    </a:gs>
                  </a:gsLst>
                  <a:lin ang="5400000" scaled="1"/>
                </a:gradFill>
                <a:latin typeface="+mj-lt"/>
                <a:ea typeface="+mj-ea"/>
                <a:cs typeface="+mj-cs"/>
              </a:rPr>
              <a:t>RFPro</a:t>
            </a:r>
          </a:p>
        </p:txBody>
      </p:sp>
      <p:pic>
        <p:nvPicPr>
          <p:cNvPr id="26" name="Picture 25">
            <a:extLst>
              <a:ext uri="{FF2B5EF4-FFF2-40B4-BE49-F238E27FC236}">
                <a16:creationId xmlns:a16="http://schemas.microsoft.com/office/drawing/2014/main" id="{ACCA1A20-1C87-459A-909E-8AEFB6867DBA}"/>
              </a:ext>
            </a:extLst>
          </p:cNvPr>
          <p:cNvPicPr>
            <a:picLocks noChangeAspect="1"/>
          </p:cNvPicPr>
          <p:nvPr/>
        </p:nvPicPr>
        <p:blipFill>
          <a:blip r:embed="rId4"/>
          <a:stretch>
            <a:fillRect/>
          </a:stretch>
        </p:blipFill>
        <p:spPr>
          <a:xfrm>
            <a:off x="2000894" y="4891291"/>
            <a:ext cx="8314944" cy="1594370"/>
          </a:xfrm>
          <a:prstGeom prst="rect">
            <a:avLst/>
          </a:prstGeom>
        </p:spPr>
      </p:pic>
      <p:pic>
        <p:nvPicPr>
          <p:cNvPr id="27" name="Picture 26">
            <a:extLst>
              <a:ext uri="{FF2B5EF4-FFF2-40B4-BE49-F238E27FC236}">
                <a16:creationId xmlns:a16="http://schemas.microsoft.com/office/drawing/2014/main" id="{DB59AAA9-E4E9-41EE-8385-18703F91A8AF}"/>
              </a:ext>
            </a:extLst>
          </p:cNvPr>
          <p:cNvPicPr>
            <a:picLocks noChangeAspect="1"/>
          </p:cNvPicPr>
          <p:nvPr/>
        </p:nvPicPr>
        <p:blipFill>
          <a:blip r:embed="rId3"/>
          <a:stretch>
            <a:fillRect/>
          </a:stretch>
        </p:blipFill>
        <p:spPr>
          <a:xfrm>
            <a:off x="8166566" y="2078660"/>
            <a:ext cx="344106" cy="351274"/>
          </a:xfrm>
          <a:prstGeom prst="rect">
            <a:avLst/>
          </a:prstGeom>
        </p:spPr>
      </p:pic>
      <p:sp>
        <p:nvSpPr>
          <p:cNvPr id="2" name="Footer Placeholder 1">
            <a:extLst>
              <a:ext uri="{FF2B5EF4-FFF2-40B4-BE49-F238E27FC236}">
                <a16:creationId xmlns:a16="http://schemas.microsoft.com/office/drawing/2014/main" id="{0F0ABD6E-5187-E1E8-5414-641B280F9103}"/>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423576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4ABDA5A-A762-894C-B6DD-2939EA53C14F}"/>
              </a:ext>
            </a:extLst>
          </p:cNvPr>
          <p:cNvSpPr>
            <a:spLocks noGrp="1"/>
          </p:cNvSpPr>
          <p:nvPr>
            <p:ph type="body" sz="quarter" idx="32"/>
          </p:nvPr>
        </p:nvSpPr>
        <p:spPr>
          <a:xfrm>
            <a:off x="457200" y="692096"/>
            <a:ext cx="10515600" cy="395674"/>
          </a:xfrm>
        </p:spPr>
        <p:txBody>
          <a:bodyPr/>
          <a:lstStyle/>
          <a:p>
            <a:r>
              <a:rPr lang="en-US" dirty="0"/>
              <a:t>Multi-Technology Smart-Mount assembly and EM simulation</a:t>
            </a:r>
          </a:p>
          <a:p>
            <a:endParaRPr lang="en-US" dirty="0"/>
          </a:p>
        </p:txBody>
      </p:sp>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457200" y="365248"/>
            <a:ext cx="10515600" cy="369332"/>
          </a:xfrm>
        </p:spPr>
        <p:txBody>
          <a:bodyPr anchor="t" anchorCtr="0"/>
          <a:lstStyle/>
          <a:p>
            <a:r>
              <a:rPr lang="en-US" dirty="0">
                <a:solidFill>
                  <a:srgbClr val="E80029"/>
                </a:solidFill>
              </a:rPr>
              <a:t>Keysight Pathwave MMIC Solutions</a:t>
            </a:r>
          </a:p>
        </p:txBody>
      </p:sp>
      <p:grpSp>
        <p:nvGrpSpPr>
          <p:cNvPr id="8" name="Group 7">
            <a:extLst>
              <a:ext uri="{FF2B5EF4-FFF2-40B4-BE49-F238E27FC236}">
                <a16:creationId xmlns:a16="http://schemas.microsoft.com/office/drawing/2014/main" id="{3B2B1A43-5DBC-47A0-ABCC-D63822846BE5}"/>
              </a:ext>
            </a:extLst>
          </p:cNvPr>
          <p:cNvGrpSpPr/>
          <p:nvPr/>
        </p:nvGrpSpPr>
        <p:grpSpPr>
          <a:xfrm>
            <a:off x="247814" y="1840225"/>
            <a:ext cx="7027629" cy="4292217"/>
            <a:chOff x="3298371" y="2792185"/>
            <a:chExt cx="6057900" cy="3406775"/>
          </a:xfrm>
        </p:grpSpPr>
        <p:pic>
          <p:nvPicPr>
            <p:cNvPr id="10" name="Picture 257" descr="A close up of a piece of paper&#10;&#10;Description generated with high confidence">
              <a:extLst>
                <a:ext uri="{FF2B5EF4-FFF2-40B4-BE49-F238E27FC236}">
                  <a16:creationId xmlns:a16="http://schemas.microsoft.com/office/drawing/2014/main" id="{53BC6E55-0F67-4C31-BF75-817BF11D6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371" y="2792185"/>
              <a:ext cx="6057900" cy="3406775"/>
            </a:xfrm>
            <a:prstGeom prst="rect">
              <a:avLst/>
            </a:prstGeom>
            <a:solidFill>
              <a:srgbClr val="524F56"/>
            </a:solidFill>
            <a:ln w="6350">
              <a:solidFill>
                <a:schemeClr val="tx1"/>
              </a:solidFill>
            </a:ln>
          </p:spPr>
        </p:pic>
        <p:sp>
          <p:nvSpPr>
            <p:cNvPr id="11" name="Arrow: Pentagon 2">
              <a:extLst>
                <a:ext uri="{FF2B5EF4-FFF2-40B4-BE49-F238E27FC236}">
                  <a16:creationId xmlns:a16="http://schemas.microsoft.com/office/drawing/2014/main" id="{46E85D67-0681-4C05-81A5-7A3D0299D9B8}"/>
                </a:ext>
              </a:extLst>
            </p:cNvPr>
            <p:cNvSpPr>
              <a:spLocks noChangeArrowheads="1"/>
            </p:cNvSpPr>
            <p:nvPr/>
          </p:nvSpPr>
          <p:spPr bwMode="auto">
            <a:xfrm flipH="1">
              <a:off x="8711746" y="4444760"/>
              <a:ext cx="644525" cy="274313"/>
            </a:xfrm>
            <a:prstGeom prst="homePlate">
              <a:avLst>
                <a:gd name="adj" fmla="val 83213"/>
              </a:avLst>
            </a:prstGeom>
            <a:gradFill rotWithShape="1">
              <a:gsLst>
                <a:gs pos="0">
                  <a:srgbClr val="173A62"/>
                </a:gs>
                <a:gs pos="48000">
                  <a:srgbClr val="245C9A"/>
                </a:gs>
                <a:gs pos="100000">
                  <a:srgbClr val="5E99DA"/>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Freq Shift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Arrow: Pentagon 4">
              <a:extLst>
                <a:ext uri="{FF2B5EF4-FFF2-40B4-BE49-F238E27FC236}">
                  <a16:creationId xmlns:a16="http://schemas.microsoft.com/office/drawing/2014/main" id="{D5789DC5-C52E-465C-98CD-8AEAEB0BECFB}"/>
                </a:ext>
              </a:extLst>
            </p:cNvPr>
            <p:cNvSpPr>
              <a:spLocks noChangeArrowheads="1"/>
            </p:cNvSpPr>
            <p:nvPr/>
          </p:nvSpPr>
          <p:spPr bwMode="auto">
            <a:xfrm rot="16200000" flipH="1">
              <a:off x="7279067" y="4118966"/>
              <a:ext cx="533893" cy="222495"/>
            </a:xfrm>
            <a:prstGeom prst="homePlate">
              <a:avLst>
                <a:gd name="adj" fmla="val 83111"/>
              </a:avLst>
            </a:prstGeom>
            <a:gradFill rotWithShape="1">
              <a:gsLst>
                <a:gs pos="0">
                  <a:srgbClr val="A00000"/>
                </a:gs>
                <a:gs pos="50000">
                  <a:srgbClr val="E60000"/>
                </a:gs>
                <a:gs pos="100000">
                  <a:srgbClr val="FF0000"/>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Loss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pic>
        <p:nvPicPr>
          <p:cNvPr id="13" name="Picture 12" descr="A close up of a map&#10;&#10;Description generated with high confidence">
            <a:extLst>
              <a:ext uri="{FF2B5EF4-FFF2-40B4-BE49-F238E27FC236}">
                <a16:creationId xmlns:a16="http://schemas.microsoft.com/office/drawing/2014/main" id="{AA1616EE-E519-4F31-B021-5DDB7B97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702" y="2600850"/>
            <a:ext cx="8388580" cy="3689020"/>
          </a:xfrm>
          <a:prstGeom prst="rect">
            <a:avLst/>
          </a:prstGeom>
          <a:ln w="12700">
            <a:solidFill>
              <a:schemeClr val="tx1"/>
            </a:solidFill>
          </a:ln>
        </p:spPr>
      </p:pic>
      <p:sp>
        <p:nvSpPr>
          <p:cNvPr id="14" name="TextBox 13">
            <a:extLst>
              <a:ext uri="{FF2B5EF4-FFF2-40B4-BE49-F238E27FC236}">
                <a16:creationId xmlns:a16="http://schemas.microsoft.com/office/drawing/2014/main" id="{321C8BE2-91C8-4A28-BAA0-BFA175DFE9AA}"/>
              </a:ext>
            </a:extLst>
          </p:cNvPr>
          <p:cNvSpPr txBox="1"/>
          <p:nvPr/>
        </p:nvSpPr>
        <p:spPr>
          <a:xfrm>
            <a:off x="7874918" y="1954519"/>
            <a:ext cx="4006272" cy="646331"/>
          </a:xfrm>
          <a:prstGeom prst="rect">
            <a:avLst/>
          </a:prstGeom>
          <a:noFill/>
        </p:spPr>
        <p:txBody>
          <a:bodyPr wrap="square" lIns="0" rtlCol="0">
            <a:spAutoFit/>
          </a:bodyPr>
          <a:lstStyle/>
          <a:p>
            <a:r>
              <a:rPr lang="en-US" dirty="0"/>
              <a:t>Simulation results predict the effect of Bond wires, package, and substrate.</a:t>
            </a:r>
          </a:p>
        </p:txBody>
      </p:sp>
      <p:sp>
        <p:nvSpPr>
          <p:cNvPr id="15" name="TextBox 14">
            <a:extLst>
              <a:ext uri="{FF2B5EF4-FFF2-40B4-BE49-F238E27FC236}">
                <a16:creationId xmlns:a16="http://schemas.microsoft.com/office/drawing/2014/main" id="{D1C0BF04-2ABD-488E-A566-07EDA645B7B3}"/>
              </a:ext>
            </a:extLst>
          </p:cNvPr>
          <p:cNvSpPr txBox="1"/>
          <p:nvPr/>
        </p:nvSpPr>
        <p:spPr>
          <a:xfrm>
            <a:off x="8507813" y="1093821"/>
            <a:ext cx="2745241" cy="523220"/>
          </a:xfrm>
          <a:prstGeom prst="rect">
            <a:avLst/>
          </a:prstGeom>
          <a:noFill/>
        </p:spPr>
        <p:txBody>
          <a:bodyPr wrap="square">
            <a:spAutoFit/>
          </a:bodyPr>
          <a:lstStyle/>
          <a:p>
            <a:r>
              <a:rPr lang="en-US" sz="1400" b="1" dirty="0">
                <a:hlinkClick r:id="rId5"/>
              </a:rPr>
              <a:t>MMIC Power Amplifier - Keysight </a:t>
            </a:r>
            <a:r>
              <a:rPr lang="en-US" sz="1400" b="1" dirty="0" err="1">
                <a:hlinkClick r:id="rId5"/>
              </a:rPr>
              <a:t>EEsof</a:t>
            </a:r>
            <a:r>
              <a:rPr lang="en-US" sz="1400" b="1" dirty="0">
                <a:hlinkClick r:id="rId5"/>
              </a:rPr>
              <a:t> Applications</a:t>
            </a:r>
            <a:endParaRPr lang="en-US" sz="1400" b="1" dirty="0"/>
          </a:p>
        </p:txBody>
      </p:sp>
      <p:sp>
        <p:nvSpPr>
          <p:cNvPr id="2" name="TextBox 1">
            <a:extLst>
              <a:ext uri="{FF2B5EF4-FFF2-40B4-BE49-F238E27FC236}">
                <a16:creationId xmlns:a16="http://schemas.microsoft.com/office/drawing/2014/main" id="{472317E4-1A21-CEDA-3E63-5A1BBEB390D5}"/>
              </a:ext>
            </a:extLst>
          </p:cNvPr>
          <p:cNvSpPr txBox="1"/>
          <p:nvPr/>
        </p:nvSpPr>
        <p:spPr>
          <a:xfrm>
            <a:off x="8495781" y="832732"/>
            <a:ext cx="1989107" cy="369332"/>
          </a:xfrm>
          <a:prstGeom prst="rect">
            <a:avLst/>
          </a:prstGeom>
          <a:noFill/>
        </p:spPr>
        <p:txBody>
          <a:bodyPr wrap="square">
            <a:spAutoFit/>
          </a:bodyPr>
          <a:lstStyle/>
          <a:p>
            <a:pPr algn="l"/>
            <a:r>
              <a:rPr lang="en-US" u="sng" dirty="0">
                <a:solidFill>
                  <a:schemeClr val="tx1">
                    <a:lumMod val="85000"/>
                    <a:lumOff val="15000"/>
                  </a:schemeClr>
                </a:solidFill>
              </a:rPr>
              <a:t>Documentation</a:t>
            </a:r>
            <a:endParaRPr lang="en-US" sz="1200" u="sng"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DB831A3F-CD42-A37D-E698-5F8896239BBD}"/>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25253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15519-85CA-4463-8409-9D8C2ACC2214}"/>
              </a:ext>
            </a:extLst>
          </p:cNvPr>
          <p:cNvSpPr>
            <a:spLocks noGrp="1"/>
          </p:cNvSpPr>
          <p:nvPr>
            <p:ph type="body" sz="quarter" idx="32"/>
          </p:nvPr>
        </p:nvSpPr>
        <p:spPr>
          <a:xfrm>
            <a:off x="685800" y="666087"/>
            <a:ext cx="10515600" cy="395674"/>
          </a:xfrm>
        </p:spPr>
        <p:txBody>
          <a:bodyPr/>
          <a:lstStyle/>
          <a:p>
            <a:r>
              <a:rPr lang="en-US" dirty="0"/>
              <a:t>Simplifies EM setup and analysis for modules and packages</a:t>
            </a:r>
          </a:p>
          <a:p>
            <a:endParaRPr lang="en-US" dirty="0"/>
          </a:p>
        </p:txBody>
      </p:sp>
      <p:sp>
        <p:nvSpPr>
          <p:cNvPr id="4" name="Title 3">
            <a:extLst>
              <a:ext uri="{FF2B5EF4-FFF2-40B4-BE49-F238E27FC236}">
                <a16:creationId xmlns:a16="http://schemas.microsoft.com/office/drawing/2014/main" id="{DA860BA7-4E23-4414-8655-0CADFD792F20}"/>
              </a:ext>
            </a:extLst>
          </p:cNvPr>
          <p:cNvSpPr>
            <a:spLocks noGrp="1"/>
          </p:cNvSpPr>
          <p:nvPr>
            <p:ph type="title"/>
          </p:nvPr>
        </p:nvSpPr>
        <p:spPr>
          <a:xfrm>
            <a:off x="685800" y="318513"/>
            <a:ext cx="10515600" cy="369332"/>
          </a:xfrm>
        </p:spPr>
        <p:txBody>
          <a:bodyPr/>
          <a:lstStyle/>
          <a:p>
            <a:r>
              <a:rPr lang="en-US" dirty="0"/>
              <a:t>RFPro Makes EM Easy For Heterogeneous Packaging Design</a:t>
            </a:r>
          </a:p>
        </p:txBody>
      </p:sp>
      <p:sp>
        <p:nvSpPr>
          <p:cNvPr id="6" name="Content Placeholder 1">
            <a:extLst>
              <a:ext uri="{FF2B5EF4-FFF2-40B4-BE49-F238E27FC236}">
                <a16:creationId xmlns:a16="http://schemas.microsoft.com/office/drawing/2014/main" id="{14DEDD7E-2FD5-4048-B8BF-A5A93259CBFE}"/>
              </a:ext>
            </a:extLst>
          </p:cNvPr>
          <p:cNvSpPr txBox="1">
            <a:spLocks/>
          </p:cNvSpPr>
          <p:nvPr/>
        </p:nvSpPr>
        <p:spPr>
          <a:xfrm>
            <a:off x="4894892" y="1277291"/>
            <a:ext cx="7215591" cy="5333059"/>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indent="0">
              <a:spcBef>
                <a:spcPct val="0"/>
              </a:spcBef>
              <a:buFont typeface="Arial" panose="020B0604020202020204" pitchFamily="34" charset="0"/>
              <a:buNone/>
            </a:pPr>
            <a:r>
              <a:rPr lang="en-US" sz="2400" b="1" dirty="0">
                <a:solidFill>
                  <a:srgbClr val="E90029"/>
                </a:solidFill>
                <a:latin typeface="+mj-lt"/>
                <a:ea typeface="+mj-ea"/>
                <a:cs typeface="+mj-cs"/>
              </a:rPr>
              <a:t>Key Benefits</a:t>
            </a:r>
          </a:p>
          <a:p>
            <a:pPr>
              <a:spcBef>
                <a:spcPts val="600"/>
              </a:spcBef>
              <a:buClrTx/>
            </a:pPr>
            <a:r>
              <a:rPr lang="en-US" b="1" dirty="0"/>
              <a:t>Instant EM access </a:t>
            </a:r>
            <a:r>
              <a:rPr lang="en-US" dirty="0"/>
              <a:t>during design </a:t>
            </a:r>
          </a:p>
          <a:p>
            <a:pPr>
              <a:spcBef>
                <a:spcPts val="600"/>
              </a:spcBef>
              <a:buClrTx/>
            </a:pPr>
            <a:r>
              <a:rPr lang="en-US" b="1" dirty="0"/>
              <a:t>Automatic EM expert settings </a:t>
            </a:r>
            <a:r>
              <a:rPr lang="en-US" dirty="0"/>
              <a:t>guarantee confidence in EM results for novice and expert users</a:t>
            </a:r>
          </a:p>
          <a:p>
            <a:pPr>
              <a:spcBef>
                <a:spcPts val="600"/>
              </a:spcBef>
              <a:buClrTx/>
            </a:pPr>
            <a:r>
              <a:rPr lang="en-US" dirty="0"/>
              <a:t>Enhanced FEM engine to handle heterogeneous form factors of the assembled technologies</a:t>
            </a:r>
          </a:p>
          <a:p>
            <a:pPr>
              <a:spcBef>
                <a:spcPts val="600"/>
              </a:spcBef>
              <a:buClrTx/>
            </a:pPr>
            <a:r>
              <a:rPr lang="en-US" dirty="0"/>
              <a:t>Interactive EM and </a:t>
            </a:r>
            <a:r>
              <a:rPr lang="en-US" b="1" dirty="0"/>
              <a:t>EM-circuit co-simulation </a:t>
            </a:r>
            <a:r>
              <a:rPr lang="en-US" dirty="0"/>
              <a:t>to analyze coupling effects between technologies</a:t>
            </a:r>
          </a:p>
          <a:p>
            <a:pPr>
              <a:spcBef>
                <a:spcPts val="600"/>
              </a:spcBef>
              <a:buClrTx/>
            </a:pPr>
            <a:r>
              <a:rPr lang="en-US" dirty="0"/>
              <a:t>Recombine in 1-click SMD components, active devices and the EM simulation for further circuit simulation analysis</a:t>
            </a:r>
          </a:p>
          <a:p>
            <a:pPr>
              <a:spcBef>
                <a:spcPts val="600"/>
              </a:spcBef>
              <a:buClrTx/>
            </a:pPr>
            <a:r>
              <a:rPr lang="en-US" dirty="0"/>
              <a:t>Assess manufacturing impairments without any parameterization effort</a:t>
            </a:r>
          </a:p>
          <a:p>
            <a:pPr>
              <a:spcBef>
                <a:spcPts val="600"/>
              </a:spcBef>
              <a:buClrTx/>
            </a:pPr>
            <a:r>
              <a:rPr lang="en-US" dirty="0"/>
              <a:t>Net-Extract and analyze any part of the design without having to cookie cut the Layout.</a:t>
            </a:r>
          </a:p>
        </p:txBody>
      </p:sp>
      <p:pic>
        <p:nvPicPr>
          <p:cNvPr id="7" name="Picture 6">
            <a:extLst>
              <a:ext uri="{FF2B5EF4-FFF2-40B4-BE49-F238E27FC236}">
                <a16:creationId xmlns:a16="http://schemas.microsoft.com/office/drawing/2014/main" id="{1F3AF5CA-8EF1-4477-AE24-A022DBFB8618}"/>
              </a:ext>
            </a:extLst>
          </p:cNvPr>
          <p:cNvPicPr>
            <a:picLocks noChangeAspect="1"/>
          </p:cNvPicPr>
          <p:nvPr/>
        </p:nvPicPr>
        <p:blipFill>
          <a:blip r:embed="rId3"/>
          <a:stretch>
            <a:fillRect/>
          </a:stretch>
        </p:blipFill>
        <p:spPr>
          <a:xfrm>
            <a:off x="304428" y="1208764"/>
            <a:ext cx="4260200" cy="2289857"/>
          </a:xfrm>
          <a:prstGeom prst="rect">
            <a:avLst/>
          </a:prstGeom>
        </p:spPr>
      </p:pic>
      <p:pic>
        <p:nvPicPr>
          <p:cNvPr id="8" name="Picture 7">
            <a:extLst>
              <a:ext uri="{FF2B5EF4-FFF2-40B4-BE49-F238E27FC236}">
                <a16:creationId xmlns:a16="http://schemas.microsoft.com/office/drawing/2014/main" id="{75CB5F58-0B9D-4DBB-BDC8-A39AFB4B0865}"/>
              </a:ext>
            </a:extLst>
          </p:cNvPr>
          <p:cNvPicPr>
            <a:picLocks noChangeAspect="1"/>
          </p:cNvPicPr>
          <p:nvPr/>
        </p:nvPicPr>
        <p:blipFill>
          <a:blip r:embed="rId4"/>
          <a:stretch>
            <a:fillRect/>
          </a:stretch>
        </p:blipFill>
        <p:spPr>
          <a:xfrm>
            <a:off x="304428" y="3645587"/>
            <a:ext cx="4260200" cy="2214417"/>
          </a:xfrm>
          <a:prstGeom prst="rect">
            <a:avLst/>
          </a:prstGeom>
        </p:spPr>
      </p:pic>
      <p:sp>
        <p:nvSpPr>
          <p:cNvPr id="5" name="Footer Placeholder 4">
            <a:extLst>
              <a:ext uri="{FF2B5EF4-FFF2-40B4-BE49-F238E27FC236}">
                <a16:creationId xmlns:a16="http://schemas.microsoft.com/office/drawing/2014/main" id="{D428E03D-A5A6-BB31-B069-B51E5F808F74}"/>
              </a:ext>
            </a:extLst>
          </p:cNvPr>
          <p:cNvSpPr>
            <a:spLocks noGrp="1"/>
          </p:cNvSpPr>
          <p:nvPr>
            <p:ph type="ftr" sz="quarter" idx="34"/>
          </p:nvPr>
        </p:nvSpPr>
        <p:spPr/>
        <p:txBody>
          <a:bodyPr/>
          <a:lstStyle/>
          <a:p>
            <a:pPr>
              <a:defRPr/>
            </a:pPr>
            <a:r>
              <a:rPr lang="en-US" dirty="0"/>
              <a:t>Heterogenous Integrated Module Design in ADS</a:t>
            </a:r>
          </a:p>
        </p:txBody>
      </p:sp>
    </p:spTree>
    <p:extLst>
      <p:ext uri="{BB962C8B-B14F-4D97-AF65-F5344CB8AC3E}">
        <p14:creationId xmlns:p14="http://schemas.microsoft.com/office/powerpoint/2010/main" val="1050429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195414" y="261043"/>
            <a:ext cx="12192000" cy="369332"/>
          </a:xfrm>
        </p:spPr>
        <p:txBody>
          <a:bodyPr anchor="t" anchorCtr="0"/>
          <a:lstStyle/>
          <a:p>
            <a:r>
              <a:rPr lang="en-US" dirty="0">
                <a:solidFill>
                  <a:srgbClr val="E80029"/>
                </a:solidFill>
              </a:rPr>
              <a:t>Multi-Technology Smart Mount Assembly and Net Extraction Simulation in RFPro</a:t>
            </a:r>
          </a:p>
        </p:txBody>
      </p:sp>
      <p:sp>
        <p:nvSpPr>
          <p:cNvPr id="7" name="Content Placeholder 1">
            <a:extLst>
              <a:ext uri="{FF2B5EF4-FFF2-40B4-BE49-F238E27FC236}">
                <a16:creationId xmlns:a16="http://schemas.microsoft.com/office/drawing/2014/main" id="{77E6E29E-2261-4B11-A03B-BF91601155B9}"/>
              </a:ext>
            </a:extLst>
          </p:cNvPr>
          <p:cNvSpPr txBox="1">
            <a:spLocks/>
          </p:cNvSpPr>
          <p:nvPr/>
        </p:nvSpPr>
        <p:spPr>
          <a:xfrm>
            <a:off x="54495" y="741494"/>
            <a:ext cx="11866308" cy="474914"/>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indent="0">
              <a:buNone/>
            </a:pPr>
            <a:r>
              <a:rPr lang="en-US" dirty="0"/>
              <a:t>Design Engineers need to analyze </a:t>
            </a:r>
            <a:r>
              <a:rPr lang="en-US" u="sng" dirty="0"/>
              <a:t>signal paths</a:t>
            </a:r>
            <a:r>
              <a:rPr lang="en-US" dirty="0"/>
              <a:t>, even if they traverse through multiple technologies</a:t>
            </a:r>
          </a:p>
        </p:txBody>
      </p:sp>
      <p:pic>
        <p:nvPicPr>
          <p:cNvPr id="10" name="Picture 9">
            <a:extLst>
              <a:ext uri="{FF2B5EF4-FFF2-40B4-BE49-F238E27FC236}">
                <a16:creationId xmlns:a16="http://schemas.microsoft.com/office/drawing/2014/main" id="{E69DBE31-34F8-494C-B14E-FECEA93A310D}"/>
              </a:ext>
            </a:extLst>
          </p:cNvPr>
          <p:cNvPicPr>
            <a:picLocks noChangeAspect="1"/>
          </p:cNvPicPr>
          <p:nvPr/>
        </p:nvPicPr>
        <p:blipFill>
          <a:blip r:embed="rId3"/>
          <a:stretch>
            <a:fillRect/>
          </a:stretch>
        </p:blipFill>
        <p:spPr>
          <a:xfrm>
            <a:off x="195414" y="1490341"/>
            <a:ext cx="4850664" cy="3372728"/>
          </a:xfrm>
          <a:prstGeom prst="rect">
            <a:avLst/>
          </a:prstGeom>
          <a:ln w="88900" cap="sq" cmpd="thickThin">
            <a:noFill/>
            <a:prstDash val="solid"/>
            <a:miter lim="800000"/>
          </a:ln>
          <a:effectLst>
            <a:innerShdw blurRad="76200">
              <a:srgbClr val="000000"/>
            </a:innerShdw>
          </a:effectLst>
        </p:spPr>
      </p:pic>
      <p:grpSp>
        <p:nvGrpSpPr>
          <p:cNvPr id="4" name="Group 3">
            <a:extLst>
              <a:ext uri="{FF2B5EF4-FFF2-40B4-BE49-F238E27FC236}">
                <a16:creationId xmlns:a16="http://schemas.microsoft.com/office/drawing/2014/main" id="{91090E17-01F0-5256-D982-BF307E81BF4E}"/>
              </a:ext>
            </a:extLst>
          </p:cNvPr>
          <p:cNvGrpSpPr/>
          <p:nvPr/>
        </p:nvGrpSpPr>
        <p:grpSpPr>
          <a:xfrm>
            <a:off x="6960954" y="1690852"/>
            <a:ext cx="4935568" cy="2053080"/>
            <a:chOff x="7192949" y="1624244"/>
            <a:chExt cx="4935568" cy="2053080"/>
          </a:xfrm>
        </p:grpSpPr>
        <p:sp>
          <p:nvSpPr>
            <p:cNvPr id="8" name="Rectangle 7">
              <a:extLst>
                <a:ext uri="{FF2B5EF4-FFF2-40B4-BE49-F238E27FC236}">
                  <a16:creationId xmlns:a16="http://schemas.microsoft.com/office/drawing/2014/main" id="{73F08CDE-96E0-4D3F-8E46-A7FB780A053B}"/>
                </a:ext>
              </a:extLst>
            </p:cNvPr>
            <p:cNvSpPr/>
            <p:nvPr/>
          </p:nvSpPr>
          <p:spPr>
            <a:xfrm>
              <a:off x="7226472" y="1706942"/>
              <a:ext cx="1756205" cy="4510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1" name="Rectangle 10">
              <a:extLst>
                <a:ext uri="{FF2B5EF4-FFF2-40B4-BE49-F238E27FC236}">
                  <a16:creationId xmlns:a16="http://schemas.microsoft.com/office/drawing/2014/main" id="{A4543289-8960-47C8-A8CC-59482EABD027}"/>
                </a:ext>
              </a:extLst>
            </p:cNvPr>
            <p:cNvSpPr/>
            <p:nvPr/>
          </p:nvSpPr>
          <p:spPr>
            <a:xfrm>
              <a:off x="7744407" y="2157975"/>
              <a:ext cx="503853" cy="25192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2" name="TextBox 11">
              <a:extLst>
                <a:ext uri="{FF2B5EF4-FFF2-40B4-BE49-F238E27FC236}">
                  <a16:creationId xmlns:a16="http://schemas.microsoft.com/office/drawing/2014/main" id="{81512145-1E3C-46F2-BF11-DC0185E7900F}"/>
                </a:ext>
              </a:extLst>
            </p:cNvPr>
            <p:cNvSpPr txBox="1"/>
            <p:nvPr/>
          </p:nvSpPr>
          <p:spPr>
            <a:xfrm>
              <a:off x="7192949" y="2146276"/>
              <a:ext cx="750957" cy="553998"/>
            </a:xfrm>
            <a:prstGeom prst="rect">
              <a:avLst/>
            </a:prstGeom>
            <a:noFill/>
          </p:spPr>
          <p:txBody>
            <a:bodyPr wrap="square" lIns="0" tIns="0" rIns="0" bIns="0" rtlCol="0">
              <a:spAutoFit/>
            </a:bodyPr>
            <a:lstStyle/>
            <a:p>
              <a:pPr algn="l"/>
              <a:r>
                <a:rPr lang="en-US" dirty="0">
                  <a:solidFill>
                    <a:schemeClr val="tx1">
                      <a:lumMod val="85000"/>
                      <a:lumOff val="15000"/>
                    </a:schemeClr>
                  </a:solidFill>
                </a:rPr>
                <a:t>Si IC Pad</a:t>
              </a:r>
            </a:p>
          </p:txBody>
        </p:sp>
        <p:sp>
          <p:nvSpPr>
            <p:cNvPr id="13" name="Rectangle 12">
              <a:extLst>
                <a:ext uri="{FF2B5EF4-FFF2-40B4-BE49-F238E27FC236}">
                  <a16:creationId xmlns:a16="http://schemas.microsoft.com/office/drawing/2014/main" id="{2CAB95A5-362F-4C18-8118-631ED745225B}"/>
                </a:ext>
              </a:extLst>
            </p:cNvPr>
            <p:cNvSpPr/>
            <p:nvPr/>
          </p:nvSpPr>
          <p:spPr>
            <a:xfrm>
              <a:off x="7774112" y="2409901"/>
              <a:ext cx="474148" cy="3158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4" name="Rectangle 13">
              <a:extLst>
                <a:ext uri="{FF2B5EF4-FFF2-40B4-BE49-F238E27FC236}">
                  <a16:creationId xmlns:a16="http://schemas.microsoft.com/office/drawing/2014/main" id="{CA68ABC6-65C4-482D-8647-0D6867E47C0C}"/>
                </a:ext>
              </a:extLst>
            </p:cNvPr>
            <p:cNvSpPr/>
            <p:nvPr/>
          </p:nvSpPr>
          <p:spPr>
            <a:xfrm>
              <a:off x="7774112" y="2647473"/>
              <a:ext cx="1478744" cy="871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5" name="TextBox 14">
              <a:extLst>
                <a:ext uri="{FF2B5EF4-FFF2-40B4-BE49-F238E27FC236}">
                  <a16:creationId xmlns:a16="http://schemas.microsoft.com/office/drawing/2014/main" id="{5DB2F810-B87C-4E08-925E-598BC5E8CEB1}"/>
                </a:ext>
              </a:extLst>
            </p:cNvPr>
            <p:cNvSpPr txBox="1"/>
            <p:nvPr/>
          </p:nvSpPr>
          <p:spPr>
            <a:xfrm>
              <a:off x="8313649" y="2325909"/>
              <a:ext cx="1914338" cy="276999"/>
            </a:xfrm>
            <a:prstGeom prst="rect">
              <a:avLst/>
            </a:prstGeom>
            <a:noFill/>
          </p:spPr>
          <p:txBody>
            <a:bodyPr wrap="square" lIns="0" tIns="0" rIns="0" bIns="0" rtlCol="0">
              <a:spAutoFit/>
            </a:bodyPr>
            <a:lstStyle/>
            <a:p>
              <a:pPr algn="l"/>
              <a:r>
                <a:rPr lang="en-US" dirty="0">
                  <a:solidFill>
                    <a:schemeClr val="tx1">
                      <a:lumMod val="85000"/>
                      <a:lumOff val="15000"/>
                    </a:schemeClr>
                  </a:solidFill>
                </a:rPr>
                <a:t>RDL metal / bump</a:t>
              </a:r>
            </a:p>
          </p:txBody>
        </p:sp>
        <p:sp>
          <p:nvSpPr>
            <p:cNvPr id="16" name="Rectangle 15">
              <a:extLst>
                <a:ext uri="{FF2B5EF4-FFF2-40B4-BE49-F238E27FC236}">
                  <a16:creationId xmlns:a16="http://schemas.microsoft.com/office/drawing/2014/main" id="{EA1EF481-7F19-47A4-A592-BFF77C609E17}"/>
                </a:ext>
              </a:extLst>
            </p:cNvPr>
            <p:cNvSpPr/>
            <p:nvPr/>
          </p:nvSpPr>
          <p:spPr>
            <a:xfrm>
              <a:off x="8536562" y="2645863"/>
              <a:ext cx="750957" cy="535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7" name="Rectangle 16">
              <a:extLst>
                <a:ext uri="{FF2B5EF4-FFF2-40B4-BE49-F238E27FC236}">
                  <a16:creationId xmlns:a16="http://schemas.microsoft.com/office/drawing/2014/main" id="{E6DB01D2-0E24-4070-AC19-DE3DDDC14D0E}"/>
                </a:ext>
              </a:extLst>
            </p:cNvPr>
            <p:cNvSpPr/>
            <p:nvPr/>
          </p:nvSpPr>
          <p:spPr>
            <a:xfrm>
              <a:off x="8359815" y="3147884"/>
              <a:ext cx="3592699" cy="22262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8" name="Rectangle 17">
              <a:extLst>
                <a:ext uri="{FF2B5EF4-FFF2-40B4-BE49-F238E27FC236}">
                  <a16:creationId xmlns:a16="http://schemas.microsoft.com/office/drawing/2014/main" id="{F250FE90-E32B-4D76-8AEF-A4A7F6730E84}"/>
                </a:ext>
              </a:extLst>
            </p:cNvPr>
            <p:cNvSpPr/>
            <p:nvPr/>
          </p:nvSpPr>
          <p:spPr>
            <a:xfrm>
              <a:off x="10818589" y="2283938"/>
              <a:ext cx="503853" cy="25192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9" name="TextBox 18">
              <a:extLst>
                <a:ext uri="{FF2B5EF4-FFF2-40B4-BE49-F238E27FC236}">
                  <a16:creationId xmlns:a16="http://schemas.microsoft.com/office/drawing/2014/main" id="{A87AC4C2-3890-4FDA-8200-3EFFFB991B1B}"/>
                </a:ext>
              </a:extLst>
            </p:cNvPr>
            <p:cNvSpPr txBox="1"/>
            <p:nvPr/>
          </p:nvSpPr>
          <p:spPr>
            <a:xfrm>
              <a:off x="11346545" y="1964252"/>
              <a:ext cx="781972" cy="553998"/>
            </a:xfrm>
            <a:prstGeom prst="rect">
              <a:avLst/>
            </a:prstGeom>
            <a:noFill/>
          </p:spPr>
          <p:txBody>
            <a:bodyPr wrap="square" lIns="0" tIns="0" rIns="0" bIns="0" rtlCol="0">
              <a:spAutoFit/>
            </a:bodyPr>
            <a:lstStyle/>
            <a:p>
              <a:pPr algn="l"/>
              <a:r>
                <a:rPr lang="en-US" dirty="0">
                  <a:solidFill>
                    <a:schemeClr val="tx1">
                      <a:lumMod val="85000"/>
                      <a:lumOff val="15000"/>
                    </a:schemeClr>
                  </a:solidFill>
                </a:rPr>
                <a:t>GaAs IC Pad</a:t>
              </a:r>
            </a:p>
          </p:txBody>
        </p:sp>
        <p:sp>
          <p:nvSpPr>
            <p:cNvPr id="20" name="Freeform: Shape 19">
              <a:extLst>
                <a:ext uri="{FF2B5EF4-FFF2-40B4-BE49-F238E27FC236}">
                  <a16:creationId xmlns:a16="http://schemas.microsoft.com/office/drawing/2014/main" id="{B5BBB037-2C92-4879-B156-52BBD6A07D6A}"/>
                </a:ext>
              </a:extLst>
            </p:cNvPr>
            <p:cNvSpPr/>
            <p:nvPr/>
          </p:nvSpPr>
          <p:spPr>
            <a:xfrm>
              <a:off x="10459615" y="1922580"/>
              <a:ext cx="625152" cy="1212506"/>
            </a:xfrm>
            <a:custGeom>
              <a:avLst/>
              <a:gdLst>
                <a:gd name="connsiteX0" fmla="*/ 625152 w 625152"/>
                <a:gd name="connsiteY0" fmla="*/ 344759 h 1212506"/>
                <a:gd name="connsiteX1" fmla="*/ 242596 w 625152"/>
                <a:gd name="connsiteY1" fmla="*/ 46179 h 1212506"/>
                <a:gd name="connsiteX2" fmla="*/ 0 w 625152"/>
                <a:gd name="connsiteY2" fmla="*/ 1212506 h 1212506"/>
              </a:gdLst>
              <a:ahLst/>
              <a:cxnLst>
                <a:cxn ang="0">
                  <a:pos x="connsiteX0" y="connsiteY0"/>
                </a:cxn>
                <a:cxn ang="0">
                  <a:pos x="connsiteX1" y="connsiteY1"/>
                </a:cxn>
                <a:cxn ang="0">
                  <a:pos x="connsiteX2" y="connsiteY2"/>
                </a:cxn>
              </a:cxnLst>
              <a:rect l="l" t="t" r="r" b="b"/>
              <a:pathLst>
                <a:path w="625152" h="1212506">
                  <a:moveTo>
                    <a:pt x="625152" y="344759"/>
                  </a:moveTo>
                  <a:cubicBezTo>
                    <a:pt x="485970" y="123157"/>
                    <a:pt x="346788" y="-98445"/>
                    <a:pt x="242596" y="46179"/>
                  </a:cubicBezTo>
                  <a:cubicBezTo>
                    <a:pt x="138404" y="190803"/>
                    <a:pt x="69202" y="701654"/>
                    <a:pt x="0" y="1212506"/>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251A64C-5DBA-44C1-8CAA-DA4FB7909D1B}"/>
                </a:ext>
              </a:extLst>
            </p:cNvPr>
            <p:cNvSpPr/>
            <p:nvPr/>
          </p:nvSpPr>
          <p:spPr>
            <a:xfrm>
              <a:off x="10486440" y="1950247"/>
              <a:ext cx="576021" cy="1212506"/>
            </a:xfrm>
            <a:custGeom>
              <a:avLst/>
              <a:gdLst>
                <a:gd name="connsiteX0" fmla="*/ 625152 w 625152"/>
                <a:gd name="connsiteY0" fmla="*/ 344759 h 1212506"/>
                <a:gd name="connsiteX1" fmla="*/ 242596 w 625152"/>
                <a:gd name="connsiteY1" fmla="*/ 46179 h 1212506"/>
                <a:gd name="connsiteX2" fmla="*/ 0 w 625152"/>
                <a:gd name="connsiteY2" fmla="*/ 1212506 h 1212506"/>
              </a:gdLst>
              <a:ahLst/>
              <a:cxnLst>
                <a:cxn ang="0">
                  <a:pos x="connsiteX0" y="connsiteY0"/>
                </a:cxn>
                <a:cxn ang="0">
                  <a:pos x="connsiteX1" y="connsiteY1"/>
                </a:cxn>
                <a:cxn ang="0">
                  <a:pos x="connsiteX2" y="connsiteY2"/>
                </a:cxn>
              </a:cxnLst>
              <a:rect l="l" t="t" r="r" b="b"/>
              <a:pathLst>
                <a:path w="625152" h="1212506">
                  <a:moveTo>
                    <a:pt x="625152" y="344759"/>
                  </a:moveTo>
                  <a:cubicBezTo>
                    <a:pt x="485970" y="123157"/>
                    <a:pt x="346788" y="-98445"/>
                    <a:pt x="242596" y="46179"/>
                  </a:cubicBezTo>
                  <a:cubicBezTo>
                    <a:pt x="138404" y="190803"/>
                    <a:pt x="69202" y="701654"/>
                    <a:pt x="0" y="121250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422EC59-DD8F-4A57-B33D-7B437A8ECA06}"/>
                </a:ext>
              </a:extLst>
            </p:cNvPr>
            <p:cNvSpPr/>
            <p:nvPr/>
          </p:nvSpPr>
          <p:spPr>
            <a:xfrm>
              <a:off x="10425482" y="1893570"/>
              <a:ext cx="697229" cy="1254314"/>
            </a:xfrm>
            <a:custGeom>
              <a:avLst/>
              <a:gdLst>
                <a:gd name="connsiteX0" fmla="*/ 625152 w 625152"/>
                <a:gd name="connsiteY0" fmla="*/ 344759 h 1212506"/>
                <a:gd name="connsiteX1" fmla="*/ 242596 w 625152"/>
                <a:gd name="connsiteY1" fmla="*/ 46179 h 1212506"/>
                <a:gd name="connsiteX2" fmla="*/ 0 w 625152"/>
                <a:gd name="connsiteY2" fmla="*/ 1212506 h 1212506"/>
              </a:gdLst>
              <a:ahLst/>
              <a:cxnLst>
                <a:cxn ang="0">
                  <a:pos x="connsiteX0" y="connsiteY0"/>
                </a:cxn>
                <a:cxn ang="0">
                  <a:pos x="connsiteX1" y="connsiteY1"/>
                </a:cxn>
                <a:cxn ang="0">
                  <a:pos x="connsiteX2" y="connsiteY2"/>
                </a:cxn>
              </a:cxnLst>
              <a:rect l="l" t="t" r="r" b="b"/>
              <a:pathLst>
                <a:path w="625152" h="1212506">
                  <a:moveTo>
                    <a:pt x="625152" y="344759"/>
                  </a:moveTo>
                  <a:cubicBezTo>
                    <a:pt x="485970" y="123157"/>
                    <a:pt x="346788" y="-98445"/>
                    <a:pt x="242596" y="46179"/>
                  </a:cubicBezTo>
                  <a:cubicBezTo>
                    <a:pt x="138404" y="190803"/>
                    <a:pt x="69202" y="701654"/>
                    <a:pt x="0" y="121250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C5E10F-AB25-459D-BB99-DAD64D8D9693}"/>
                </a:ext>
              </a:extLst>
            </p:cNvPr>
            <p:cNvSpPr txBox="1"/>
            <p:nvPr/>
          </p:nvSpPr>
          <p:spPr>
            <a:xfrm>
              <a:off x="10160909" y="1624244"/>
              <a:ext cx="961802"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Bondwire</a:t>
              </a:r>
            </a:p>
          </p:txBody>
        </p:sp>
        <p:sp>
          <p:nvSpPr>
            <p:cNvPr id="24" name="TextBox 23">
              <a:extLst>
                <a:ext uri="{FF2B5EF4-FFF2-40B4-BE49-F238E27FC236}">
                  <a16:creationId xmlns:a16="http://schemas.microsoft.com/office/drawing/2014/main" id="{F3C8B39B-9682-4DDF-855F-0547BAE47608}"/>
                </a:ext>
              </a:extLst>
            </p:cNvPr>
            <p:cNvSpPr txBox="1"/>
            <p:nvPr/>
          </p:nvSpPr>
          <p:spPr>
            <a:xfrm>
              <a:off x="8313649" y="3400325"/>
              <a:ext cx="2987997"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Package routing interconnect</a:t>
              </a:r>
            </a:p>
          </p:txBody>
        </p:sp>
        <p:sp>
          <p:nvSpPr>
            <p:cNvPr id="25" name="TextBox 24">
              <a:extLst>
                <a:ext uri="{FF2B5EF4-FFF2-40B4-BE49-F238E27FC236}">
                  <a16:creationId xmlns:a16="http://schemas.microsoft.com/office/drawing/2014/main" id="{2275002C-C4E6-4E75-B35B-BB632824ED88}"/>
                </a:ext>
              </a:extLst>
            </p:cNvPr>
            <p:cNvSpPr txBox="1"/>
            <p:nvPr/>
          </p:nvSpPr>
          <p:spPr>
            <a:xfrm>
              <a:off x="7410987" y="1811747"/>
              <a:ext cx="1637328" cy="276999"/>
            </a:xfrm>
            <a:prstGeom prst="rect">
              <a:avLst/>
            </a:prstGeom>
            <a:noFill/>
          </p:spPr>
          <p:txBody>
            <a:bodyPr wrap="square" lIns="0" tIns="0" rIns="0" bIns="0" rtlCol="0">
              <a:spAutoFit/>
            </a:bodyPr>
            <a:lstStyle/>
            <a:p>
              <a:pPr algn="l"/>
              <a:r>
                <a:rPr lang="en-US" dirty="0">
                  <a:solidFill>
                    <a:schemeClr val="tx1">
                      <a:lumMod val="85000"/>
                      <a:lumOff val="15000"/>
                    </a:schemeClr>
                  </a:solidFill>
                </a:rPr>
                <a:t>Si Substrate</a:t>
              </a:r>
            </a:p>
          </p:txBody>
        </p:sp>
        <p:sp>
          <p:nvSpPr>
            <p:cNvPr id="26" name="Rectangle 25">
              <a:extLst>
                <a:ext uri="{FF2B5EF4-FFF2-40B4-BE49-F238E27FC236}">
                  <a16:creationId xmlns:a16="http://schemas.microsoft.com/office/drawing/2014/main" id="{EFB65AA3-E363-4443-8EB7-6188227317CD}"/>
                </a:ext>
              </a:extLst>
            </p:cNvPr>
            <p:cNvSpPr/>
            <p:nvPr/>
          </p:nvSpPr>
          <p:spPr>
            <a:xfrm>
              <a:off x="10803049" y="2550683"/>
              <a:ext cx="1170043" cy="6057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27" name="Freeform: Shape 26">
              <a:extLst>
                <a:ext uri="{FF2B5EF4-FFF2-40B4-BE49-F238E27FC236}">
                  <a16:creationId xmlns:a16="http://schemas.microsoft.com/office/drawing/2014/main" id="{8193DF2A-7B25-4B61-B273-79F86FF1B825}"/>
                </a:ext>
              </a:extLst>
            </p:cNvPr>
            <p:cNvSpPr/>
            <p:nvPr/>
          </p:nvSpPr>
          <p:spPr>
            <a:xfrm>
              <a:off x="7977673" y="1867608"/>
              <a:ext cx="3200775" cy="1388775"/>
            </a:xfrm>
            <a:custGeom>
              <a:avLst/>
              <a:gdLst>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58009 w 3200775"/>
                <a:gd name="connsiteY33" fmla="*/ 1110343 h 1371600"/>
                <a:gd name="connsiteX34" fmla="*/ 2276670 w 3200775"/>
                <a:gd name="connsiteY34" fmla="*/ 1091681 h 1371600"/>
                <a:gd name="connsiteX35" fmla="*/ 2295331 w 3200775"/>
                <a:gd name="connsiteY35" fmla="*/ 1035698 h 1371600"/>
                <a:gd name="connsiteX36" fmla="*/ 2304662 w 3200775"/>
                <a:gd name="connsiteY36" fmla="*/ 1007706 h 1371600"/>
                <a:gd name="connsiteX37" fmla="*/ 2332654 w 3200775"/>
                <a:gd name="connsiteY37" fmla="*/ 961053 h 1371600"/>
                <a:gd name="connsiteX38" fmla="*/ 2351315 w 3200775"/>
                <a:gd name="connsiteY38" fmla="*/ 877077 h 1371600"/>
                <a:gd name="connsiteX39" fmla="*/ 2369976 w 3200775"/>
                <a:gd name="connsiteY39" fmla="*/ 821094 h 1371600"/>
                <a:gd name="connsiteX40" fmla="*/ 2379307 w 3200775"/>
                <a:gd name="connsiteY40" fmla="*/ 774440 h 1371600"/>
                <a:gd name="connsiteX41" fmla="*/ 2397968 w 3200775"/>
                <a:gd name="connsiteY41" fmla="*/ 718457 h 1371600"/>
                <a:gd name="connsiteX42" fmla="*/ 2407298 w 3200775"/>
                <a:gd name="connsiteY42" fmla="*/ 671804 h 1371600"/>
                <a:gd name="connsiteX43" fmla="*/ 2416629 w 3200775"/>
                <a:gd name="connsiteY43" fmla="*/ 615820 h 1371600"/>
                <a:gd name="connsiteX44" fmla="*/ 2425960 w 3200775"/>
                <a:gd name="connsiteY44" fmla="*/ 578498 h 1371600"/>
                <a:gd name="connsiteX45" fmla="*/ 2435290 w 3200775"/>
                <a:gd name="connsiteY45" fmla="*/ 485192 h 1371600"/>
                <a:gd name="connsiteX46" fmla="*/ 2444621 w 3200775"/>
                <a:gd name="connsiteY46" fmla="*/ 457200 h 1371600"/>
                <a:gd name="connsiteX47" fmla="*/ 2453951 w 3200775"/>
                <a:gd name="connsiteY47" fmla="*/ 401216 h 1371600"/>
                <a:gd name="connsiteX48" fmla="*/ 2472613 w 3200775"/>
                <a:gd name="connsiteY48" fmla="*/ 335902 h 1371600"/>
                <a:gd name="connsiteX49" fmla="*/ 2491274 w 3200775"/>
                <a:gd name="connsiteY49" fmla="*/ 261257 h 1371600"/>
                <a:gd name="connsiteX50" fmla="*/ 2500605 w 3200775"/>
                <a:gd name="connsiteY50" fmla="*/ 233265 h 1371600"/>
                <a:gd name="connsiteX51" fmla="*/ 2519266 w 3200775"/>
                <a:gd name="connsiteY51" fmla="*/ 205273 h 1371600"/>
                <a:gd name="connsiteX52" fmla="*/ 2547258 w 3200775"/>
                <a:gd name="connsiteY52" fmla="*/ 195943 h 1371600"/>
                <a:gd name="connsiteX53" fmla="*/ 2575249 w 3200775"/>
                <a:gd name="connsiteY53" fmla="*/ 149289 h 1371600"/>
                <a:gd name="connsiteX54" fmla="*/ 2593911 w 3200775"/>
                <a:gd name="connsiteY54" fmla="*/ 130628 h 1371600"/>
                <a:gd name="connsiteX55" fmla="*/ 2621903 w 3200775"/>
                <a:gd name="connsiteY55" fmla="*/ 83975 h 1371600"/>
                <a:gd name="connsiteX56" fmla="*/ 2677886 w 3200775"/>
                <a:gd name="connsiteY56" fmla="*/ 9330 h 1371600"/>
                <a:gd name="connsiteX57" fmla="*/ 2705878 w 3200775"/>
                <a:gd name="connsiteY57" fmla="*/ 0 h 1371600"/>
                <a:gd name="connsiteX58" fmla="*/ 2892490 w 3200775"/>
                <a:gd name="connsiteY58" fmla="*/ 9330 h 1371600"/>
                <a:gd name="connsiteX59" fmla="*/ 2920482 w 3200775"/>
                <a:gd name="connsiteY59" fmla="*/ 18661 h 1371600"/>
                <a:gd name="connsiteX60" fmla="*/ 2976466 w 3200775"/>
                <a:gd name="connsiteY60" fmla="*/ 74645 h 1371600"/>
                <a:gd name="connsiteX61" fmla="*/ 3004458 w 3200775"/>
                <a:gd name="connsiteY61" fmla="*/ 102636 h 1371600"/>
                <a:gd name="connsiteX62" fmla="*/ 3041780 w 3200775"/>
                <a:gd name="connsiteY62" fmla="*/ 158620 h 1371600"/>
                <a:gd name="connsiteX63" fmla="*/ 3079103 w 3200775"/>
                <a:gd name="connsiteY63" fmla="*/ 205273 h 1371600"/>
                <a:gd name="connsiteX64" fmla="*/ 3097764 w 3200775"/>
                <a:gd name="connsiteY64" fmla="*/ 261257 h 1371600"/>
                <a:gd name="connsiteX65" fmla="*/ 3135086 w 3200775"/>
                <a:gd name="connsiteY65" fmla="*/ 317240 h 1371600"/>
                <a:gd name="connsiteX66" fmla="*/ 3172409 w 3200775"/>
                <a:gd name="connsiteY66" fmla="*/ 391885 h 1371600"/>
                <a:gd name="connsiteX67" fmla="*/ 3191070 w 3200775"/>
                <a:gd name="connsiteY67" fmla="*/ 475861 h 1371600"/>
                <a:gd name="connsiteX68" fmla="*/ 3200400 w 3200775"/>
                <a:gd name="connsiteY68" fmla="*/ 550506 h 1371600"/>
                <a:gd name="connsiteX69" fmla="*/ 3200400 w 3200775"/>
                <a:gd name="connsiteY69"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58009 w 3200775"/>
                <a:gd name="connsiteY33" fmla="*/ 1110343 h 1371600"/>
                <a:gd name="connsiteX34" fmla="*/ 2276670 w 3200775"/>
                <a:gd name="connsiteY34" fmla="*/ 1091681 h 1371600"/>
                <a:gd name="connsiteX35" fmla="*/ 2295331 w 3200775"/>
                <a:gd name="connsiteY35" fmla="*/ 1035698 h 1371600"/>
                <a:gd name="connsiteX36" fmla="*/ 2304662 w 3200775"/>
                <a:gd name="connsiteY36" fmla="*/ 1007706 h 1371600"/>
                <a:gd name="connsiteX37" fmla="*/ 2332654 w 3200775"/>
                <a:gd name="connsiteY37" fmla="*/ 961053 h 1371600"/>
                <a:gd name="connsiteX38" fmla="*/ 2351315 w 3200775"/>
                <a:gd name="connsiteY38" fmla="*/ 877077 h 1371600"/>
                <a:gd name="connsiteX39" fmla="*/ 2369976 w 3200775"/>
                <a:gd name="connsiteY39" fmla="*/ 821094 h 1371600"/>
                <a:gd name="connsiteX40" fmla="*/ 2379307 w 3200775"/>
                <a:gd name="connsiteY40" fmla="*/ 774440 h 1371600"/>
                <a:gd name="connsiteX41" fmla="*/ 2397968 w 3200775"/>
                <a:gd name="connsiteY41" fmla="*/ 718457 h 1371600"/>
                <a:gd name="connsiteX42" fmla="*/ 2407298 w 3200775"/>
                <a:gd name="connsiteY42" fmla="*/ 671804 h 1371600"/>
                <a:gd name="connsiteX43" fmla="*/ 2416629 w 3200775"/>
                <a:gd name="connsiteY43" fmla="*/ 615820 h 1371600"/>
                <a:gd name="connsiteX44" fmla="*/ 2425960 w 3200775"/>
                <a:gd name="connsiteY44" fmla="*/ 578498 h 1371600"/>
                <a:gd name="connsiteX45" fmla="*/ 2435290 w 3200775"/>
                <a:gd name="connsiteY45" fmla="*/ 485192 h 1371600"/>
                <a:gd name="connsiteX46" fmla="*/ 2444621 w 3200775"/>
                <a:gd name="connsiteY46" fmla="*/ 457200 h 1371600"/>
                <a:gd name="connsiteX47" fmla="*/ 2453951 w 3200775"/>
                <a:gd name="connsiteY47" fmla="*/ 401216 h 1371600"/>
                <a:gd name="connsiteX48" fmla="*/ 2472613 w 3200775"/>
                <a:gd name="connsiteY48" fmla="*/ 335902 h 1371600"/>
                <a:gd name="connsiteX49" fmla="*/ 2491274 w 3200775"/>
                <a:gd name="connsiteY49" fmla="*/ 261257 h 1371600"/>
                <a:gd name="connsiteX50" fmla="*/ 2500605 w 3200775"/>
                <a:gd name="connsiteY50" fmla="*/ 233265 h 1371600"/>
                <a:gd name="connsiteX51" fmla="*/ 2519266 w 3200775"/>
                <a:gd name="connsiteY51" fmla="*/ 205273 h 1371600"/>
                <a:gd name="connsiteX52" fmla="*/ 2575249 w 3200775"/>
                <a:gd name="connsiteY52" fmla="*/ 149289 h 1371600"/>
                <a:gd name="connsiteX53" fmla="*/ 2593911 w 3200775"/>
                <a:gd name="connsiteY53" fmla="*/ 130628 h 1371600"/>
                <a:gd name="connsiteX54" fmla="*/ 2621903 w 3200775"/>
                <a:gd name="connsiteY54" fmla="*/ 83975 h 1371600"/>
                <a:gd name="connsiteX55" fmla="*/ 2677886 w 3200775"/>
                <a:gd name="connsiteY55" fmla="*/ 9330 h 1371600"/>
                <a:gd name="connsiteX56" fmla="*/ 2705878 w 3200775"/>
                <a:gd name="connsiteY56" fmla="*/ 0 h 1371600"/>
                <a:gd name="connsiteX57" fmla="*/ 2892490 w 3200775"/>
                <a:gd name="connsiteY57" fmla="*/ 9330 h 1371600"/>
                <a:gd name="connsiteX58" fmla="*/ 2920482 w 3200775"/>
                <a:gd name="connsiteY58" fmla="*/ 18661 h 1371600"/>
                <a:gd name="connsiteX59" fmla="*/ 2976466 w 3200775"/>
                <a:gd name="connsiteY59" fmla="*/ 74645 h 1371600"/>
                <a:gd name="connsiteX60" fmla="*/ 3004458 w 3200775"/>
                <a:gd name="connsiteY60" fmla="*/ 102636 h 1371600"/>
                <a:gd name="connsiteX61" fmla="*/ 3041780 w 3200775"/>
                <a:gd name="connsiteY61" fmla="*/ 158620 h 1371600"/>
                <a:gd name="connsiteX62" fmla="*/ 3079103 w 3200775"/>
                <a:gd name="connsiteY62" fmla="*/ 205273 h 1371600"/>
                <a:gd name="connsiteX63" fmla="*/ 3097764 w 3200775"/>
                <a:gd name="connsiteY63" fmla="*/ 261257 h 1371600"/>
                <a:gd name="connsiteX64" fmla="*/ 3135086 w 3200775"/>
                <a:gd name="connsiteY64" fmla="*/ 317240 h 1371600"/>
                <a:gd name="connsiteX65" fmla="*/ 3172409 w 3200775"/>
                <a:gd name="connsiteY65" fmla="*/ 391885 h 1371600"/>
                <a:gd name="connsiteX66" fmla="*/ 3191070 w 3200775"/>
                <a:gd name="connsiteY66" fmla="*/ 475861 h 1371600"/>
                <a:gd name="connsiteX67" fmla="*/ 3200400 w 3200775"/>
                <a:gd name="connsiteY67" fmla="*/ 550506 h 1371600"/>
                <a:gd name="connsiteX68" fmla="*/ 3200400 w 3200775"/>
                <a:gd name="connsiteY68"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58009 w 3200775"/>
                <a:gd name="connsiteY33" fmla="*/ 1110343 h 1371600"/>
                <a:gd name="connsiteX34" fmla="*/ 2276670 w 3200775"/>
                <a:gd name="connsiteY34" fmla="*/ 1091681 h 1371600"/>
                <a:gd name="connsiteX35" fmla="*/ 2295331 w 3200775"/>
                <a:gd name="connsiteY35" fmla="*/ 1035698 h 1371600"/>
                <a:gd name="connsiteX36" fmla="*/ 2304662 w 3200775"/>
                <a:gd name="connsiteY36" fmla="*/ 1007706 h 1371600"/>
                <a:gd name="connsiteX37" fmla="*/ 2332654 w 3200775"/>
                <a:gd name="connsiteY37" fmla="*/ 961053 h 1371600"/>
                <a:gd name="connsiteX38" fmla="*/ 2351315 w 3200775"/>
                <a:gd name="connsiteY38" fmla="*/ 877077 h 1371600"/>
                <a:gd name="connsiteX39" fmla="*/ 2369976 w 3200775"/>
                <a:gd name="connsiteY39" fmla="*/ 821094 h 1371600"/>
                <a:gd name="connsiteX40" fmla="*/ 2379307 w 3200775"/>
                <a:gd name="connsiteY40" fmla="*/ 774440 h 1371600"/>
                <a:gd name="connsiteX41" fmla="*/ 2397968 w 3200775"/>
                <a:gd name="connsiteY41" fmla="*/ 718457 h 1371600"/>
                <a:gd name="connsiteX42" fmla="*/ 2407298 w 3200775"/>
                <a:gd name="connsiteY42" fmla="*/ 671804 h 1371600"/>
                <a:gd name="connsiteX43" fmla="*/ 2416629 w 3200775"/>
                <a:gd name="connsiteY43" fmla="*/ 615820 h 1371600"/>
                <a:gd name="connsiteX44" fmla="*/ 2425960 w 3200775"/>
                <a:gd name="connsiteY44" fmla="*/ 578498 h 1371600"/>
                <a:gd name="connsiteX45" fmla="*/ 2435290 w 3200775"/>
                <a:gd name="connsiteY45" fmla="*/ 485192 h 1371600"/>
                <a:gd name="connsiteX46" fmla="*/ 2444621 w 3200775"/>
                <a:gd name="connsiteY46" fmla="*/ 457200 h 1371600"/>
                <a:gd name="connsiteX47" fmla="*/ 2453951 w 3200775"/>
                <a:gd name="connsiteY47" fmla="*/ 401216 h 1371600"/>
                <a:gd name="connsiteX48" fmla="*/ 2472613 w 3200775"/>
                <a:gd name="connsiteY48" fmla="*/ 335902 h 1371600"/>
                <a:gd name="connsiteX49" fmla="*/ 2491274 w 3200775"/>
                <a:gd name="connsiteY49" fmla="*/ 261257 h 1371600"/>
                <a:gd name="connsiteX50" fmla="*/ 2500605 w 3200775"/>
                <a:gd name="connsiteY50" fmla="*/ 233265 h 1371600"/>
                <a:gd name="connsiteX51" fmla="*/ 2519266 w 3200775"/>
                <a:gd name="connsiteY51" fmla="*/ 205273 h 1371600"/>
                <a:gd name="connsiteX52" fmla="*/ 2575249 w 3200775"/>
                <a:gd name="connsiteY52" fmla="*/ 149289 h 1371600"/>
                <a:gd name="connsiteX53" fmla="*/ 2621903 w 3200775"/>
                <a:gd name="connsiteY53" fmla="*/ 83975 h 1371600"/>
                <a:gd name="connsiteX54" fmla="*/ 2677886 w 3200775"/>
                <a:gd name="connsiteY54" fmla="*/ 9330 h 1371600"/>
                <a:gd name="connsiteX55" fmla="*/ 2705878 w 3200775"/>
                <a:gd name="connsiteY55" fmla="*/ 0 h 1371600"/>
                <a:gd name="connsiteX56" fmla="*/ 2892490 w 3200775"/>
                <a:gd name="connsiteY56" fmla="*/ 9330 h 1371600"/>
                <a:gd name="connsiteX57" fmla="*/ 2920482 w 3200775"/>
                <a:gd name="connsiteY57" fmla="*/ 18661 h 1371600"/>
                <a:gd name="connsiteX58" fmla="*/ 2976466 w 3200775"/>
                <a:gd name="connsiteY58" fmla="*/ 74645 h 1371600"/>
                <a:gd name="connsiteX59" fmla="*/ 3004458 w 3200775"/>
                <a:gd name="connsiteY59" fmla="*/ 102636 h 1371600"/>
                <a:gd name="connsiteX60" fmla="*/ 3041780 w 3200775"/>
                <a:gd name="connsiteY60" fmla="*/ 158620 h 1371600"/>
                <a:gd name="connsiteX61" fmla="*/ 3079103 w 3200775"/>
                <a:gd name="connsiteY61" fmla="*/ 205273 h 1371600"/>
                <a:gd name="connsiteX62" fmla="*/ 3097764 w 3200775"/>
                <a:gd name="connsiteY62" fmla="*/ 261257 h 1371600"/>
                <a:gd name="connsiteX63" fmla="*/ 3135086 w 3200775"/>
                <a:gd name="connsiteY63" fmla="*/ 317240 h 1371600"/>
                <a:gd name="connsiteX64" fmla="*/ 3172409 w 3200775"/>
                <a:gd name="connsiteY64" fmla="*/ 391885 h 1371600"/>
                <a:gd name="connsiteX65" fmla="*/ 3191070 w 3200775"/>
                <a:gd name="connsiteY65" fmla="*/ 475861 h 1371600"/>
                <a:gd name="connsiteX66" fmla="*/ 3200400 w 3200775"/>
                <a:gd name="connsiteY66" fmla="*/ 550506 h 1371600"/>
                <a:gd name="connsiteX67" fmla="*/ 3200400 w 3200775"/>
                <a:gd name="connsiteY67"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58009 w 3200775"/>
                <a:gd name="connsiteY33" fmla="*/ 1110343 h 1371600"/>
                <a:gd name="connsiteX34" fmla="*/ 2276670 w 3200775"/>
                <a:gd name="connsiteY34" fmla="*/ 1091681 h 1371600"/>
                <a:gd name="connsiteX35" fmla="*/ 2295331 w 3200775"/>
                <a:gd name="connsiteY35" fmla="*/ 1035698 h 1371600"/>
                <a:gd name="connsiteX36" fmla="*/ 2304662 w 3200775"/>
                <a:gd name="connsiteY36" fmla="*/ 1007706 h 1371600"/>
                <a:gd name="connsiteX37" fmla="*/ 2332654 w 3200775"/>
                <a:gd name="connsiteY37" fmla="*/ 961053 h 1371600"/>
                <a:gd name="connsiteX38" fmla="*/ 2351315 w 3200775"/>
                <a:gd name="connsiteY38" fmla="*/ 877077 h 1371600"/>
                <a:gd name="connsiteX39" fmla="*/ 2369976 w 3200775"/>
                <a:gd name="connsiteY39" fmla="*/ 821094 h 1371600"/>
                <a:gd name="connsiteX40" fmla="*/ 2379307 w 3200775"/>
                <a:gd name="connsiteY40" fmla="*/ 774440 h 1371600"/>
                <a:gd name="connsiteX41" fmla="*/ 2397968 w 3200775"/>
                <a:gd name="connsiteY41" fmla="*/ 718457 h 1371600"/>
                <a:gd name="connsiteX42" fmla="*/ 2407298 w 3200775"/>
                <a:gd name="connsiteY42" fmla="*/ 671804 h 1371600"/>
                <a:gd name="connsiteX43" fmla="*/ 2416629 w 3200775"/>
                <a:gd name="connsiteY43" fmla="*/ 615820 h 1371600"/>
                <a:gd name="connsiteX44" fmla="*/ 2425960 w 3200775"/>
                <a:gd name="connsiteY44" fmla="*/ 578498 h 1371600"/>
                <a:gd name="connsiteX45" fmla="*/ 2435290 w 3200775"/>
                <a:gd name="connsiteY45" fmla="*/ 485192 h 1371600"/>
                <a:gd name="connsiteX46" fmla="*/ 2444621 w 3200775"/>
                <a:gd name="connsiteY46" fmla="*/ 457200 h 1371600"/>
                <a:gd name="connsiteX47" fmla="*/ 2453951 w 3200775"/>
                <a:gd name="connsiteY47" fmla="*/ 401216 h 1371600"/>
                <a:gd name="connsiteX48" fmla="*/ 2472613 w 3200775"/>
                <a:gd name="connsiteY48" fmla="*/ 335902 h 1371600"/>
                <a:gd name="connsiteX49" fmla="*/ 2491274 w 3200775"/>
                <a:gd name="connsiteY49" fmla="*/ 261257 h 1371600"/>
                <a:gd name="connsiteX50" fmla="*/ 2500605 w 3200775"/>
                <a:gd name="connsiteY50" fmla="*/ 233265 h 1371600"/>
                <a:gd name="connsiteX51" fmla="*/ 2519266 w 3200775"/>
                <a:gd name="connsiteY51" fmla="*/ 205273 h 1371600"/>
                <a:gd name="connsiteX52" fmla="*/ 2575249 w 3200775"/>
                <a:gd name="connsiteY52" fmla="*/ 149289 h 1371600"/>
                <a:gd name="connsiteX53" fmla="*/ 2621903 w 3200775"/>
                <a:gd name="connsiteY53" fmla="*/ 83975 h 1371600"/>
                <a:gd name="connsiteX54" fmla="*/ 2677886 w 3200775"/>
                <a:gd name="connsiteY54" fmla="*/ 9330 h 1371600"/>
                <a:gd name="connsiteX55" fmla="*/ 2705878 w 3200775"/>
                <a:gd name="connsiteY55" fmla="*/ 0 h 1371600"/>
                <a:gd name="connsiteX56" fmla="*/ 2892490 w 3200775"/>
                <a:gd name="connsiteY56" fmla="*/ 9330 h 1371600"/>
                <a:gd name="connsiteX57" fmla="*/ 2920482 w 3200775"/>
                <a:gd name="connsiteY57" fmla="*/ 18661 h 1371600"/>
                <a:gd name="connsiteX58" fmla="*/ 2976466 w 3200775"/>
                <a:gd name="connsiteY58" fmla="*/ 74645 h 1371600"/>
                <a:gd name="connsiteX59" fmla="*/ 3004458 w 3200775"/>
                <a:gd name="connsiteY59" fmla="*/ 102636 h 1371600"/>
                <a:gd name="connsiteX60" fmla="*/ 3041780 w 3200775"/>
                <a:gd name="connsiteY60" fmla="*/ 158620 h 1371600"/>
                <a:gd name="connsiteX61" fmla="*/ 3079103 w 3200775"/>
                <a:gd name="connsiteY61" fmla="*/ 205273 h 1371600"/>
                <a:gd name="connsiteX62" fmla="*/ 3097764 w 3200775"/>
                <a:gd name="connsiteY62" fmla="*/ 261257 h 1371600"/>
                <a:gd name="connsiteX63" fmla="*/ 3135086 w 3200775"/>
                <a:gd name="connsiteY63" fmla="*/ 317240 h 1371600"/>
                <a:gd name="connsiteX64" fmla="*/ 3172409 w 3200775"/>
                <a:gd name="connsiteY64" fmla="*/ 391885 h 1371600"/>
                <a:gd name="connsiteX65" fmla="*/ 3191070 w 3200775"/>
                <a:gd name="connsiteY65" fmla="*/ 475861 h 1371600"/>
                <a:gd name="connsiteX66" fmla="*/ 3200400 w 3200775"/>
                <a:gd name="connsiteY66" fmla="*/ 550506 h 1371600"/>
                <a:gd name="connsiteX67" fmla="*/ 3200400 w 3200775"/>
                <a:gd name="connsiteY67"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58009 w 3200775"/>
                <a:gd name="connsiteY33" fmla="*/ 1110343 h 1371600"/>
                <a:gd name="connsiteX34" fmla="*/ 2276670 w 3200775"/>
                <a:gd name="connsiteY34" fmla="*/ 1091681 h 1371600"/>
                <a:gd name="connsiteX35" fmla="*/ 2295331 w 3200775"/>
                <a:gd name="connsiteY35" fmla="*/ 1035698 h 1371600"/>
                <a:gd name="connsiteX36" fmla="*/ 2304662 w 3200775"/>
                <a:gd name="connsiteY36" fmla="*/ 1007706 h 1371600"/>
                <a:gd name="connsiteX37" fmla="*/ 2332654 w 3200775"/>
                <a:gd name="connsiteY37" fmla="*/ 961053 h 1371600"/>
                <a:gd name="connsiteX38" fmla="*/ 2351315 w 3200775"/>
                <a:gd name="connsiteY38" fmla="*/ 877077 h 1371600"/>
                <a:gd name="connsiteX39" fmla="*/ 2369976 w 3200775"/>
                <a:gd name="connsiteY39" fmla="*/ 821094 h 1371600"/>
                <a:gd name="connsiteX40" fmla="*/ 2379307 w 3200775"/>
                <a:gd name="connsiteY40" fmla="*/ 774440 h 1371600"/>
                <a:gd name="connsiteX41" fmla="*/ 2397968 w 3200775"/>
                <a:gd name="connsiteY41" fmla="*/ 718457 h 1371600"/>
                <a:gd name="connsiteX42" fmla="*/ 2407298 w 3200775"/>
                <a:gd name="connsiteY42" fmla="*/ 671804 h 1371600"/>
                <a:gd name="connsiteX43" fmla="*/ 2416629 w 3200775"/>
                <a:gd name="connsiteY43" fmla="*/ 615820 h 1371600"/>
                <a:gd name="connsiteX44" fmla="*/ 2425960 w 3200775"/>
                <a:gd name="connsiteY44" fmla="*/ 578498 h 1371600"/>
                <a:gd name="connsiteX45" fmla="*/ 2435290 w 3200775"/>
                <a:gd name="connsiteY45" fmla="*/ 485192 h 1371600"/>
                <a:gd name="connsiteX46" fmla="*/ 2444621 w 3200775"/>
                <a:gd name="connsiteY46" fmla="*/ 457200 h 1371600"/>
                <a:gd name="connsiteX47" fmla="*/ 2453951 w 3200775"/>
                <a:gd name="connsiteY47" fmla="*/ 401216 h 1371600"/>
                <a:gd name="connsiteX48" fmla="*/ 2472613 w 3200775"/>
                <a:gd name="connsiteY48" fmla="*/ 335902 h 1371600"/>
                <a:gd name="connsiteX49" fmla="*/ 2491274 w 3200775"/>
                <a:gd name="connsiteY49" fmla="*/ 261257 h 1371600"/>
                <a:gd name="connsiteX50" fmla="*/ 2519266 w 3200775"/>
                <a:gd name="connsiteY50" fmla="*/ 205273 h 1371600"/>
                <a:gd name="connsiteX51" fmla="*/ 2575249 w 3200775"/>
                <a:gd name="connsiteY51" fmla="*/ 149289 h 1371600"/>
                <a:gd name="connsiteX52" fmla="*/ 2621903 w 3200775"/>
                <a:gd name="connsiteY52" fmla="*/ 83975 h 1371600"/>
                <a:gd name="connsiteX53" fmla="*/ 2677886 w 3200775"/>
                <a:gd name="connsiteY53" fmla="*/ 9330 h 1371600"/>
                <a:gd name="connsiteX54" fmla="*/ 2705878 w 3200775"/>
                <a:gd name="connsiteY54" fmla="*/ 0 h 1371600"/>
                <a:gd name="connsiteX55" fmla="*/ 2892490 w 3200775"/>
                <a:gd name="connsiteY55" fmla="*/ 9330 h 1371600"/>
                <a:gd name="connsiteX56" fmla="*/ 2920482 w 3200775"/>
                <a:gd name="connsiteY56" fmla="*/ 18661 h 1371600"/>
                <a:gd name="connsiteX57" fmla="*/ 2976466 w 3200775"/>
                <a:gd name="connsiteY57" fmla="*/ 74645 h 1371600"/>
                <a:gd name="connsiteX58" fmla="*/ 3004458 w 3200775"/>
                <a:gd name="connsiteY58" fmla="*/ 102636 h 1371600"/>
                <a:gd name="connsiteX59" fmla="*/ 3041780 w 3200775"/>
                <a:gd name="connsiteY59" fmla="*/ 158620 h 1371600"/>
                <a:gd name="connsiteX60" fmla="*/ 3079103 w 3200775"/>
                <a:gd name="connsiteY60" fmla="*/ 205273 h 1371600"/>
                <a:gd name="connsiteX61" fmla="*/ 3097764 w 3200775"/>
                <a:gd name="connsiteY61" fmla="*/ 261257 h 1371600"/>
                <a:gd name="connsiteX62" fmla="*/ 3135086 w 3200775"/>
                <a:gd name="connsiteY62" fmla="*/ 317240 h 1371600"/>
                <a:gd name="connsiteX63" fmla="*/ 3172409 w 3200775"/>
                <a:gd name="connsiteY63" fmla="*/ 391885 h 1371600"/>
                <a:gd name="connsiteX64" fmla="*/ 3191070 w 3200775"/>
                <a:gd name="connsiteY64" fmla="*/ 475861 h 1371600"/>
                <a:gd name="connsiteX65" fmla="*/ 3200400 w 3200775"/>
                <a:gd name="connsiteY65" fmla="*/ 550506 h 1371600"/>
                <a:gd name="connsiteX66" fmla="*/ 3200400 w 3200775"/>
                <a:gd name="connsiteY66"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58009 w 3200775"/>
                <a:gd name="connsiteY33" fmla="*/ 1110343 h 1371600"/>
                <a:gd name="connsiteX34" fmla="*/ 2276670 w 3200775"/>
                <a:gd name="connsiteY34" fmla="*/ 1091681 h 1371600"/>
                <a:gd name="connsiteX35" fmla="*/ 2295331 w 3200775"/>
                <a:gd name="connsiteY35" fmla="*/ 1035698 h 1371600"/>
                <a:gd name="connsiteX36" fmla="*/ 2304662 w 3200775"/>
                <a:gd name="connsiteY36" fmla="*/ 1007706 h 1371600"/>
                <a:gd name="connsiteX37" fmla="*/ 2332654 w 3200775"/>
                <a:gd name="connsiteY37" fmla="*/ 961053 h 1371600"/>
                <a:gd name="connsiteX38" fmla="*/ 2351315 w 3200775"/>
                <a:gd name="connsiteY38" fmla="*/ 877077 h 1371600"/>
                <a:gd name="connsiteX39" fmla="*/ 2369976 w 3200775"/>
                <a:gd name="connsiteY39" fmla="*/ 821094 h 1371600"/>
                <a:gd name="connsiteX40" fmla="*/ 2379307 w 3200775"/>
                <a:gd name="connsiteY40" fmla="*/ 774440 h 1371600"/>
                <a:gd name="connsiteX41" fmla="*/ 2397968 w 3200775"/>
                <a:gd name="connsiteY41" fmla="*/ 718457 h 1371600"/>
                <a:gd name="connsiteX42" fmla="*/ 2407298 w 3200775"/>
                <a:gd name="connsiteY42" fmla="*/ 671804 h 1371600"/>
                <a:gd name="connsiteX43" fmla="*/ 2416629 w 3200775"/>
                <a:gd name="connsiteY43" fmla="*/ 615820 h 1371600"/>
                <a:gd name="connsiteX44" fmla="*/ 2425960 w 3200775"/>
                <a:gd name="connsiteY44" fmla="*/ 578498 h 1371600"/>
                <a:gd name="connsiteX45" fmla="*/ 2435290 w 3200775"/>
                <a:gd name="connsiteY45" fmla="*/ 485192 h 1371600"/>
                <a:gd name="connsiteX46" fmla="*/ 2453951 w 3200775"/>
                <a:gd name="connsiteY46" fmla="*/ 401216 h 1371600"/>
                <a:gd name="connsiteX47" fmla="*/ 2472613 w 3200775"/>
                <a:gd name="connsiteY47" fmla="*/ 335902 h 1371600"/>
                <a:gd name="connsiteX48" fmla="*/ 2491274 w 3200775"/>
                <a:gd name="connsiteY48" fmla="*/ 261257 h 1371600"/>
                <a:gd name="connsiteX49" fmla="*/ 2519266 w 3200775"/>
                <a:gd name="connsiteY49" fmla="*/ 205273 h 1371600"/>
                <a:gd name="connsiteX50" fmla="*/ 2575249 w 3200775"/>
                <a:gd name="connsiteY50" fmla="*/ 149289 h 1371600"/>
                <a:gd name="connsiteX51" fmla="*/ 2621903 w 3200775"/>
                <a:gd name="connsiteY51" fmla="*/ 83975 h 1371600"/>
                <a:gd name="connsiteX52" fmla="*/ 2677886 w 3200775"/>
                <a:gd name="connsiteY52" fmla="*/ 9330 h 1371600"/>
                <a:gd name="connsiteX53" fmla="*/ 2705878 w 3200775"/>
                <a:gd name="connsiteY53" fmla="*/ 0 h 1371600"/>
                <a:gd name="connsiteX54" fmla="*/ 2892490 w 3200775"/>
                <a:gd name="connsiteY54" fmla="*/ 9330 h 1371600"/>
                <a:gd name="connsiteX55" fmla="*/ 2920482 w 3200775"/>
                <a:gd name="connsiteY55" fmla="*/ 18661 h 1371600"/>
                <a:gd name="connsiteX56" fmla="*/ 2976466 w 3200775"/>
                <a:gd name="connsiteY56" fmla="*/ 74645 h 1371600"/>
                <a:gd name="connsiteX57" fmla="*/ 3004458 w 3200775"/>
                <a:gd name="connsiteY57" fmla="*/ 102636 h 1371600"/>
                <a:gd name="connsiteX58" fmla="*/ 3041780 w 3200775"/>
                <a:gd name="connsiteY58" fmla="*/ 158620 h 1371600"/>
                <a:gd name="connsiteX59" fmla="*/ 3079103 w 3200775"/>
                <a:gd name="connsiteY59" fmla="*/ 205273 h 1371600"/>
                <a:gd name="connsiteX60" fmla="*/ 3097764 w 3200775"/>
                <a:gd name="connsiteY60" fmla="*/ 261257 h 1371600"/>
                <a:gd name="connsiteX61" fmla="*/ 3135086 w 3200775"/>
                <a:gd name="connsiteY61" fmla="*/ 317240 h 1371600"/>
                <a:gd name="connsiteX62" fmla="*/ 3172409 w 3200775"/>
                <a:gd name="connsiteY62" fmla="*/ 391885 h 1371600"/>
                <a:gd name="connsiteX63" fmla="*/ 3191070 w 3200775"/>
                <a:gd name="connsiteY63" fmla="*/ 475861 h 1371600"/>
                <a:gd name="connsiteX64" fmla="*/ 3200400 w 3200775"/>
                <a:gd name="connsiteY64" fmla="*/ 550506 h 1371600"/>
                <a:gd name="connsiteX65" fmla="*/ 3200400 w 3200775"/>
                <a:gd name="connsiteY65"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76670 w 3200775"/>
                <a:gd name="connsiteY33" fmla="*/ 1091681 h 1371600"/>
                <a:gd name="connsiteX34" fmla="*/ 2295331 w 3200775"/>
                <a:gd name="connsiteY34" fmla="*/ 1035698 h 1371600"/>
                <a:gd name="connsiteX35" fmla="*/ 2304662 w 3200775"/>
                <a:gd name="connsiteY35" fmla="*/ 1007706 h 1371600"/>
                <a:gd name="connsiteX36" fmla="*/ 2332654 w 3200775"/>
                <a:gd name="connsiteY36" fmla="*/ 961053 h 1371600"/>
                <a:gd name="connsiteX37" fmla="*/ 2351315 w 3200775"/>
                <a:gd name="connsiteY37" fmla="*/ 877077 h 1371600"/>
                <a:gd name="connsiteX38" fmla="*/ 2369976 w 3200775"/>
                <a:gd name="connsiteY38" fmla="*/ 821094 h 1371600"/>
                <a:gd name="connsiteX39" fmla="*/ 2379307 w 3200775"/>
                <a:gd name="connsiteY39" fmla="*/ 774440 h 1371600"/>
                <a:gd name="connsiteX40" fmla="*/ 2397968 w 3200775"/>
                <a:gd name="connsiteY40" fmla="*/ 718457 h 1371600"/>
                <a:gd name="connsiteX41" fmla="*/ 2407298 w 3200775"/>
                <a:gd name="connsiteY41" fmla="*/ 671804 h 1371600"/>
                <a:gd name="connsiteX42" fmla="*/ 2416629 w 3200775"/>
                <a:gd name="connsiteY42" fmla="*/ 615820 h 1371600"/>
                <a:gd name="connsiteX43" fmla="*/ 2425960 w 3200775"/>
                <a:gd name="connsiteY43" fmla="*/ 578498 h 1371600"/>
                <a:gd name="connsiteX44" fmla="*/ 2435290 w 3200775"/>
                <a:gd name="connsiteY44" fmla="*/ 485192 h 1371600"/>
                <a:gd name="connsiteX45" fmla="*/ 2453951 w 3200775"/>
                <a:gd name="connsiteY45" fmla="*/ 401216 h 1371600"/>
                <a:gd name="connsiteX46" fmla="*/ 2472613 w 3200775"/>
                <a:gd name="connsiteY46" fmla="*/ 335902 h 1371600"/>
                <a:gd name="connsiteX47" fmla="*/ 2491274 w 3200775"/>
                <a:gd name="connsiteY47" fmla="*/ 261257 h 1371600"/>
                <a:gd name="connsiteX48" fmla="*/ 2519266 w 3200775"/>
                <a:gd name="connsiteY48" fmla="*/ 205273 h 1371600"/>
                <a:gd name="connsiteX49" fmla="*/ 2575249 w 3200775"/>
                <a:gd name="connsiteY49" fmla="*/ 149289 h 1371600"/>
                <a:gd name="connsiteX50" fmla="*/ 2621903 w 3200775"/>
                <a:gd name="connsiteY50" fmla="*/ 83975 h 1371600"/>
                <a:gd name="connsiteX51" fmla="*/ 2677886 w 3200775"/>
                <a:gd name="connsiteY51" fmla="*/ 9330 h 1371600"/>
                <a:gd name="connsiteX52" fmla="*/ 2705878 w 3200775"/>
                <a:gd name="connsiteY52" fmla="*/ 0 h 1371600"/>
                <a:gd name="connsiteX53" fmla="*/ 2892490 w 3200775"/>
                <a:gd name="connsiteY53" fmla="*/ 9330 h 1371600"/>
                <a:gd name="connsiteX54" fmla="*/ 2920482 w 3200775"/>
                <a:gd name="connsiteY54" fmla="*/ 18661 h 1371600"/>
                <a:gd name="connsiteX55" fmla="*/ 2976466 w 3200775"/>
                <a:gd name="connsiteY55" fmla="*/ 74645 h 1371600"/>
                <a:gd name="connsiteX56" fmla="*/ 3004458 w 3200775"/>
                <a:gd name="connsiteY56" fmla="*/ 102636 h 1371600"/>
                <a:gd name="connsiteX57" fmla="*/ 3041780 w 3200775"/>
                <a:gd name="connsiteY57" fmla="*/ 158620 h 1371600"/>
                <a:gd name="connsiteX58" fmla="*/ 3079103 w 3200775"/>
                <a:gd name="connsiteY58" fmla="*/ 205273 h 1371600"/>
                <a:gd name="connsiteX59" fmla="*/ 3097764 w 3200775"/>
                <a:gd name="connsiteY59" fmla="*/ 261257 h 1371600"/>
                <a:gd name="connsiteX60" fmla="*/ 3135086 w 3200775"/>
                <a:gd name="connsiteY60" fmla="*/ 317240 h 1371600"/>
                <a:gd name="connsiteX61" fmla="*/ 3172409 w 3200775"/>
                <a:gd name="connsiteY61" fmla="*/ 391885 h 1371600"/>
                <a:gd name="connsiteX62" fmla="*/ 3191070 w 3200775"/>
                <a:gd name="connsiteY62" fmla="*/ 475861 h 1371600"/>
                <a:gd name="connsiteX63" fmla="*/ 3200400 w 3200775"/>
                <a:gd name="connsiteY63" fmla="*/ 550506 h 1371600"/>
                <a:gd name="connsiteX64" fmla="*/ 3200400 w 3200775"/>
                <a:gd name="connsiteY64"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76670 w 3200775"/>
                <a:gd name="connsiteY33" fmla="*/ 1091681 h 1371600"/>
                <a:gd name="connsiteX34" fmla="*/ 2295331 w 3200775"/>
                <a:gd name="connsiteY34" fmla="*/ 1035698 h 1371600"/>
                <a:gd name="connsiteX35" fmla="*/ 2304662 w 3200775"/>
                <a:gd name="connsiteY35" fmla="*/ 1007706 h 1371600"/>
                <a:gd name="connsiteX36" fmla="*/ 2332654 w 3200775"/>
                <a:gd name="connsiteY36" fmla="*/ 961053 h 1371600"/>
                <a:gd name="connsiteX37" fmla="*/ 2351315 w 3200775"/>
                <a:gd name="connsiteY37" fmla="*/ 877077 h 1371600"/>
                <a:gd name="connsiteX38" fmla="*/ 2369976 w 3200775"/>
                <a:gd name="connsiteY38" fmla="*/ 821094 h 1371600"/>
                <a:gd name="connsiteX39" fmla="*/ 2379307 w 3200775"/>
                <a:gd name="connsiteY39" fmla="*/ 774440 h 1371600"/>
                <a:gd name="connsiteX40" fmla="*/ 2397968 w 3200775"/>
                <a:gd name="connsiteY40" fmla="*/ 718457 h 1371600"/>
                <a:gd name="connsiteX41" fmla="*/ 2407298 w 3200775"/>
                <a:gd name="connsiteY41" fmla="*/ 671804 h 1371600"/>
                <a:gd name="connsiteX42" fmla="*/ 2416629 w 3200775"/>
                <a:gd name="connsiteY42" fmla="*/ 615820 h 1371600"/>
                <a:gd name="connsiteX43" fmla="*/ 2435290 w 3200775"/>
                <a:gd name="connsiteY43" fmla="*/ 485192 h 1371600"/>
                <a:gd name="connsiteX44" fmla="*/ 2453951 w 3200775"/>
                <a:gd name="connsiteY44" fmla="*/ 401216 h 1371600"/>
                <a:gd name="connsiteX45" fmla="*/ 2472613 w 3200775"/>
                <a:gd name="connsiteY45" fmla="*/ 335902 h 1371600"/>
                <a:gd name="connsiteX46" fmla="*/ 2491274 w 3200775"/>
                <a:gd name="connsiteY46" fmla="*/ 261257 h 1371600"/>
                <a:gd name="connsiteX47" fmla="*/ 2519266 w 3200775"/>
                <a:gd name="connsiteY47" fmla="*/ 205273 h 1371600"/>
                <a:gd name="connsiteX48" fmla="*/ 2575249 w 3200775"/>
                <a:gd name="connsiteY48" fmla="*/ 149289 h 1371600"/>
                <a:gd name="connsiteX49" fmla="*/ 2621903 w 3200775"/>
                <a:gd name="connsiteY49" fmla="*/ 83975 h 1371600"/>
                <a:gd name="connsiteX50" fmla="*/ 2677886 w 3200775"/>
                <a:gd name="connsiteY50" fmla="*/ 9330 h 1371600"/>
                <a:gd name="connsiteX51" fmla="*/ 2705878 w 3200775"/>
                <a:gd name="connsiteY51" fmla="*/ 0 h 1371600"/>
                <a:gd name="connsiteX52" fmla="*/ 2892490 w 3200775"/>
                <a:gd name="connsiteY52" fmla="*/ 9330 h 1371600"/>
                <a:gd name="connsiteX53" fmla="*/ 2920482 w 3200775"/>
                <a:gd name="connsiteY53" fmla="*/ 18661 h 1371600"/>
                <a:gd name="connsiteX54" fmla="*/ 2976466 w 3200775"/>
                <a:gd name="connsiteY54" fmla="*/ 74645 h 1371600"/>
                <a:gd name="connsiteX55" fmla="*/ 3004458 w 3200775"/>
                <a:gd name="connsiteY55" fmla="*/ 102636 h 1371600"/>
                <a:gd name="connsiteX56" fmla="*/ 3041780 w 3200775"/>
                <a:gd name="connsiteY56" fmla="*/ 158620 h 1371600"/>
                <a:gd name="connsiteX57" fmla="*/ 3079103 w 3200775"/>
                <a:gd name="connsiteY57" fmla="*/ 205273 h 1371600"/>
                <a:gd name="connsiteX58" fmla="*/ 3097764 w 3200775"/>
                <a:gd name="connsiteY58" fmla="*/ 261257 h 1371600"/>
                <a:gd name="connsiteX59" fmla="*/ 3135086 w 3200775"/>
                <a:gd name="connsiteY59" fmla="*/ 317240 h 1371600"/>
                <a:gd name="connsiteX60" fmla="*/ 3172409 w 3200775"/>
                <a:gd name="connsiteY60" fmla="*/ 391885 h 1371600"/>
                <a:gd name="connsiteX61" fmla="*/ 3191070 w 3200775"/>
                <a:gd name="connsiteY61" fmla="*/ 475861 h 1371600"/>
                <a:gd name="connsiteX62" fmla="*/ 3200400 w 3200775"/>
                <a:gd name="connsiteY62" fmla="*/ 550506 h 1371600"/>
                <a:gd name="connsiteX63" fmla="*/ 3200400 w 3200775"/>
                <a:gd name="connsiteY63"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76670 w 3200775"/>
                <a:gd name="connsiteY33" fmla="*/ 1091681 h 1371600"/>
                <a:gd name="connsiteX34" fmla="*/ 2295331 w 3200775"/>
                <a:gd name="connsiteY34" fmla="*/ 1035698 h 1371600"/>
                <a:gd name="connsiteX35" fmla="*/ 2304662 w 3200775"/>
                <a:gd name="connsiteY35" fmla="*/ 1007706 h 1371600"/>
                <a:gd name="connsiteX36" fmla="*/ 2332654 w 3200775"/>
                <a:gd name="connsiteY36" fmla="*/ 961053 h 1371600"/>
                <a:gd name="connsiteX37" fmla="*/ 2351315 w 3200775"/>
                <a:gd name="connsiteY37" fmla="*/ 877077 h 1371600"/>
                <a:gd name="connsiteX38" fmla="*/ 2369976 w 3200775"/>
                <a:gd name="connsiteY38" fmla="*/ 821094 h 1371600"/>
                <a:gd name="connsiteX39" fmla="*/ 2379307 w 3200775"/>
                <a:gd name="connsiteY39" fmla="*/ 774440 h 1371600"/>
                <a:gd name="connsiteX40" fmla="*/ 2407298 w 3200775"/>
                <a:gd name="connsiteY40" fmla="*/ 671804 h 1371600"/>
                <a:gd name="connsiteX41" fmla="*/ 2416629 w 3200775"/>
                <a:gd name="connsiteY41" fmla="*/ 615820 h 1371600"/>
                <a:gd name="connsiteX42" fmla="*/ 2435290 w 3200775"/>
                <a:gd name="connsiteY42" fmla="*/ 485192 h 1371600"/>
                <a:gd name="connsiteX43" fmla="*/ 2453951 w 3200775"/>
                <a:gd name="connsiteY43" fmla="*/ 401216 h 1371600"/>
                <a:gd name="connsiteX44" fmla="*/ 2472613 w 3200775"/>
                <a:gd name="connsiteY44" fmla="*/ 335902 h 1371600"/>
                <a:gd name="connsiteX45" fmla="*/ 2491274 w 3200775"/>
                <a:gd name="connsiteY45" fmla="*/ 261257 h 1371600"/>
                <a:gd name="connsiteX46" fmla="*/ 2519266 w 3200775"/>
                <a:gd name="connsiteY46" fmla="*/ 205273 h 1371600"/>
                <a:gd name="connsiteX47" fmla="*/ 2575249 w 3200775"/>
                <a:gd name="connsiteY47" fmla="*/ 149289 h 1371600"/>
                <a:gd name="connsiteX48" fmla="*/ 2621903 w 3200775"/>
                <a:gd name="connsiteY48" fmla="*/ 83975 h 1371600"/>
                <a:gd name="connsiteX49" fmla="*/ 2677886 w 3200775"/>
                <a:gd name="connsiteY49" fmla="*/ 9330 h 1371600"/>
                <a:gd name="connsiteX50" fmla="*/ 2705878 w 3200775"/>
                <a:gd name="connsiteY50" fmla="*/ 0 h 1371600"/>
                <a:gd name="connsiteX51" fmla="*/ 2892490 w 3200775"/>
                <a:gd name="connsiteY51" fmla="*/ 9330 h 1371600"/>
                <a:gd name="connsiteX52" fmla="*/ 2920482 w 3200775"/>
                <a:gd name="connsiteY52" fmla="*/ 18661 h 1371600"/>
                <a:gd name="connsiteX53" fmla="*/ 2976466 w 3200775"/>
                <a:gd name="connsiteY53" fmla="*/ 74645 h 1371600"/>
                <a:gd name="connsiteX54" fmla="*/ 3004458 w 3200775"/>
                <a:gd name="connsiteY54" fmla="*/ 102636 h 1371600"/>
                <a:gd name="connsiteX55" fmla="*/ 3041780 w 3200775"/>
                <a:gd name="connsiteY55" fmla="*/ 158620 h 1371600"/>
                <a:gd name="connsiteX56" fmla="*/ 3079103 w 3200775"/>
                <a:gd name="connsiteY56" fmla="*/ 205273 h 1371600"/>
                <a:gd name="connsiteX57" fmla="*/ 3097764 w 3200775"/>
                <a:gd name="connsiteY57" fmla="*/ 261257 h 1371600"/>
                <a:gd name="connsiteX58" fmla="*/ 3135086 w 3200775"/>
                <a:gd name="connsiteY58" fmla="*/ 317240 h 1371600"/>
                <a:gd name="connsiteX59" fmla="*/ 3172409 w 3200775"/>
                <a:gd name="connsiteY59" fmla="*/ 391885 h 1371600"/>
                <a:gd name="connsiteX60" fmla="*/ 3191070 w 3200775"/>
                <a:gd name="connsiteY60" fmla="*/ 475861 h 1371600"/>
                <a:gd name="connsiteX61" fmla="*/ 3200400 w 3200775"/>
                <a:gd name="connsiteY61" fmla="*/ 550506 h 1371600"/>
                <a:gd name="connsiteX62" fmla="*/ 3200400 w 3200775"/>
                <a:gd name="connsiteY62"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76670 w 3200775"/>
                <a:gd name="connsiteY33" fmla="*/ 1091681 h 1371600"/>
                <a:gd name="connsiteX34" fmla="*/ 2295331 w 3200775"/>
                <a:gd name="connsiteY34" fmla="*/ 1035698 h 1371600"/>
                <a:gd name="connsiteX35" fmla="*/ 2304662 w 3200775"/>
                <a:gd name="connsiteY35" fmla="*/ 1007706 h 1371600"/>
                <a:gd name="connsiteX36" fmla="*/ 2332654 w 3200775"/>
                <a:gd name="connsiteY36" fmla="*/ 961053 h 1371600"/>
                <a:gd name="connsiteX37" fmla="*/ 2351315 w 3200775"/>
                <a:gd name="connsiteY37" fmla="*/ 877077 h 1371600"/>
                <a:gd name="connsiteX38" fmla="*/ 2379307 w 3200775"/>
                <a:gd name="connsiteY38" fmla="*/ 774440 h 1371600"/>
                <a:gd name="connsiteX39" fmla="*/ 2407298 w 3200775"/>
                <a:gd name="connsiteY39" fmla="*/ 671804 h 1371600"/>
                <a:gd name="connsiteX40" fmla="*/ 2416629 w 3200775"/>
                <a:gd name="connsiteY40" fmla="*/ 615820 h 1371600"/>
                <a:gd name="connsiteX41" fmla="*/ 2435290 w 3200775"/>
                <a:gd name="connsiteY41" fmla="*/ 485192 h 1371600"/>
                <a:gd name="connsiteX42" fmla="*/ 2453951 w 3200775"/>
                <a:gd name="connsiteY42" fmla="*/ 401216 h 1371600"/>
                <a:gd name="connsiteX43" fmla="*/ 2472613 w 3200775"/>
                <a:gd name="connsiteY43" fmla="*/ 335902 h 1371600"/>
                <a:gd name="connsiteX44" fmla="*/ 2491274 w 3200775"/>
                <a:gd name="connsiteY44" fmla="*/ 261257 h 1371600"/>
                <a:gd name="connsiteX45" fmla="*/ 2519266 w 3200775"/>
                <a:gd name="connsiteY45" fmla="*/ 205273 h 1371600"/>
                <a:gd name="connsiteX46" fmla="*/ 2575249 w 3200775"/>
                <a:gd name="connsiteY46" fmla="*/ 149289 h 1371600"/>
                <a:gd name="connsiteX47" fmla="*/ 2621903 w 3200775"/>
                <a:gd name="connsiteY47" fmla="*/ 83975 h 1371600"/>
                <a:gd name="connsiteX48" fmla="*/ 2677886 w 3200775"/>
                <a:gd name="connsiteY48" fmla="*/ 9330 h 1371600"/>
                <a:gd name="connsiteX49" fmla="*/ 2705878 w 3200775"/>
                <a:gd name="connsiteY49" fmla="*/ 0 h 1371600"/>
                <a:gd name="connsiteX50" fmla="*/ 2892490 w 3200775"/>
                <a:gd name="connsiteY50" fmla="*/ 9330 h 1371600"/>
                <a:gd name="connsiteX51" fmla="*/ 2920482 w 3200775"/>
                <a:gd name="connsiteY51" fmla="*/ 18661 h 1371600"/>
                <a:gd name="connsiteX52" fmla="*/ 2976466 w 3200775"/>
                <a:gd name="connsiteY52" fmla="*/ 74645 h 1371600"/>
                <a:gd name="connsiteX53" fmla="*/ 3004458 w 3200775"/>
                <a:gd name="connsiteY53" fmla="*/ 102636 h 1371600"/>
                <a:gd name="connsiteX54" fmla="*/ 3041780 w 3200775"/>
                <a:gd name="connsiteY54" fmla="*/ 158620 h 1371600"/>
                <a:gd name="connsiteX55" fmla="*/ 3079103 w 3200775"/>
                <a:gd name="connsiteY55" fmla="*/ 205273 h 1371600"/>
                <a:gd name="connsiteX56" fmla="*/ 3097764 w 3200775"/>
                <a:gd name="connsiteY56" fmla="*/ 261257 h 1371600"/>
                <a:gd name="connsiteX57" fmla="*/ 3135086 w 3200775"/>
                <a:gd name="connsiteY57" fmla="*/ 317240 h 1371600"/>
                <a:gd name="connsiteX58" fmla="*/ 3172409 w 3200775"/>
                <a:gd name="connsiteY58" fmla="*/ 391885 h 1371600"/>
                <a:gd name="connsiteX59" fmla="*/ 3191070 w 3200775"/>
                <a:gd name="connsiteY59" fmla="*/ 475861 h 1371600"/>
                <a:gd name="connsiteX60" fmla="*/ 3200400 w 3200775"/>
                <a:gd name="connsiteY60" fmla="*/ 550506 h 1371600"/>
                <a:gd name="connsiteX61" fmla="*/ 3200400 w 3200775"/>
                <a:gd name="connsiteY61"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36711 w 3200775"/>
                <a:gd name="connsiteY28" fmla="*/ 1315616 h 1371600"/>
                <a:gd name="connsiteX29" fmla="*/ 2164703 w 3200775"/>
                <a:gd name="connsiteY29" fmla="*/ 1268963 h 1371600"/>
                <a:gd name="connsiteX30" fmla="*/ 2174033 w 3200775"/>
                <a:gd name="connsiteY30" fmla="*/ 1240971 h 1371600"/>
                <a:gd name="connsiteX31" fmla="*/ 2211356 w 3200775"/>
                <a:gd name="connsiteY31" fmla="*/ 1184987 h 1371600"/>
                <a:gd name="connsiteX32" fmla="*/ 2248678 w 3200775"/>
                <a:gd name="connsiteY32" fmla="*/ 1138334 h 1371600"/>
                <a:gd name="connsiteX33" fmla="*/ 2276670 w 3200775"/>
                <a:gd name="connsiteY33" fmla="*/ 1091681 h 1371600"/>
                <a:gd name="connsiteX34" fmla="*/ 2295331 w 3200775"/>
                <a:gd name="connsiteY34" fmla="*/ 1035698 h 1371600"/>
                <a:gd name="connsiteX35" fmla="*/ 2332654 w 3200775"/>
                <a:gd name="connsiteY35" fmla="*/ 961053 h 1371600"/>
                <a:gd name="connsiteX36" fmla="*/ 2351315 w 3200775"/>
                <a:gd name="connsiteY36" fmla="*/ 877077 h 1371600"/>
                <a:gd name="connsiteX37" fmla="*/ 2379307 w 3200775"/>
                <a:gd name="connsiteY37" fmla="*/ 774440 h 1371600"/>
                <a:gd name="connsiteX38" fmla="*/ 2407298 w 3200775"/>
                <a:gd name="connsiteY38" fmla="*/ 671804 h 1371600"/>
                <a:gd name="connsiteX39" fmla="*/ 2416629 w 3200775"/>
                <a:gd name="connsiteY39" fmla="*/ 615820 h 1371600"/>
                <a:gd name="connsiteX40" fmla="*/ 2435290 w 3200775"/>
                <a:gd name="connsiteY40" fmla="*/ 485192 h 1371600"/>
                <a:gd name="connsiteX41" fmla="*/ 2453951 w 3200775"/>
                <a:gd name="connsiteY41" fmla="*/ 401216 h 1371600"/>
                <a:gd name="connsiteX42" fmla="*/ 2472613 w 3200775"/>
                <a:gd name="connsiteY42" fmla="*/ 335902 h 1371600"/>
                <a:gd name="connsiteX43" fmla="*/ 2491274 w 3200775"/>
                <a:gd name="connsiteY43" fmla="*/ 261257 h 1371600"/>
                <a:gd name="connsiteX44" fmla="*/ 2519266 w 3200775"/>
                <a:gd name="connsiteY44" fmla="*/ 205273 h 1371600"/>
                <a:gd name="connsiteX45" fmla="*/ 2575249 w 3200775"/>
                <a:gd name="connsiteY45" fmla="*/ 149289 h 1371600"/>
                <a:gd name="connsiteX46" fmla="*/ 2621903 w 3200775"/>
                <a:gd name="connsiteY46" fmla="*/ 83975 h 1371600"/>
                <a:gd name="connsiteX47" fmla="*/ 2677886 w 3200775"/>
                <a:gd name="connsiteY47" fmla="*/ 9330 h 1371600"/>
                <a:gd name="connsiteX48" fmla="*/ 2705878 w 3200775"/>
                <a:gd name="connsiteY48" fmla="*/ 0 h 1371600"/>
                <a:gd name="connsiteX49" fmla="*/ 2892490 w 3200775"/>
                <a:gd name="connsiteY49" fmla="*/ 9330 h 1371600"/>
                <a:gd name="connsiteX50" fmla="*/ 2920482 w 3200775"/>
                <a:gd name="connsiteY50" fmla="*/ 18661 h 1371600"/>
                <a:gd name="connsiteX51" fmla="*/ 2976466 w 3200775"/>
                <a:gd name="connsiteY51" fmla="*/ 74645 h 1371600"/>
                <a:gd name="connsiteX52" fmla="*/ 3004458 w 3200775"/>
                <a:gd name="connsiteY52" fmla="*/ 102636 h 1371600"/>
                <a:gd name="connsiteX53" fmla="*/ 3041780 w 3200775"/>
                <a:gd name="connsiteY53" fmla="*/ 158620 h 1371600"/>
                <a:gd name="connsiteX54" fmla="*/ 3079103 w 3200775"/>
                <a:gd name="connsiteY54" fmla="*/ 205273 h 1371600"/>
                <a:gd name="connsiteX55" fmla="*/ 3097764 w 3200775"/>
                <a:gd name="connsiteY55" fmla="*/ 261257 h 1371600"/>
                <a:gd name="connsiteX56" fmla="*/ 3135086 w 3200775"/>
                <a:gd name="connsiteY56" fmla="*/ 317240 h 1371600"/>
                <a:gd name="connsiteX57" fmla="*/ 3172409 w 3200775"/>
                <a:gd name="connsiteY57" fmla="*/ 391885 h 1371600"/>
                <a:gd name="connsiteX58" fmla="*/ 3191070 w 3200775"/>
                <a:gd name="connsiteY58" fmla="*/ 475861 h 1371600"/>
                <a:gd name="connsiteX59" fmla="*/ 3200400 w 3200775"/>
                <a:gd name="connsiteY59" fmla="*/ 550506 h 1371600"/>
                <a:gd name="connsiteX60" fmla="*/ 3200400 w 3200775"/>
                <a:gd name="connsiteY60"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14400 w 3200775"/>
                <a:gd name="connsiteY19" fmla="*/ 1175657 h 1371600"/>
                <a:gd name="connsiteX20" fmla="*/ 933062 w 3200775"/>
                <a:gd name="connsiteY20" fmla="*/ 1194318 h 1371600"/>
                <a:gd name="connsiteX21" fmla="*/ 979715 w 3200775"/>
                <a:gd name="connsiteY21" fmla="*/ 1268963 h 1371600"/>
                <a:gd name="connsiteX22" fmla="*/ 998376 w 3200775"/>
                <a:gd name="connsiteY22" fmla="*/ 1296955 h 1371600"/>
                <a:gd name="connsiteX23" fmla="*/ 1110343 w 3200775"/>
                <a:gd name="connsiteY23" fmla="*/ 1352938 h 1371600"/>
                <a:gd name="connsiteX24" fmla="*/ 1138335 w 3200775"/>
                <a:gd name="connsiteY24" fmla="*/ 1362269 h 1371600"/>
                <a:gd name="connsiteX25" fmla="*/ 1240972 w 3200775"/>
                <a:gd name="connsiteY25" fmla="*/ 1371600 h 1371600"/>
                <a:gd name="connsiteX26" fmla="*/ 1959429 w 3200775"/>
                <a:gd name="connsiteY26" fmla="*/ 1362269 h 1371600"/>
                <a:gd name="connsiteX27" fmla="*/ 2071396 w 3200775"/>
                <a:gd name="connsiteY27" fmla="*/ 1352938 h 1371600"/>
                <a:gd name="connsiteX28" fmla="*/ 2164703 w 3200775"/>
                <a:gd name="connsiteY28" fmla="*/ 1268963 h 1371600"/>
                <a:gd name="connsiteX29" fmla="*/ 2174033 w 3200775"/>
                <a:gd name="connsiteY29" fmla="*/ 1240971 h 1371600"/>
                <a:gd name="connsiteX30" fmla="*/ 2211356 w 3200775"/>
                <a:gd name="connsiteY30" fmla="*/ 1184987 h 1371600"/>
                <a:gd name="connsiteX31" fmla="*/ 2248678 w 3200775"/>
                <a:gd name="connsiteY31" fmla="*/ 1138334 h 1371600"/>
                <a:gd name="connsiteX32" fmla="*/ 2276670 w 3200775"/>
                <a:gd name="connsiteY32" fmla="*/ 1091681 h 1371600"/>
                <a:gd name="connsiteX33" fmla="*/ 2295331 w 3200775"/>
                <a:gd name="connsiteY33" fmla="*/ 1035698 h 1371600"/>
                <a:gd name="connsiteX34" fmla="*/ 2332654 w 3200775"/>
                <a:gd name="connsiteY34" fmla="*/ 961053 h 1371600"/>
                <a:gd name="connsiteX35" fmla="*/ 2351315 w 3200775"/>
                <a:gd name="connsiteY35" fmla="*/ 877077 h 1371600"/>
                <a:gd name="connsiteX36" fmla="*/ 2379307 w 3200775"/>
                <a:gd name="connsiteY36" fmla="*/ 774440 h 1371600"/>
                <a:gd name="connsiteX37" fmla="*/ 2407298 w 3200775"/>
                <a:gd name="connsiteY37" fmla="*/ 671804 h 1371600"/>
                <a:gd name="connsiteX38" fmla="*/ 2416629 w 3200775"/>
                <a:gd name="connsiteY38" fmla="*/ 615820 h 1371600"/>
                <a:gd name="connsiteX39" fmla="*/ 2435290 w 3200775"/>
                <a:gd name="connsiteY39" fmla="*/ 485192 h 1371600"/>
                <a:gd name="connsiteX40" fmla="*/ 2453951 w 3200775"/>
                <a:gd name="connsiteY40" fmla="*/ 401216 h 1371600"/>
                <a:gd name="connsiteX41" fmla="*/ 2472613 w 3200775"/>
                <a:gd name="connsiteY41" fmla="*/ 335902 h 1371600"/>
                <a:gd name="connsiteX42" fmla="*/ 2491274 w 3200775"/>
                <a:gd name="connsiteY42" fmla="*/ 261257 h 1371600"/>
                <a:gd name="connsiteX43" fmla="*/ 2519266 w 3200775"/>
                <a:gd name="connsiteY43" fmla="*/ 205273 h 1371600"/>
                <a:gd name="connsiteX44" fmla="*/ 2575249 w 3200775"/>
                <a:gd name="connsiteY44" fmla="*/ 149289 h 1371600"/>
                <a:gd name="connsiteX45" fmla="*/ 2621903 w 3200775"/>
                <a:gd name="connsiteY45" fmla="*/ 83975 h 1371600"/>
                <a:gd name="connsiteX46" fmla="*/ 2677886 w 3200775"/>
                <a:gd name="connsiteY46" fmla="*/ 9330 h 1371600"/>
                <a:gd name="connsiteX47" fmla="*/ 2705878 w 3200775"/>
                <a:gd name="connsiteY47" fmla="*/ 0 h 1371600"/>
                <a:gd name="connsiteX48" fmla="*/ 2892490 w 3200775"/>
                <a:gd name="connsiteY48" fmla="*/ 9330 h 1371600"/>
                <a:gd name="connsiteX49" fmla="*/ 2920482 w 3200775"/>
                <a:gd name="connsiteY49" fmla="*/ 18661 h 1371600"/>
                <a:gd name="connsiteX50" fmla="*/ 2976466 w 3200775"/>
                <a:gd name="connsiteY50" fmla="*/ 74645 h 1371600"/>
                <a:gd name="connsiteX51" fmla="*/ 3004458 w 3200775"/>
                <a:gd name="connsiteY51" fmla="*/ 102636 h 1371600"/>
                <a:gd name="connsiteX52" fmla="*/ 3041780 w 3200775"/>
                <a:gd name="connsiteY52" fmla="*/ 158620 h 1371600"/>
                <a:gd name="connsiteX53" fmla="*/ 3079103 w 3200775"/>
                <a:gd name="connsiteY53" fmla="*/ 205273 h 1371600"/>
                <a:gd name="connsiteX54" fmla="*/ 3097764 w 3200775"/>
                <a:gd name="connsiteY54" fmla="*/ 261257 h 1371600"/>
                <a:gd name="connsiteX55" fmla="*/ 3135086 w 3200775"/>
                <a:gd name="connsiteY55" fmla="*/ 317240 h 1371600"/>
                <a:gd name="connsiteX56" fmla="*/ 3172409 w 3200775"/>
                <a:gd name="connsiteY56" fmla="*/ 391885 h 1371600"/>
                <a:gd name="connsiteX57" fmla="*/ 3191070 w 3200775"/>
                <a:gd name="connsiteY57" fmla="*/ 475861 h 1371600"/>
                <a:gd name="connsiteX58" fmla="*/ 3200400 w 3200775"/>
                <a:gd name="connsiteY58" fmla="*/ 550506 h 1371600"/>
                <a:gd name="connsiteX59" fmla="*/ 3200400 w 3200775"/>
                <a:gd name="connsiteY59"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77078 w 3200775"/>
                <a:gd name="connsiteY17" fmla="*/ 1073020 h 1371600"/>
                <a:gd name="connsiteX18" fmla="*/ 895739 w 3200775"/>
                <a:gd name="connsiteY18" fmla="*/ 1101012 h 1371600"/>
                <a:gd name="connsiteX19" fmla="*/ 933062 w 3200775"/>
                <a:gd name="connsiteY19" fmla="*/ 1194318 h 1371600"/>
                <a:gd name="connsiteX20" fmla="*/ 979715 w 3200775"/>
                <a:gd name="connsiteY20" fmla="*/ 1268963 h 1371600"/>
                <a:gd name="connsiteX21" fmla="*/ 998376 w 3200775"/>
                <a:gd name="connsiteY21" fmla="*/ 1296955 h 1371600"/>
                <a:gd name="connsiteX22" fmla="*/ 1110343 w 3200775"/>
                <a:gd name="connsiteY22" fmla="*/ 1352938 h 1371600"/>
                <a:gd name="connsiteX23" fmla="*/ 1138335 w 3200775"/>
                <a:gd name="connsiteY23" fmla="*/ 1362269 h 1371600"/>
                <a:gd name="connsiteX24" fmla="*/ 1240972 w 3200775"/>
                <a:gd name="connsiteY24" fmla="*/ 1371600 h 1371600"/>
                <a:gd name="connsiteX25" fmla="*/ 1959429 w 3200775"/>
                <a:gd name="connsiteY25" fmla="*/ 1362269 h 1371600"/>
                <a:gd name="connsiteX26" fmla="*/ 2071396 w 3200775"/>
                <a:gd name="connsiteY26" fmla="*/ 1352938 h 1371600"/>
                <a:gd name="connsiteX27" fmla="*/ 2164703 w 3200775"/>
                <a:gd name="connsiteY27" fmla="*/ 1268963 h 1371600"/>
                <a:gd name="connsiteX28" fmla="*/ 2174033 w 3200775"/>
                <a:gd name="connsiteY28" fmla="*/ 1240971 h 1371600"/>
                <a:gd name="connsiteX29" fmla="*/ 2211356 w 3200775"/>
                <a:gd name="connsiteY29" fmla="*/ 1184987 h 1371600"/>
                <a:gd name="connsiteX30" fmla="*/ 2248678 w 3200775"/>
                <a:gd name="connsiteY30" fmla="*/ 1138334 h 1371600"/>
                <a:gd name="connsiteX31" fmla="*/ 2276670 w 3200775"/>
                <a:gd name="connsiteY31" fmla="*/ 1091681 h 1371600"/>
                <a:gd name="connsiteX32" fmla="*/ 2295331 w 3200775"/>
                <a:gd name="connsiteY32" fmla="*/ 1035698 h 1371600"/>
                <a:gd name="connsiteX33" fmla="*/ 2332654 w 3200775"/>
                <a:gd name="connsiteY33" fmla="*/ 961053 h 1371600"/>
                <a:gd name="connsiteX34" fmla="*/ 2351315 w 3200775"/>
                <a:gd name="connsiteY34" fmla="*/ 877077 h 1371600"/>
                <a:gd name="connsiteX35" fmla="*/ 2379307 w 3200775"/>
                <a:gd name="connsiteY35" fmla="*/ 774440 h 1371600"/>
                <a:gd name="connsiteX36" fmla="*/ 2407298 w 3200775"/>
                <a:gd name="connsiteY36" fmla="*/ 671804 h 1371600"/>
                <a:gd name="connsiteX37" fmla="*/ 2416629 w 3200775"/>
                <a:gd name="connsiteY37" fmla="*/ 615820 h 1371600"/>
                <a:gd name="connsiteX38" fmla="*/ 2435290 w 3200775"/>
                <a:gd name="connsiteY38" fmla="*/ 485192 h 1371600"/>
                <a:gd name="connsiteX39" fmla="*/ 2453951 w 3200775"/>
                <a:gd name="connsiteY39" fmla="*/ 401216 h 1371600"/>
                <a:gd name="connsiteX40" fmla="*/ 2472613 w 3200775"/>
                <a:gd name="connsiteY40" fmla="*/ 335902 h 1371600"/>
                <a:gd name="connsiteX41" fmla="*/ 2491274 w 3200775"/>
                <a:gd name="connsiteY41" fmla="*/ 261257 h 1371600"/>
                <a:gd name="connsiteX42" fmla="*/ 2519266 w 3200775"/>
                <a:gd name="connsiteY42" fmla="*/ 205273 h 1371600"/>
                <a:gd name="connsiteX43" fmla="*/ 2575249 w 3200775"/>
                <a:gd name="connsiteY43" fmla="*/ 149289 h 1371600"/>
                <a:gd name="connsiteX44" fmla="*/ 2621903 w 3200775"/>
                <a:gd name="connsiteY44" fmla="*/ 83975 h 1371600"/>
                <a:gd name="connsiteX45" fmla="*/ 2677886 w 3200775"/>
                <a:gd name="connsiteY45" fmla="*/ 9330 h 1371600"/>
                <a:gd name="connsiteX46" fmla="*/ 2705878 w 3200775"/>
                <a:gd name="connsiteY46" fmla="*/ 0 h 1371600"/>
                <a:gd name="connsiteX47" fmla="*/ 2892490 w 3200775"/>
                <a:gd name="connsiteY47" fmla="*/ 9330 h 1371600"/>
                <a:gd name="connsiteX48" fmla="*/ 2920482 w 3200775"/>
                <a:gd name="connsiteY48" fmla="*/ 18661 h 1371600"/>
                <a:gd name="connsiteX49" fmla="*/ 2976466 w 3200775"/>
                <a:gd name="connsiteY49" fmla="*/ 74645 h 1371600"/>
                <a:gd name="connsiteX50" fmla="*/ 3004458 w 3200775"/>
                <a:gd name="connsiteY50" fmla="*/ 102636 h 1371600"/>
                <a:gd name="connsiteX51" fmla="*/ 3041780 w 3200775"/>
                <a:gd name="connsiteY51" fmla="*/ 158620 h 1371600"/>
                <a:gd name="connsiteX52" fmla="*/ 3079103 w 3200775"/>
                <a:gd name="connsiteY52" fmla="*/ 205273 h 1371600"/>
                <a:gd name="connsiteX53" fmla="*/ 3097764 w 3200775"/>
                <a:gd name="connsiteY53" fmla="*/ 261257 h 1371600"/>
                <a:gd name="connsiteX54" fmla="*/ 3135086 w 3200775"/>
                <a:gd name="connsiteY54" fmla="*/ 317240 h 1371600"/>
                <a:gd name="connsiteX55" fmla="*/ 3172409 w 3200775"/>
                <a:gd name="connsiteY55" fmla="*/ 391885 h 1371600"/>
                <a:gd name="connsiteX56" fmla="*/ 3191070 w 3200775"/>
                <a:gd name="connsiteY56" fmla="*/ 475861 h 1371600"/>
                <a:gd name="connsiteX57" fmla="*/ 3200400 w 3200775"/>
                <a:gd name="connsiteY57" fmla="*/ 550506 h 1371600"/>
                <a:gd name="connsiteX58" fmla="*/ 3200400 w 3200775"/>
                <a:gd name="connsiteY58"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7444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95739 w 3200775"/>
                <a:gd name="connsiteY17" fmla="*/ 1101012 h 1371600"/>
                <a:gd name="connsiteX18" fmla="*/ 933062 w 3200775"/>
                <a:gd name="connsiteY18" fmla="*/ 1194318 h 1371600"/>
                <a:gd name="connsiteX19" fmla="*/ 979715 w 3200775"/>
                <a:gd name="connsiteY19" fmla="*/ 1268963 h 1371600"/>
                <a:gd name="connsiteX20" fmla="*/ 998376 w 3200775"/>
                <a:gd name="connsiteY20" fmla="*/ 1296955 h 1371600"/>
                <a:gd name="connsiteX21" fmla="*/ 1110343 w 3200775"/>
                <a:gd name="connsiteY21" fmla="*/ 1352938 h 1371600"/>
                <a:gd name="connsiteX22" fmla="*/ 1138335 w 3200775"/>
                <a:gd name="connsiteY22" fmla="*/ 1362269 h 1371600"/>
                <a:gd name="connsiteX23" fmla="*/ 1240972 w 3200775"/>
                <a:gd name="connsiteY23" fmla="*/ 1371600 h 1371600"/>
                <a:gd name="connsiteX24" fmla="*/ 1959429 w 3200775"/>
                <a:gd name="connsiteY24" fmla="*/ 1362269 h 1371600"/>
                <a:gd name="connsiteX25" fmla="*/ 2071396 w 3200775"/>
                <a:gd name="connsiteY25" fmla="*/ 1352938 h 1371600"/>
                <a:gd name="connsiteX26" fmla="*/ 2164703 w 3200775"/>
                <a:gd name="connsiteY26" fmla="*/ 1268963 h 1371600"/>
                <a:gd name="connsiteX27" fmla="*/ 2174033 w 3200775"/>
                <a:gd name="connsiteY27" fmla="*/ 1240971 h 1371600"/>
                <a:gd name="connsiteX28" fmla="*/ 2211356 w 3200775"/>
                <a:gd name="connsiteY28" fmla="*/ 1184987 h 1371600"/>
                <a:gd name="connsiteX29" fmla="*/ 2248678 w 3200775"/>
                <a:gd name="connsiteY29" fmla="*/ 1138334 h 1371600"/>
                <a:gd name="connsiteX30" fmla="*/ 2276670 w 3200775"/>
                <a:gd name="connsiteY30" fmla="*/ 1091681 h 1371600"/>
                <a:gd name="connsiteX31" fmla="*/ 2295331 w 3200775"/>
                <a:gd name="connsiteY31" fmla="*/ 1035698 h 1371600"/>
                <a:gd name="connsiteX32" fmla="*/ 2332654 w 3200775"/>
                <a:gd name="connsiteY32" fmla="*/ 961053 h 1371600"/>
                <a:gd name="connsiteX33" fmla="*/ 2351315 w 3200775"/>
                <a:gd name="connsiteY33" fmla="*/ 877077 h 1371600"/>
                <a:gd name="connsiteX34" fmla="*/ 2379307 w 3200775"/>
                <a:gd name="connsiteY34" fmla="*/ 774440 h 1371600"/>
                <a:gd name="connsiteX35" fmla="*/ 2407298 w 3200775"/>
                <a:gd name="connsiteY35" fmla="*/ 671804 h 1371600"/>
                <a:gd name="connsiteX36" fmla="*/ 2416629 w 3200775"/>
                <a:gd name="connsiteY36" fmla="*/ 615820 h 1371600"/>
                <a:gd name="connsiteX37" fmla="*/ 2435290 w 3200775"/>
                <a:gd name="connsiteY37" fmla="*/ 485192 h 1371600"/>
                <a:gd name="connsiteX38" fmla="*/ 2453951 w 3200775"/>
                <a:gd name="connsiteY38" fmla="*/ 401216 h 1371600"/>
                <a:gd name="connsiteX39" fmla="*/ 2472613 w 3200775"/>
                <a:gd name="connsiteY39" fmla="*/ 335902 h 1371600"/>
                <a:gd name="connsiteX40" fmla="*/ 2491274 w 3200775"/>
                <a:gd name="connsiteY40" fmla="*/ 261257 h 1371600"/>
                <a:gd name="connsiteX41" fmla="*/ 2519266 w 3200775"/>
                <a:gd name="connsiteY41" fmla="*/ 205273 h 1371600"/>
                <a:gd name="connsiteX42" fmla="*/ 2575249 w 3200775"/>
                <a:gd name="connsiteY42" fmla="*/ 149289 h 1371600"/>
                <a:gd name="connsiteX43" fmla="*/ 2621903 w 3200775"/>
                <a:gd name="connsiteY43" fmla="*/ 83975 h 1371600"/>
                <a:gd name="connsiteX44" fmla="*/ 2677886 w 3200775"/>
                <a:gd name="connsiteY44" fmla="*/ 9330 h 1371600"/>
                <a:gd name="connsiteX45" fmla="*/ 2705878 w 3200775"/>
                <a:gd name="connsiteY45" fmla="*/ 0 h 1371600"/>
                <a:gd name="connsiteX46" fmla="*/ 2892490 w 3200775"/>
                <a:gd name="connsiteY46" fmla="*/ 9330 h 1371600"/>
                <a:gd name="connsiteX47" fmla="*/ 2920482 w 3200775"/>
                <a:gd name="connsiteY47" fmla="*/ 18661 h 1371600"/>
                <a:gd name="connsiteX48" fmla="*/ 2976466 w 3200775"/>
                <a:gd name="connsiteY48" fmla="*/ 74645 h 1371600"/>
                <a:gd name="connsiteX49" fmla="*/ 3004458 w 3200775"/>
                <a:gd name="connsiteY49" fmla="*/ 102636 h 1371600"/>
                <a:gd name="connsiteX50" fmla="*/ 3041780 w 3200775"/>
                <a:gd name="connsiteY50" fmla="*/ 158620 h 1371600"/>
                <a:gd name="connsiteX51" fmla="*/ 3079103 w 3200775"/>
                <a:gd name="connsiteY51" fmla="*/ 205273 h 1371600"/>
                <a:gd name="connsiteX52" fmla="*/ 3097764 w 3200775"/>
                <a:gd name="connsiteY52" fmla="*/ 261257 h 1371600"/>
                <a:gd name="connsiteX53" fmla="*/ 3135086 w 3200775"/>
                <a:gd name="connsiteY53" fmla="*/ 317240 h 1371600"/>
                <a:gd name="connsiteX54" fmla="*/ 3172409 w 3200775"/>
                <a:gd name="connsiteY54" fmla="*/ 391885 h 1371600"/>
                <a:gd name="connsiteX55" fmla="*/ 3191070 w 3200775"/>
                <a:gd name="connsiteY55" fmla="*/ 475861 h 1371600"/>
                <a:gd name="connsiteX56" fmla="*/ 3200400 w 3200775"/>
                <a:gd name="connsiteY56" fmla="*/ 550506 h 1371600"/>
                <a:gd name="connsiteX57" fmla="*/ 3200400 w 3200775"/>
                <a:gd name="connsiteY57"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634482 w 3200775"/>
                <a:gd name="connsiteY10" fmla="*/ 802432 h 1371600"/>
                <a:gd name="connsiteX11" fmla="*/ 653143 w 3200775"/>
                <a:gd name="connsiteY11" fmla="*/ 821094 h 1371600"/>
                <a:gd name="connsiteX12" fmla="*/ 727788 w 3200775"/>
                <a:gd name="connsiteY12" fmla="*/ 839755 h 1371600"/>
                <a:gd name="connsiteX13" fmla="*/ 811764 w 3200775"/>
                <a:gd name="connsiteY13" fmla="*/ 905069 h 1371600"/>
                <a:gd name="connsiteX14" fmla="*/ 830425 w 3200775"/>
                <a:gd name="connsiteY14" fmla="*/ 933061 h 1371600"/>
                <a:gd name="connsiteX15" fmla="*/ 849086 w 3200775"/>
                <a:gd name="connsiteY15" fmla="*/ 989045 h 1371600"/>
                <a:gd name="connsiteX16" fmla="*/ 867747 w 3200775"/>
                <a:gd name="connsiteY16" fmla="*/ 1045028 h 1371600"/>
                <a:gd name="connsiteX17" fmla="*/ 895739 w 3200775"/>
                <a:gd name="connsiteY17" fmla="*/ 1101012 h 1371600"/>
                <a:gd name="connsiteX18" fmla="*/ 933062 w 3200775"/>
                <a:gd name="connsiteY18" fmla="*/ 1194318 h 1371600"/>
                <a:gd name="connsiteX19" fmla="*/ 979715 w 3200775"/>
                <a:gd name="connsiteY19" fmla="*/ 1268963 h 1371600"/>
                <a:gd name="connsiteX20" fmla="*/ 998376 w 3200775"/>
                <a:gd name="connsiteY20" fmla="*/ 1296955 h 1371600"/>
                <a:gd name="connsiteX21" fmla="*/ 1110343 w 3200775"/>
                <a:gd name="connsiteY21" fmla="*/ 1352938 h 1371600"/>
                <a:gd name="connsiteX22" fmla="*/ 1138335 w 3200775"/>
                <a:gd name="connsiteY22" fmla="*/ 1362269 h 1371600"/>
                <a:gd name="connsiteX23" fmla="*/ 1240972 w 3200775"/>
                <a:gd name="connsiteY23" fmla="*/ 1371600 h 1371600"/>
                <a:gd name="connsiteX24" fmla="*/ 1959429 w 3200775"/>
                <a:gd name="connsiteY24" fmla="*/ 1362269 h 1371600"/>
                <a:gd name="connsiteX25" fmla="*/ 2071396 w 3200775"/>
                <a:gd name="connsiteY25" fmla="*/ 1352938 h 1371600"/>
                <a:gd name="connsiteX26" fmla="*/ 2164703 w 3200775"/>
                <a:gd name="connsiteY26" fmla="*/ 1268963 h 1371600"/>
                <a:gd name="connsiteX27" fmla="*/ 2174033 w 3200775"/>
                <a:gd name="connsiteY27" fmla="*/ 1240971 h 1371600"/>
                <a:gd name="connsiteX28" fmla="*/ 2211356 w 3200775"/>
                <a:gd name="connsiteY28" fmla="*/ 1184987 h 1371600"/>
                <a:gd name="connsiteX29" fmla="*/ 2248678 w 3200775"/>
                <a:gd name="connsiteY29" fmla="*/ 1138334 h 1371600"/>
                <a:gd name="connsiteX30" fmla="*/ 2276670 w 3200775"/>
                <a:gd name="connsiteY30" fmla="*/ 1091681 h 1371600"/>
                <a:gd name="connsiteX31" fmla="*/ 2295331 w 3200775"/>
                <a:gd name="connsiteY31" fmla="*/ 1035698 h 1371600"/>
                <a:gd name="connsiteX32" fmla="*/ 2332654 w 3200775"/>
                <a:gd name="connsiteY32" fmla="*/ 961053 h 1371600"/>
                <a:gd name="connsiteX33" fmla="*/ 2351315 w 3200775"/>
                <a:gd name="connsiteY33" fmla="*/ 877077 h 1371600"/>
                <a:gd name="connsiteX34" fmla="*/ 2379307 w 3200775"/>
                <a:gd name="connsiteY34" fmla="*/ 774440 h 1371600"/>
                <a:gd name="connsiteX35" fmla="*/ 2407298 w 3200775"/>
                <a:gd name="connsiteY35" fmla="*/ 671804 h 1371600"/>
                <a:gd name="connsiteX36" fmla="*/ 2416629 w 3200775"/>
                <a:gd name="connsiteY36" fmla="*/ 615820 h 1371600"/>
                <a:gd name="connsiteX37" fmla="*/ 2435290 w 3200775"/>
                <a:gd name="connsiteY37" fmla="*/ 485192 h 1371600"/>
                <a:gd name="connsiteX38" fmla="*/ 2453951 w 3200775"/>
                <a:gd name="connsiteY38" fmla="*/ 401216 h 1371600"/>
                <a:gd name="connsiteX39" fmla="*/ 2472613 w 3200775"/>
                <a:gd name="connsiteY39" fmla="*/ 335902 h 1371600"/>
                <a:gd name="connsiteX40" fmla="*/ 2491274 w 3200775"/>
                <a:gd name="connsiteY40" fmla="*/ 261257 h 1371600"/>
                <a:gd name="connsiteX41" fmla="*/ 2519266 w 3200775"/>
                <a:gd name="connsiteY41" fmla="*/ 205273 h 1371600"/>
                <a:gd name="connsiteX42" fmla="*/ 2575249 w 3200775"/>
                <a:gd name="connsiteY42" fmla="*/ 149289 h 1371600"/>
                <a:gd name="connsiteX43" fmla="*/ 2621903 w 3200775"/>
                <a:gd name="connsiteY43" fmla="*/ 83975 h 1371600"/>
                <a:gd name="connsiteX44" fmla="*/ 2677886 w 3200775"/>
                <a:gd name="connsiteY44" fmla="*/ 9330 h 1371600"/>
                <a:gd name="connsiteX45" fmla="*/ 2705878 w 3200775"/>
                <a:gd name="connsiteY45" fmla="*/ 0 h 1371600"/>
                <a:gd name="connsiteX46" fmla="*/ 2892490 w 3200775"/>
                <a:gd name="connsiteY46" fmla="*/ 9330 h 1371600"/>
                <a:gd name="connsiteX47" fmla="*/ 2920482 w 3200775"/>
                <a:gd name="connsiteY47" fmla="*/ 18661 h 1371600"/>
                <a:gd name="connsiteX48" fmla="*/ 2976466 w 3200775"/>
                <a:gd name="connsiteY48" fmla="*/ 74645 h 1371600"/>
                <a:gd name="connsiteX49" fmla="*/ 3004458 w 3200775"/>
                <a:gd name="connsiteY49" fmla="*/ 102636 h 1371600"/>
                <a:gd name="connsiteX50" fmla="*/ 3041780 w 3200775"/>
                <a:gd name="connsiteY50" fmla="*/ 158620 h 1371600"/>
                <a:gd name="connsiteX51" fmla="*/ 3079103 w 3200775"/>
                <a:gd name="connsiteY51" fmla="*/ 205273 h 1371600"/>
                <a:gd name="connsiteX52" fmla="*/ 3097764 w 3200775"/>
                <a:gd name="connsiteY52" fmla="*/ 261257 h 1371600"/>
                <a:gd name="connsiteX53" fmla="*/ 3135086 w 3200775"/>
                <a:gd name="connsiteY53" fmla="*/ 317240 h 1371600"/>
                <a:gd name="connsiteX54" fmla="*/ 3172409 w 3200775"/>
                <a:gd name="connsiteY54" fmla="*/ 391885 h 1371600"/>
                <a:gd name="connsiteX55" fmla="*/ 3191070 w 3200775"/>
                <a:gd name="connsiteY55" fmla="*/ 475861 h 1371600"/>
                <a:gd name="connsiteX56" fmla="*/ 3200400 w 3200775"/>
                <a:gd name="connsiteY56" fmla="*/ 550506 h 1371600"/>
                <a:gd name="connsiteX57" fmla="*/ 3200400 w 3200775"/>
                <a:gd name="connsiteY57"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653143 w 3200775"/>
                <a:gd name="connsiteY10" fmla="*/ 821094 h 1371600"/>
                <a:gd name="connsiteX11" fmla="*/ 727788 w 3200775"/>
                <a:gd name="connsiteY11" fmla="*/ 839755 h 1371600"/>
                <a:gd name="connsiteX12" fmla="*/ 811764 w 3200775"/>
                <a:gd name="connsiteY12" fmla="*/ 905069 h 1371600"/>
                <a:gd name="connsiteX13" fmla="*/ 830425 w 3200775"/>
                <a:gd name="connsiteY13" fmla="*/ 933061 h 1371600"/>
                <a:gd name="connsiteX14" fmla="*/ 849086 w 3200775"/>
                <a:gd name="connsiteY14" fmla="*/ 989045 h 1371600"/>
                <a:gd name="connsiteX15" fmla="*/ 867747 w 3200775"/>
                <a:gd name="connsiteY15" fmla="*/ 1045028 h 1371600"/>
                <a:gd name="connsiteX16" fmla="*/ 895739 w 3200775"/>
                <a:gd name="connsiteY16" fmla="*/ 1101012 h 1371600"/>
                <a:gd name="connsiteX17" fmla="*/ 933062 w 3200775"/>
                <a:gd name="connsiteY17" fmla="*/ 1194318 h 1371600"/>
                <a:gd name="connsiteX18" fmla="*/ 979715 w 3200775"/>
                <a:gd name="connsiteY18" fmla="*/ 1268963 h 1371600"/>
                <a:gd name="connsiteX19" fmla="*/ 998376 w 3200775"/>
                <a:gd name="connsiteY19" fmla="*/ 1296955 h 1371600"/>
                <a:gd name="connsiteX20" fmla="*/ 1110343 w 3200775"/>
                <a:gd name="connsiteY20" fmla="*/ 1352938 h 1371600"/>
                <a:gd name="connsiteX21" fmla="*/ 1138335 w 3200775"/>
                <a:gd name="connsiteY21" fmla="*/ 1362269 h 1371600"/>
                <a:gd name="connsiteX22" fmla="*/ 1240972 w 3200775"/>
                <a:gd name="connsiteY22" fmla="*/ 1371600 h 1371600"/>
                <a:gd name="connsiteX23" fmla="*/ 1959429 w 3200775"/>
                <a:gd name="connsiteY23" fmla="*/ 1362269 h 1371600"/>
                <a:gd name="connsiteX24" fmla="*/ 2071396 w 3200775"/>
                <a:gd name="connsiteY24" fmla="*/ 1352938 h 1371600"/>
                <a:gd name="connsiteX25" fmla="*/ 2164703 w 3200775"/>
                <a:gd name="connsiteY25" fmla="*/ 1268963 h 1371600"/>
                <a:gd name="connsiteX26" fmla="*/ 2174033 w 3200775"/>
                <a:gd name="connsiteY26" fmla="*/ 1240971 h 1371600"/>
                <a:gd name="connsiteX27" fmla="*/ 2211356 w 3200775"/>
                <a:gd name="connsiteY27" fmla="*/ 1184987 h 1371600"/>
                <a:gd name="connsiteX28" fmla="*/ 2248678 w 3200775"/>
                <a:gd name="connsiteY28" fmla="*/ 1138334 h 1371600"/>
                <a:gd name="connsiteX29" fmla="*/ 2276670 w 3200775"/>
                <a:gd name="connsiteY29" fmla="*/ 1091681 h 1371600"/>
                <a:gd name="connsiteX30" fmla="*/ 2295331 w 3200775"/>
                <a:gd name="connsiteY30" fmla="*/ 1035698 h 1371600"/>
                <a:gd name="connsiteX31" fmla="*/ 2332654 w 3200775"/>
                <a:gd name="connsiteY31" fmla="*/ 961053 h 1371600"/>
                <a:gd name="connsiteX32" fmla="*/ 2351315 w 3200775"/>
                <a:gd name="connsiteY32" fmla="*/ 877077 h 1371600"/>
                <a:gd name="connsiteX33" fmla="*/ 2379307 w 3200775"/>
                <a:gd name="connsiteY33" fmla="*/ 774440 h 1371600"/>
                <a:gd name="connsiteX34" fmla="*/ 2407298 w 3200775"/>
                <a:gd name="connsiteY34" fmla="*/ 671804 h 1371600"/>
                <a:gd name="connsiteX35" fmla="*/ 2416629 w 3200775"/>
                <a:gd name="connsiteY35" fmla="*/ 615820 h 1371600"/>
                <a:gd name="connsiteX36" fmla="*/ 2435290 w 3200775"/>
                <a:gd name="connsiteY36" fmla="*/ 485192 h 1371600"/>
                <a:gd name="connsiteX37" fmla="*/ 2453951 w 3200775"/>
                <a:gd name="connsiteY37" fmla="*/ 401216 h 1371600"/>
                <a:gd name="connsiteX38" fmla="*/ 2472613 w 3200775"/>
                <a:gd name="connsiteY38" fmla="*/ 335902 h 1371600"/>
                <a:gd name="connsiteX39" fmla="*/ 2491274 w 3200775"/>
                <a:gd name="connsiteY39" fmla="*/ 261257 h 1371600"/>
                <a:gd name="connsiteX40" fmla="*/ 2519266 w 3200775"/>
                <a:gd name="connsiteY40" fmla="*/ 205273 h 1371600"/>
                <a:gd name="connsiteX41" fmla="*/ 2575249 w 3200775"/>
                <a:gd name="connsiteY41" fmla="*/ 149289 h 1371600"/>
                <a:gd name="connsiteX42" fmla="*/ 2621903 w 3200775"/>
                <a:gd name="connsiteY42" fmla="*/ 83975 h 1371600"/>
                <a:gd name="connsiteX43" fmla="*/ 2677886 w 3200775"/>
                <a:gd name="connsiteY43" fmla="*/ 9330 h 1371600"/>
                <a:gd name="connsiteX44" fmla="*/ 2705878 w 3200775"/>
                <a:gd name="connsiteY44" fmla="*/ 0 h 1371600"/>
                <a:gd name="connsiteX45" fmla="*/ 2892490 w 3200775"/>
                <a:gd name="connsiteY45" fmla="*/ 9330 h 1371600"/>
                <a:gd name="connsiteX46" fmla="*/ 2920482 w 3200775"/>
                <a:gd name="connsiteY46" fmla="*/ 18661 h 1371600"/>
                <a:gd name="connsiteX47" fmla="*/ 2976466 w 3200775"/>
                <a:gd name="connsiteY47" fmla="*/ 74645 h 1371600"/>
                <a:gd name="connsiteX48" fmla="*/ 3004458 w 3200775"/>
                <a:gd name="connsiteY48" fmla="*/ 102636 h 1371600"/>
                <a:gd name="connsiteX49" fmla="*/ 3041780 w 3200775"/>
                <a:gd name="connsiteY49" fmla="*/ 158620 h 1371600"/>
                <a:gd name="connsiteX50" fmla="*/ 3079103 w 3200775"/>
                <a:gd name="connsiteY50" fmla="*/ 205273 h 1371600"/>
                <a:gd name="connsiteX51" fmla="*/ 3097764 w 3200775"/>
                <a:gd name="connsiteY51" fmla="*/ 261257 h 1371600"/>
                <a:gd name="connsiteX52" fmla="*/ 3135086 w 3200775"/>
                <a:gd name="connsiteY52" fmla="*/ 317240 h 1371600"/>
                <a:gd name="connsiteX53" fmla="*/ 3172409 w 3200775"/>
                <a:gd name="connsiteY53" fmla="*/ 391885 h 1371600"/>
                <a:gd name="connsiteX54" fmla="*/ 3191070 w 3200775"/>
                <a:gd name="connsiteY54" fmla="*/ 475861 h 1371600"/>
                <a:gd name="connsiteX55" fmla="*/ 3200400 w 3200775"/>
                <a:gd name="connsiteY55" fmla="*/ 550506 h 1371600"/>
                <a:gd name="connsiteX56" fmla="*/ 3200400 w 3200775"/>
                <a:gd name="connsiteY56"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30425 w 3200775"/>
                <a:gd name="connsiteY12" fmla="*/ 933061 h 1371600"/>
                <a:gd name="connsiteX13" fmla="*/ 849086 w 3200775"/>
                <a:gd name="connsiteY13" fmla="*/ 989045 h 1371600"/>
                <a:gd name="connsiteX14" fmla="*/ 867747 w 3200775"/>
                <a:gd name="connsiteY14" fmla="*/ 1045028 h 1371600"/>
                <a:gd name="connsiteX15" fmla="*/ 895739 w 3200775"/>
                <a:gd name="connsiteY15" fmla="*/ 1101012 h 1371600"/>
                <a:gd name="connsiteX16" fmla="*/ 933062 w 3200775"/>
                <a:gd name="connsiteY16" fmla="*/ 1194318 h 1371600"/>
                <a:gd name="connsiteX17" fmla="*/ 979715 w 3200775"/>
                <a:gd name="connsiteY17" fmla="*/ 1268963 h 1371600"/>
                <a:gd name="connsiteX18" fmla="*/ 998376 w 3200775"/>
                <a:gd name="connsiteY18" fmla="*/ 1296955 h 1371600"/>
                <a:gd name="connsiteX19" fmla="*/ 1110343 w 3200775"/>
                <a:gd name="connsiteY19" fmla="*/ 1352938 h 1371600"/>
                <a:gd name="connsiteX20" fmla="*/ 1138335 w 3200775"/>
                <a:gd name="connsiteY20" fmla="*/ 1362269 h 1371600"/>
                <a:gd name="connsiteX21" fmla="*/ 1240972 w 3200775"/>
                <a:gd name="connsiteY21" fmla="*/ 1371600 h 1371600"/>
                <a:gd name="connsiteX22" fmla="*/ 1959429 w 3200775"/>
                <a:gd name="connsiteY22" fmla="*/ 1362269 h 1371600"/>
                <a:gd name="connsiteX23" fmla="*/ 2071396 w 3200775"/>
                <a:gd name="connsiteY23" fmla="*/ 1352938 h 1371600"/>
                <a:gd name="connsiteX24" fmla="*/ 2164703 w 3200775"/>
                <a:gd name="connsiteY24" fmla="*/ 1268963 h 1371600"/>
                <a:gd name="connsiteX25" fmla="*/ 2174033 w 3200775"/>
                <a:gd name="connsiteY25" fmla="*/ 1240971 h 1371600"/>
                <a:gd name="connsiteX26" fmla="*/ 2211356 w 3200775"/>
                <a:gd name="connsiteY26" fmla="*/ 1184987 h 1371600"/>
                <a:gd name="connsiteX27" fmla="*/ 2248678 w 3200775"/>
                <a:gd name="connsiteY27" fmla="*/ 1138334 h 1371600"/>
                <a:gd name="connsiteX28" fmla="*/ 2276670 w 3200775"/>
                <a:gd name="connsiteY28" fmla="*/ 1091681 h 1371600"/>
                <a:gd name="connsiteX29" fmla="*/ 2295331 w 3200775"/>
                <a:gd name="connsiteY29" fmla="*/ 1035698 h 1371600"/>
                <a:gd name="connsiteX30" fmla="*/ 2332654 w 3200775"/>
                <a:gd name="connsiteY30" fmla="*/ 961053 h 1371600"/>
                <a:gd name="connsiteX31" fmla="*/ 2351315 w 3200775"/>
                <a:gd name="connsiteY31" fmla="*/ 877077 h 1371600"/>
                <a:gd name="connsiteX32" fmla="*/ 2379307 w 3200775"/>
                <a:gd name="connsiteY32" fmla="*/ 774440 h 1371600"/>
                <a:gd name="connsiteX33" fmla="*/ 2407298 w 3200775"/>
                <a:gd name="connsiteY33" fmla="*/ 671804 h 1371600"/>
                <a:gd name="connsiteX34" fmla="*/ 2416629 w 3200775"/>
                <a:gd name="connsiteY34" fmla="*/ 615820 h 1371600"/>
                <a:gd name="connsiteX35" fmla="*/ 2435290 w 3200775"/>
                <a:gd name="connsiteY35" fmla="*/ 485192 h 1371600"/>
                <a:gd name="connsiteX36" fmla="*/ 2453951 w 3200775"/>
                <a:gd name="connsiteY36" fmla="*/ 401216 h 1371600"/>
                <a:gd name="connsiteX37" fmla="*/ 2472613 w 3200775"/>
                <a:gd name="connsiteY37" fmla="*/ 335902 h 1371600"/>
                <a:gd name="connsiteX38" fmla="*/ 2491274 w 3200775"/>
                <a:gd name="connsiteY38" fmla="*/ 261257 h 1371600"/>
                <a:gd name="connsiteX39" fmla="*/ 2519266 w 3200775"/>
                <a:gd name="connsiteY39" fmla="*/ 205273 h 1371600"/>
                <a:gd name="connsiteX40" fmla="*/ 2575249 w 3200775"/>
                <a:gd name="connsiteY40" fmla="*/ 149289 h 1371600"/>
                <a:gd name="connsiteX41" fmla="*/ 2621903 w 3200775"/>
                <a:gd name="connsiteY41" fmla="*/ 83975 h 1371600"/>
                <a:gd name="connsiteX42" fmla="*/ 2677886 w 3200775"/>
                <a:gd name="connsiteY42" fmla="*/ 9330 h 1371600"/>
                <a:gd name="connsiteX43" fmla="*/ 2705878 w 3200775"/>
                <a:gd name="connsiteY43" fmla="*/ 0 h 1371600"/>
                <a:gd name="connsiteX44" fmla="*/ 2892490 w 3200775"/>
                <a:gd name="connsiteY44" fmla="*/ 9330 h 1371600"/>
                <a:gd name="connsiteX45" fmla="*/ 2920482 w 3200775"/>
                <a:gd name="connsiteY45" fmla="*/ 18661 h 1371600"/>
                <a:gd name="connsiteX46" fmla="*/ 2976466 w 3200775"/>
                <a:gd name="connsiteY46" fmla="*/ 74645 h 1371600"/>
                <a:gd name="connsiteX47" fmla="*/ 3004458 w 3200775"/>
                <a:gd name="connsiteY47" fmla="*/ 102636 h 1371600"/>
                <a:gd name="connsiteX48" fmla="*/ 3041780 w 3200775"/>
                <a:gd name="connsiteY48" fmla="*/ 158620 h 1371600"/>
                <a:gd name="connsiteX49" fmla="*/ 3079103 w 3200775"/>
                <a:gd name="connsiteY49" fmla="*/ 205273 h 1371600"/>
                <a:gd name="connsiteX50" fmla="*/ 3097764 w 3200775"/>
                <a:gd name="connsiteY50" fmla="*/ 261257 h 1371600"/>
                <a:gd name="connsiteX51" fmla="*/ 3135086 w 3200775"/>
                <a:gd name="connsiteY51" fmla="*/ 317240 h 1371600"/>
                <a:gd name="connsiteX52" fmla="*/ 3172409 w 3200775"/>
                <a:gd name="connsiteY52" fmla="*/ 391885 h 1371600"/>
                <a:gd name="connsiteX53" fmla="*/ 3191070 w 3200775"/>
                <a:gd name="connsiteY53" fmla="*/ 475861 h 1371600"/>
                <a:gd name="connsiteX54" fmla="*/ 3200400 w 3200775"/>
                <a:gd name="connsiteY54" fmla="*/ 550506 h 1371600"/>
                <a:gd name="connsiteX55" fmla="*/ 3200400 w 3200775"/>
                <a:gd name="connsiteY55"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79715 w 3200775"/>
                <a:gd name="connsiteY16" fmla="*/ 1268963 h 1371600"/>
                <a:gd name="connsiteX17" fmla="*/ 998376 w 3200775"/>
                <a:gd name="connsiteY17" fmla="*/ 1296955 h 1371600"/>
                <a:gd name="connsiteX18" fmla="*/ 1110343 w 3200775"/>
                <a:gd name="connsiteY18" fmla="*/ 1352938 h 1371600"/>
                <a:gd name="connsiteX19" fmla="*/ 1138335 w 3200775"/>
                <a:gd name="connsiteY19" fmla="*/ 1362269 h 1371600"/>
                <a:gd name="connsiteX20" fmla="*/ 1240972 w 3200775"/>
                <a:gd name="connsiteY20" fmla="*/ 1371600 h 1371600"/>
                <a:gd name="connsiteX21" fmla="*/ 1959429 w 3200775"/>
                <a:gd name="connsiteY21" fmla="*/ 1362269 h 1371600"/>
                <a:gd name="connsiteX22" fmla="*/ 2071396 w 3200775"/>
                <a:gd name="connsiteY22" fmla="*/ 1352938 h 1371600"/>
                <a:gd name="connsiteX23" fmla="*/ 2164703 w 3200775"/>
                <a:gd name="connsiteY23" fmla="*/ 1268963 h 1371600"/>
                <a:gd name="connsiteX24" fmla="*/ 2174033 w 3200775"/>
                <a:gd name="connsiteY24" fmla="*/ 1240971 h 1371600"/>
                <a:gd name="connsiteX25" fmla="*/ 2211356 w 3200775"/>
                <a:gd name="connsiteY25" fmla="*/ 1184987 h 1371600"/>
                <a:gd name="connsiteX26" fmla="*/ 2248678 w 3200775"/>
                <a:gd name="connsiteY26" fmla="*/ 1138334 h 1371600"/>
                <a:gd name="connsiteX27" fmla="*/ 2276670 w 3200775"/>
                <a:gd name="connsiteY27" fmla="*/ 1091681 h 1371600"/>
                <a:gd name="connsiteX28" fmla="*/ 2295331 w 3200775"/>
                <a:gd name="connsiteY28" fmla="*/ 1035698 h 1371600"/>
                <a:gd name="connsiteX29" fmla="*/ 2332654 w 3200775"/>
                <a:gd name="connsiteY29" fmla="*/ 961053 h 1371600"/>
                <a:gd name="connsiteX30" fmla="*/ 2351315 w 3200775"/>
                <a:gd name="connsiteY30" fmla="*/ 877077 h 1371600"/>
                <a:gd name="connsiteX31" fmla="*/ 2379307 w 3200775"/>
                <a:gd name="connsiteY31" fmla="*/ 774440 h 1371600"/>
                <a:gd name="connsiteX32" fmla="*/ 2407298 w 3200775"/>
                <a:gd name="connsiteY32" fmla="*/ 671804 h 1371600"/>
                <a:gd name="connsiteX33" fmla="*/ 2416629 w 3200775"/>
                <a:gd name="connsiteY33" fmla="*/ 615820 h 1371600"/>
                <a:gd name="connsiteX34" fmla="*/ 2435290 w 3200775"/>
                <a:gd name="connsiteY34" fmla="*/ 485192 h 1371600"/>
                <a:gd name="connsiteX35" fmla="*/ 2453951 w 3200775"/>
                <a:gd name="connsiteY35" fmla="*/ 401216 h 1371600"/>
                <a:gd name="connsiteX36" fmla="*/ 2472613 w 3200775"/>
                <a:gd name="connsiteY36" fmla="*/ 335902 h 1371600"/>
                <a:gd name="connsiteX37" fmla="*/ 2491274 w 3200775"/>
                <a:gd name="connsiteY37" fmla="*/ 261257 h 1371600"/>
                <a:gd name="connsiteX38" fmla="*/ 2519266 w 3200775"/>
                <a:gd name="connsiteY38" fmla="*/ 205273 h 1371600"/>
                <a:gd name="connsiteX39" fmla="*/ 2575249 w 3200775"/>
                <a:gd name="connsiteY39" fmla="*/ 149289 h 1371600"/>
                <a:gd name="connsiteX40" fmla="*/ 2621903 w 3200775"/>
                <a:gd name="connsiteY40" fmla="*/ 83975 h 1371600"/>
                <a:gd name="connsiteX41" fmla="*/ 2677886 w 3200775"/>
                <a:gd name="connsiteY41" fmla="*/ 9330 h 1371600"/>
                <a:gd name="connsiteX42" fmla="*/ 2705878 w 3200775"/>
                <a:gd name="connsiteY42" fmla="*/ 0 h 1371600"/>
                <a:gd name="connsiteX43" fmla="*/ 2892490 w 3200775"/>
                <a:gd name="connsiteY43" fmla="*/ 9330 h 1371600"/>
                <a:gd name="connsiteX44" fmla="*/ 2920482 w 3200775"/>
                <a:gd name="connsiteY44" fmla="*/ 18661 h 1371600"/>
                <a:gd name="connsiteX45" fmla="*/ 2976466 w 3200775"/>
                <a:gd name="connsiteY45" fmla="*/ 74645 h 1371600"/>
                <a:gd name="connsiteX46" fmla="*/ 3004458 w 3200775"/>
                <a:gd name="connsiteY46" fmla="*/ 102636 h 1371600"/>
                <a:gd name="connsiteX47" fmla="*/ 3041780 w 3200775"/>
                <a:gd name="connsiteY47" fmla="*/ 158620 h 1371600"/>
                <a:gd name="connsiteX48" fmla="*/ 3079103 w 3200775"/>
                <a:gd name="connsiteY48" fmla="*/ 205273 h 1371600"/>
                <a:gd name="connsiteX49" fmla="*/ 3097764 w 3200775"/>
                <a:gd name="connsiteY49" fmla="*/ 261257 h 1371600"/>
                <a:gd name="connsiteX50" fmla="*/ 3135086 w 3200775"/>
                <a:gd name="connsiteY50" fmla="*/ 317240 h 1371600"/>
                <a:gd name="connsiteX51" fmla="*/ 3172409 w 3200775"/>
                <a:gd name="connsiteY51" fmla="*/ 391885 h 1371600"/>
                <a:gd name="connsiteX52" fmla="*/ 3191070 w 3200775"/>
                <a:gd name="connsiteY52" fmla="*/ 475861 h 1371600"/>
                <a:gd name="connsiteX53" fmla="*/ 3200400 w 3200775"/>
                <a:gd name="connsiteY53" fmla="*/ 550506 h 1371600"/>
                <a:gd name="connsiteX54" fmla="*/ 3200400 w 3200775"/>
                <a:gd name="connsiteY54"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98376 w 3200775"/>
                <a:gd name="connsiteY16" fmla="*/ 1296955 h 1371600"/>
                <a:gd name="connsiteX17" fmla="*/ 1110343 w 3200775"/>
                <a:gd name="connsiteY17" fmla="*/ 1352938 h 1371600"/>
                <a:gd name="connsiteX18" fmla="*/ 1138335 w 3200775"/>
                <a:gd name="connsiteY18" fmla="*/ 1362269 h 1371600"/>
                <a:gd name="connsiteX19" fmla="*/ 1240972 w 3200775"/>
                <a:gd name="connsiteY19" fmla="*/ 1371600 h 1371600"/>
                <a:gd name="connsiteX20" fmla="*/ 1959429 w 3200775"/>
                <a:gd name="connsiteY20" fmla="*/ 1362269 h 1371600"/>
                <a:gd name="connsiteX21" fmla="*/ 2071396 w 3200775"/>
                <a:gd name="connsiteY21" fmla="*/ 1352938 h 1371600"/>
                <a:gd name="connsiteX22" fmla="*/ 2164703 w 3200775"/>
                <a:gd name="connsiteY22" fmla="*/ 1268963 h 1371600"/>
                <a:gd name="connsiteX23" fmla="*/ 2174033 w 3200775"/>
                <a:gd name="connsiteY23" fmla="*/ 1240971 h 1371600"/>
                <a:gd name="connsiteX24" fmla="*/ 2211356 w 3200775"/>
                <a:gd name="connsiteY24" fmla="*/ 1184987 h 1371600"/>
                <a:gd name="connsiteX25" fmla="*/ 2248678 w 3200775"/>
                <a:gd name="connsiteY25" fmla="*/ 1138334 h 1371600"/>
                <a:gd name="connsiteX26" fmla="*/ 2276670 w 3200775"/>
                <a:gd name="connsiteY26" fmla="*/ 1091681 h 1371600"/>
                <a:gd name="connsiteX27" fmla="*/ 2295331 w 3200775"/>
                <a:gd name="connsiteY27" fmla="*/ 1035698 h 1371600"/>
                <a:gd name="connsiteX28" fmla="*/ 2332654 w 3200775"/>
                <a:gd name="connsiteY28" fmla="*/ 961053 h 1371600"/>
                <a:gd name="connsiteX29" fmla="*/ 2351315 w 3200775"/>
                <a:gd name="connsiteY29" fmla="*/ 877077 h 1371600"/>
                <a:gd name="connsiteX30" fmla="*/ 2379307 w 3200775"/>
                <a:gd name="connsiteY30" fmla="*/ 774440 h 1371600"/>
                <a:gd name="connsiteX31" fmla="*/ 2407298 w 3200775"/>
                <a:gd name="connsiteY31" fmla="*/ 671804 h 1371600"/>
                <a:gd name="connsiteX32" fmla="*/ 2416629 w 3200775"/>
                <a:gd name="connsiteY32" fmla="*/ 615820 h 1371600"/>
                <a:gd name="connsiteX33" fmla="*/ 2435290 w 3200775"/>
                <a:gd name="connsiteY33" fmla="*/ 485192 h 1371600"/>
                <a:gd name="connsiteX34" fmla="*/ 2453951 w 3200775"/>
                <a:gd name="connsiteY34" fmla="*/ 401216 h 1371600"/>
                <a:gd name="connsiteX35" fmla="*/ 2472613 w 3200775"/>
                <a:gd name="connsiteY35" fmla="*/ 335902 h 1371600"/>
                <a:gd name="connsiteX36" fmla="*/ 2491274 w 3200775"/>
                <a:gd name="connsiteY36" fmla="*/ 261257 h 1371600"/>
                <a:gd name="connsiteX37" fmla="*/ 2519266 w 3200775"/>
                <a:gd name="connsiteY37" fmla="*/ 205273 h 1371600"/>
                <a:gd name="connsiteX38" fmla="*/ 2575249 w 3200775"/>
                <a:gd name="connsiteY38" fmla="*/ 149289 h 1371600"/>
                <a:gd name="connsiteX39" fmla="*/ 2621903 w 3200775"/>
                <a:gd name="connsiteY39" fmla="*/ 83975 h 1371600"/>
                <a:gd name="connsiteX40" fmla="*/ 2677886 w 3200775"/>
                <a:gd name="connsiteY40" fmla="*/ 9330 h 1371600"/>
                <a:gd name="connsiteX41" fmla="*/ 2705878 w 3200775"/>
                <a:gd name="connsiteY41" fmla="*/ 0 h 1371600"/>
                <a:gd name="connsiteX42" fmla="*/ 2892490 w 3200775"/>
                <a:gd name="connsiteY42" fmla="*/ 9330 h 1371600"/>
                <a:gd name="connsiteX43" fmla="*/ 2920482 w 3200775"/>
                <a:gd name="connsiteY43" fmla="*/ 18661 h 1371600"/>
                <a:gd name="connsiteX44" fmla="*/ 2976466 w 3200775"/>
                <a:gd name="connsiteY44" fmla="*/ 74645 h 1371600"/>
                <a:gd name="connsiteX45" fmla="*/ 3004458 w 3200775"/>
                <a:gd name="connsiteY45" fmla="*/ 102636 h 1371600"/>
                <a:gd name="connsiteX46" fmla="*/ 3041780 w 3200775"/>
                <a:gd name="connsiteY46" fmla="*/ 158620 h 1371600"/>
                <a:gd name="connsiteX47" fmla="*/ 3079103 w 3200775"/>
                <a:gd name="connsiteY47" fmla="*/ 205273 h 1371600"/>
                <a:gd name="connsiteX48" fmla="*/ 3097764 w 3200775"/>
                <a:gd name="connsiteY48" fmla="*/ 261257 h 1371600"/>
                <a:gd name="connsiteX49" fmla="*/ 3135086 w 3200775"/>
                <a:gd name="connsiteY49" fmla="*/ 317240 h 1371600"/>
                <a:gd name="connsiteX50" fmla="*/ 3172409 w 3200775"/>
                <a:gd name="connsiteY50" fmla="*/ 391885 h 1371600"/>
                <a:gd name="connsiteX51" fmla="*/ 3191070 w 3200775"/>
                <a:gd name="connsiteY51" fmla="*/ 475861 h 1371600"/>
                <a:gd name="connsiteX52" fmla="*/ 3200400 w 3200775"/>
                <a:gd name="connsiteY52" fmla="*/ 550506 h 1371600"/>
                <a:gd name="connsiteX53" fmla="*/ 3200400 w 3200775"/>
                <a:gd name="connsiteY53"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98376 w 3200775"/>
                <a:gd name="connsiteY16" fmla="*/ 1296955 h 1371600"/>
                <a:gd name="connsiteX17" fmla="*/ 1110343 w 3200775"/>
                <a:gd name="connsiteY17" fmla="*/ 1352938 h 1371600"/>
                <a:gd name="connsiteX18" fmla="*/ 1240972 w 3200775"/>
                <a:gd name="connsiteY18" fmla="*/ 1371600 h 1371600"/>
                <a:gd name="connsiteX19" fmla="*/ 1959429 w 3200775"/>
                <a:gd name="connsiteY19" fmla="*/ 1362269 h 1371600"/>
                <a:gd name="connsiteX20" fmla="*/ 2071396 w 3200775"/>
                <a:gd name="connsiteY20" fmla="*/ 1352938 h 1371600"/>
                <a:gd name="connsiteX21" fmla="*/ 2164703 w 3200775"/>
                <a:gd name="connsiteY21" fmla="*/ 1268963 h 1371600"/>
                <a:gd name="connsiteX22" fmla="*/ 2174033 w 3200775"/>
                <a:gd name="connsiteY22" fmla="*/ 1240971 h 1371600"/>
                <a:gd name="connsiteX23" fmla="*/ 2211356 w 3200775"/>
                <a:gd name="connsiteY23" fmla="*/ 1184987 h 1371600"/>
                <a:gd name="connsiteX24" fmla="*/ 2248678 w 3200775"/>
                <a:gd name="connsiteY24" fmla="*/ 1138334 h 1371600"/>
                <a:gd name="connsiteX25" fmla="*/ 2276670 w 3200775"/>
                <a:gd name="connsiteY25" fmla="*/ 1091681 h 1371600"/>
                <a:gd name="connsiteX26" fmla="*/ 2295331 w 3200775"/>
                <a:gd name="connsiteY26" fmla="*/ 1035698 h 1371600"/>
                <a:gd name="connsiteX27" fmla="*/ 2332654 w 3200775"/>
                <a:gd name="connsiteY27" fmla="*/ 961053 h 1371600"/>
                <a:gd name="connsiteX28" fmla="*/ 2351315 w 3200775"/>
                <a:gd name="connsiteY28" fmla="*/ 877077 h 1371600"/>
                <a:gd name="connsiteX29" fmla="*/ 2379307 w 3200775"/>
                <a:gd name="connsiteY29" fmla="*/ 774440 h 1371600"/>
                <a:gd name="connsiteX30" fmla="*/ 2407298 w 3200775"/>
                <a:gd name="connsiteY30" fmla="*/ 671804 h 1371600"/>
                <a:gd name="connsiteX31" fmla="*/ 2416629 w 3200775"/>
                <a:gd name="connsiteY31" fmla="*/ 615820 h 1371600"/>
                <a:gd name="connsiteX32" fmla="*/ 2435290 w 3200775"/>
                <a:gd name="connsiteY32" fmla="*/ 485192 h 1371600"/>
                <a:gd name="connsiteX33" fmla="*/ 2453951 w 3200775"/>
                <a:gd name="connsiteY33" fmla="*/ 401216 h 1371600"/>
                <a:gd name="connsiteX34" fmla="*/ 2472613 w 3200775"/>
                <a:gd name="connsiteY34" fmla="*/ 335902 h 1371600"/>
                <a:gd name="connsiteX35" fmla="*/ 2491274 w 3200775"/>
                <a:gd name="connsiteY35" fmla="*/ 261257 h 1371600"/>
                <a:gd name="connsiteX36" fmla="*/ 2519266 w 3200775"/>
                <a:gd name="connsiteY36" fmla="*/ 205273 h 1371600"/>
                <a:gd name="connsiteX37" fmla="*/ 2575249 w 3200775"/>
                <a:gd name="connsiteY37" fmla="*/ 149289 h 1371600"/>
                <a:gd name="connsiteX38" fmla="*/ 2621903 w 3200775"/>
                <a:gd name="connsiteY38" fmla="*/ 83975 h 1371600"/>
                <a:gd name="connsiteX39" fmla="*/ 2677886 w 3200775"/>
                <a:gd name="connsiteY39" fmla="*/ 9330 h 1371600"/>
                <a:gd name="connsiteX40" fmla="*/ 2705878 w 3200775"/>
                <a:gd name="connsiteY40" fmla="*/ 0 h 1371600"/>
                <a:gd name="connsiteX41" fmla="*/ 2892490 w 3200775"/>
                <a:gd name="connsiteY41" fmla="*/ 9330 h 1371600"/>
                <a:gd name="connsiteX42" fmla="*/ 2920482 w 3200775"/>
                <a:gd name="connsiteY42" fmla="*/ 18661 h 1371600"/>
                <a:gd name="connsiteX43" fmla="*/ 2976466 w 3200775"/>
                <a:gd name="connsiteY43" fmla="*/ 74645 h 1371600"/>
                <a:gd name="connsiteX44" fmla="*/ 3004458 w 3200775"/>
                <a:gd name="connsiteY44" fmla="*/ 102636 h 1371600"/>
                <a:gd name="connsiteX45" fmla="*/ 3041780 w 3200775"/>
                <a:gd name="connsiteY45" fmla="*/ 158620 h 1371600"/>
                <a:gd name="connsiteX46" fmla="*/ 3079103 w 3200775"/>
                <a:gd name="connsiteY46" fmla="*/ 205273 h 1371600"/>
                <a:gd name="connsiteX47" fmla="*/ 3097764 w 3200775"/>
                <a:gd name="connsiteY47" fmla="*/ 261257 h 1371600"/>
                <a:gd name="connsiteX48" fmla="*/ 3135086 w 3200775"/>
                <a:gd name="connsiteY48" fmla="*/ 317240 h 1371600"/>
                <a:gd name="connsiteX49" fmla="*/ 3172409 w 3200775"/>
                <a:gd name="connsiteY49" fmla="*/ 391885 h 1371600"/>
                <a:gd name="connsiteX50" fmla="*/ 3191070 w 3200775"/>
                <a:gd name="connsiteY50" fmla="*/ 475861 h 1371600"/>
                <a:gd name="connsiteX51" fmla="*/ 3200400 w 3200775"/>
                <a:gd name="connsiteY51" fmla="*/ 550506 h 1371600"/>
                <a:gd name="connsiteX52" fmla="*/ 3200400 w 3200775"/>
                <a:gd name="connsiteY52"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98376 w 3200775"/>
                <a:gd name="connsiteY16" fmla="*/ 1296955 h 1371600"/>
                <a:gd name="connsiteX17" fmla="*/ 1110343 w 3200775"/>
                <a:gd name="connsiteY17" fmla="*/ 1352938 h 1371600"/>
                <a:gd name="connsiteX18" fmla="*/ 1240972 w 3200775"/>
                <a:gd name="connsiteY18" fmla="*/ 1371600 h 1371600"/>
                <a:gd name="connsiteX19" fmla="*/ 1959429 w 3200775"/>
                <a:gd name="connsiteY19" fmla="*/ 1362269 h 1371600"/>
                <a:gd name="connsiteX20" fmla="*/ 2071396 w 3200775"/>
                <a:gd name="connsiteY20" fmla="*/ 1352938 h 1371600"/>
                <a:gd name="connsiteX21" fmla="*/ 2164703 w 3200775"/>
                <a:gd name="connsiteY21" fmla="*/ 1268963 h 1371600"/>
                <a:gd name="connsiteX22" fmla="*/ 2211356 w 3200775"/>
                <a:gd name="connsiteY22" fmla="*/ 1184987 h 1371600"/>
                <a:gd name="connsiteX23" fmla="*/ 2248678 w 3200775"/>
                <a:gd name="connsiteY23" fmla="*/ 1138334 h 1371600"/>
                <a:gd name="connsiteX24" fmla="*/ 2276670 w 3200775"/>
                <a:gd name="connsiteY24" fmla="*/ 1091681 h 1371600"/>
                <a:gd name="connsiteX25" fmla="*/ 2295331 w 3200775"/>
                <a:gd name="connsiteY25" fmla="*/ 1035698 h 1371600"/>
                <a:gd name="connsiteX26" fmla="*/ 2332654 w 3200775"/>
                <a:gd name="connsiteY26" fmla="*/ 961053 h 1371600"/>
                <a:gd name="connsiteX27" fmla="*/ 2351315 w 3200775"/>
                <a:gd name="connsiteY27" fmla="*/ 877077 h 1371600"/>
                <a:gd name="connsiteX28" fmla="*/ 2379307 w 3200775"/>
                <a:gd name="connsiteY28" fmla="*/ 774440 h 1371600"/>
                <a:gd name="connsiteX29" fmla="*/ 2407298 w 3200775"/>
                <a:gd name="connsiteY29" fmla="*/ 671804 h 1371600"/>
                <a:gd name="connsiteX30" fmla="*/ 2416629 w 3200775"/>
                <a:gd name="connsiteY30" fmla="*/ 615820 h 1371600"/>
                <a:gd name="connsiteX31" fmla="*/ 2435290 w 3200775"/>
                <a:gd name="connsiteY31" fmla="*/ 485192 h 1371600"/>
                <a:gd name="connsiteX32" fmla="*/ 2453951 w 3200775"/>
                <a:gd name="connsiteY32" fmla="*/ 401216 h 1371600"/>
                <a:gd name="connsiteX33" fmla="*/ 2472613 w 3200775"/>
                <a:gd name="connsiteY33" fmla="*/ 335902 h 1371600"/>
                <a:gd name="connsiteX34" fmla="*/ 2491274 w 3200775"/>
                <a:gd name="connsiteY34" fmla="*/ 261257 h 1371600"/>
                <a:gd name="connsiteX35" fmla="*/ 2519266 w 3200775"/>
                <a:gd name="connsiteY35" fmla="*/ 205273 h 1371600"/>
                <a:gd name="connsiteX36" fmla="*/ 2575249 w 3200775"/>
                <a:gd name="connsiteY36" fmla="*/ 149289 h 1371600"/>
                <a:gd name="connsiteX37" fmla="*/ 2621903 w 3200775"/>
                <a:gd name="connsiteY37" fmla="*/ 83975 h 1371600"/>
                <a:gd name="connsiteX38" fmla="*/ 2677886 w 3200775"/>
                <a:gd name="connsiteY38" fmla="*/ 9330 h 1371600"/>
                <a:gd name="connsiteX39" fmla="*/ 2705878 w 3200775"/>
                <a:gd name="connsiteY39" fmla="*/ 0 h 1371600"/>
                <a:gd name="connsiteX40" fmla="*/ 2892490 w 3200775"/>
                <a:gd name="connsiteY40" fmla="*/ 9330 h 1371600"/>
                <a:gd name="connsiteX41" fmla="*/ 2920482 w 3200775"/>
                <a:gd name="connsiteY41" fmla="*/ 18661 h 1371600"/>
                <a:gd name="connsiteX42" fmla="*/ 2976466 w 3200775"/>
                <a:gd name="connsiteY42" fmla="*/ 74645 h 1371600"/>
                <a:gd name="connsiteX43" fmla="*/ 3004458 w 3200775"/>
                <a:gd name="connsiteY43" fmla="*/ 102636 h 1371600"/>
                <a:gd name="connsiteX44" fmla="*/ 3041780 w 3200775"/>
                <a:gd name="connsiteY44" fmla="*/ 158620 h 1371600"/>
                <a:gd name="connsiteX45" fmla="*/ 3079103 w 3200775"/>
                <a:gd name="connsiteY45" fmla="*/ 205273 h 1371600"/>
                <a:gd name="connsiteX46" fmla="*/ 3097764 w 3200775"/>
                <a:gd name="connsiteY46" fmla="*/ 261257 h 1371600"/>
                <a:gd name="connsiteX47" fmla="*/ 3135086 w 3200775"/>
                <a:gd name="connsiteY47" fmla="*/ 317240 h 1371600"/>
                <a:gd name="connsiteX48" fmla="*/ 3172409 w 3200775"/>
                <a:gd name="connsiteY48" fmla="*/ 391885 h 1371600"/>
                <a:gd name="connsiteX49" fmla="*/ 3191070 w 3200775"/>
                <a:gd name="connsiteY49" fmla="*/ 475861 h 1371600"/>
                <a:gd name="connsiteX50" fmla="*/ 3200400 w 3200775"/>
                <a:gd name="connsiteY50" fmla="*/ 550506 h 1371600"/>
                <a:gd name="connsiteX51" fmla="*/ 3200400 w 3200775"/>
                <a:gd name="connsiteY51"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98376 w 3200775"/>
                <a:gd name="connsiteY16" fmla="*/ 1296955 h 1371600"/>
                <a:gd name="connsiteX17" fmla="*/ 1110343 w 3200775"/>
                <a:gd name="connsiteY17" fmla="*/ 1352938 h 1371600"/>
                <a:gd name="connsiteX18" fmla="*/ 1240972 w 3200775"/>
                <a:gd name="connsiteY18" fmla="*/ 1371600 h 1371600"/>
                <a:gd name="connsiteX19" fmla="*/ 1959429 w 3200775"/>
                <a:gd name="connsiteY19" fmla="*/ 1362269 h 1371600"/>
                <a:gd name="connsiteX20" fmla="*/ 2071396 w 3200775"/>
                <a:gd name="connsiteY20" fmla="*/ 1352938 h 1371600"/>
                <a:gd name="connsiteX21" fmla="*/ 2164703 w 3200775"/>
                <a:gd name="connsiteY21" fmla="*/ 1268963 h 1371600"/>
                <a:gd name="connsiteX22" fmla="*/ 2211356 w 3200775"/>
                <a:gd name="connsiteY22" fmla="*/ 1184987 h 1371600"/>
                <a:gd name="connsiteX23" fmla="*/ 2276670 w 3200775"/>
                <a:gd name="connsiteY23" fmla="*/ 1091681 h 1371600"/>
                <a:gd name="connsiteX24" fmla="*/ 2295331 w 3200775"/>
                <a:gd name="connsiteY24" fmla="*/ 1035698 h 1371600"/>
                <a:gd name="connsiteX25" fmla="*/ 2332654 w 3200775"/>
                <a:gd name="connsiteY25" fmla="*/ 961053 h 1371600"/>
                <a:gd name="connsiteX26" fmla="*/ 2351315 w 3200775"/>
                <a:gd name="connsiteY26" fmla="*/ 877077 h 1371600"/>
                <a:gd name="connsiteX27" fmla="*/ 2379307 w 3200775"/>
                <a:gd name="connsiteY27" fmla="*/ 774440 h 1371600"/>
                <a:gd name="connsiteX28" fmla="*/ 2407298 w 3200775"/>
                <a:gd name="connsiteY28" fmla="*/ 671804 h 1371600"/>
                <a:gd name="connsiteX29" fmla="*/ 2416629 w 3200775"/>
                <a:gd name="connsiteY29" fmla="*/ 615820 h 1371600"/>
                <a:gd name="connsiteX30" fmla="*/ 2435290 w 3200775"/>
                <a:gd name="connsiteY30" fmla="*/ 485192 h 1371600"/>
                <a:gd name="connsiteX31" fmla="*/ 2453951 w 3200775"/>
                <a:gd name="connsiteY31" fmla="*/ 401216 h 1371600"/>
                <a:gd name="connsiteX32" fmla="*/ 2472613 w 3200775"/>
                <a:gd name="connsiteY32" fmla="*/ 335902 h 1371600"/>
                <a:gd name="connsiteX33" fmla="*/ 2491274 w 3200775"/>
                <a:gd name="connsiteY33" fmla="*/ 261257 h 1371600"/>
                <a:gd name="connsiteX34" fmla="*/ 2519266 w 3200775"/>
                <a:gd name="connsiteY34" fmla="*/ 205273 h 1371600"/>
                <a:gd name="connsiteX35" fmla="*/ 2575249 w 3200775"/>
                <a:gd name="connsiteY35" fmla="*/ 149289 h 1371600"/>
                <a:gd name="connsiteX36" fmla="*/ 2621903 w 3200775"/>
                <a:gd name="connsiteY36" fmla="*/ 83975 h 1371600"/>
                <a:gd name="connsiteX37" fmla="*/ 2677886 w 3200775"/>
                <a:gd name="connsiteY37" fmla="*/ 9330 h 1371600"/>
                <a:gd name="connsiteX38" fmla="*/ 2705878 w 3200775"/>
                <a:gd name="connsiteY38" fmla="*/ 0 h 1371600"/>
                <a:gd name="connsiteX39" fmla="*/ 2892490 w 3200775"/>
                <a:gd name="connsiteY39" fmla="*/ 9330 h 1371600"/>
                <a:gd name="connsiteX40" fmla="*/ 2920482 w 3200775"/>
                <a:gd name="connsiteY40" fmla="*/ 18661 h 1371600"/>
                <a:gd name="connsiteX41" fmla="*/ 2976466 w 3200775"/>
                <a:gd name="connsiteY41" fmla="*/ 74645 h 1371600"/>
                <a:gd name="connsiteX42" fmla="*/ 3004458 w 3200775"/>
                <a:gd name="connsiteY42" fmla="*/ 102636 h 1371600"/>
                <a:gd name="connsiteX43" fmla="*/ 3041780 w 3200775"/>
                <a:gd name="connsiteY43" fmla="*/ 158620 h 1371600"/>
                <a:gd name="connsiteX44" fmla="*/ 3079103 w 3200775"/>
                <a:gd name="connsiteY44" fmla="*/ 205273 h 1371600"/>
                <a:gd name="connsiteX45" fmla="*/ 3097764 w 3200775"/>
                <a:gd name="connsiteY45" fmla="*/ 261257 h 1371600"/>
                <a:gd name="connsiteX46" fmla="*/ 3135086 w 3200775"/>
                <a:gd name="connsiteY46" fmla="*/ 317240 h 1371600"/>
                <a:gd name="connsiteX47" fmla="*/ 3172409 w 3200775"/>
                <a:gd name="connsiteY47" fmla="*/ 391885 h 1371600"/>
                <a:gd name="connsiteX48" fmla="*/ 3191070 w 3200775"/>
                <a:gd name="connsiteY48" fmla="*/ 475861 h 1371600"/>
                <a:gd name="connsiteX49" fmla="*/ 3200400 w 3200775"/>
                <a:gd name="connsiteY49" fmla="*/ 550506 h 1371600"/>
                <a:gd name="connsiteX50" fmla="*/ 3200400 w 3200775"/>
                <a:gd name="connsiteY50"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98376 w 3200775"/>
                <a:gd name="connsiteY16" fmla="*/ 1296955 h 1371600"/>
                <a:gd name="connsiteX17" fmla="*/ 1110343 w 3200775"/>
                <a:gd name="connsiteY17" fmla="*/ 1352938 h 1371600"/>
                <a:gd name="connsiteX18" fmla="*/ 1240972 w 3200775"/>
                <a:gd name="connsiteY18" fmla="*/ 1371600 h 1371600"/>
                <a:gd name="connsiteX19" fmla="*/ 1959429 w 3200775"/>
                <a:gd name="connsiteY19" fmla="*/ 1362269 h 1371600"/>
                <a:gd name="connsiteX20" fmla="*/ 2071396 w 3200775"/>
                <a:gd name="connsiteY20" fmla="*/ 1352938 h 1371600"/>
                <a:gd name="connsiteX21" fmla="*/ 2164703 w 3200775"/>
                <a:gd name="connsiteY21" fmla="*/ 1268963 h 1371600"/>
                <a:gd name="connsiteX22" fmla="*/ 2211356 w 3200775"/>
                <a:gd name="connsiteY22" fmla="*/ 1184987 h 1371600"/>
                <a:gd name="connsiteX23" fmla="*/ 2295331 w 3200775"/>
                <a:gd name="connsiteY23" fmla="*/ 1035698 h 1371600"/>
                <a:gd name="connsiteX24" fmla="*/ 2332654 w 3200775"/>
                <a:gd name="connsiteY24" fmla="*/ 961053 h 1371600"/>
                <a:gd name="connsiteX25" fmla="*/ 2351315 w 3200775"/>
                <a:gd name="connsiteY25" fmla="*/ 877077 h 1371600"/>
                <a:gd name="connsiteX26" fmla="*/ 2379307 w 3200775"/>
                <a:gd name="connsiteY26" fmla="*/ 774440 h 1371600"/>
                <a:gd name="connsiteX27" fmla="*/ 2407298 w 3200775"/>
                <a:gd name="connsiteY27" fmla="*/ 671804 h 1371600"/>
                <a:gd name="connsiteX28" fmla="*/ 2416629 w 3200775"/>
                <a:gd name="connsiteY28" fmla="*/ 615820 h 1371600"/>
                <a:gd name="connsiteX29" fmla="*/ 2435290 w 3200775"/>
                <a:gd name="connsiteY29" fmla="*/ 485192 h 1371600"/>
                <a:gd name="connsiteX30" fmla="*/ 2453951 w 3200775"/>
                <a:gd name="connsiteY30" fmla="*/ 401216 h 1371600"/>
                <a:gd name="connsiteX31" fmla="*/ 2472613 w 3200775"/>
                <a:gd name="connsiteY31" fmla="*/ 335902 h 1371600"/>
                <a:gd name="connsiteX32" fmla="*/ 2491274 w 3200775"/>
                <a:gd name="connsiteY32" fmla="*/ 261257 h 1371600"/>
                <a:gd name="connsiteX33" fmla="*/ 2519266 w 3200775"/>
                <a:gd name="connsiteY33" fmla="*/ 205273 h 1371600"/>
                <a:gd name="connsiteX34" fmla="*/ 2575249 w 3200775"/>
                <a:gd name="connsiteY34" fmla="*/ 149289 h 1371600"/>
                <a:gd name="connsiteX35" fmla="*/ 2621903 w 3200775"/>
                <a:gd name="connsiteY35" fmla="*/ 83975 h 1371600"/>
                <a:gd name="connsiteX36" fmla="*/ 2677886 w 3200775"/>
                <a:gd name="connsiteY36" fmla="*/ 9330 h 1371600"/>
                <a:gd name="connsiteX37" fmla="*/ 2705878 w 3200775"/>
                <a:gd name="connsiteY37" fmla="*/ 0 h 1371600"/>
                <a:gd name="connsiteX38" fmla="*/ 2892490 w 3200775"/>
                <a:gd name="connsiteY38" fmla="*/ 9330 h 1371600"/>
                <a:gd name="connsiteX39" fmla="*/ 2920482 w 3200775"/>
                <a:gd name="connsiteY39" fmla="*/ 18661 h 1371600"/>
                <a:gd name="connsiteX40" fmla="*/ 2976466 w 3200775"/>
                <a:gd name="connsiteY40" fmla="*/ 74645 h 1371600"/>
                <a:gd name="connsiteX41" fmla="*/ 3004458 w 3200775"/>
                <a:gd name="connsiteY41" fmla="*/ 102636 h 1371600"/>
                <a:gd name="connsiteX42" fmla="*/ 3041780 w 3200775"/>
                <a:gd name="connsiteY42" fmla="*/ 158620 h 1371600"/>
                <a:gd name="connsiteX43" fmla="*/ 3079103 w 3200775"/>
                <a:gd name="connsiteY43" fmla="*/ 205273 h 1371600"/>
                <a:gd name="connsiteX44" fmla="*/ 3097764 w 3200775"/>
                <a:gd name="connsiteY44" fmla="*/ 261257 h 1371600"/>
                <a:gd name="connsiteX45" fmla="*/ 3135086 w 3200775"/>
                <a:gd name="connsiteY45" fmla="*/ 317240 h 1371600"/>
                <a:gd name="connsiteX46" fmla="*/ 3172409 w 3200775"/>
                <a:gd name="connsiteY46" fmla="*/ 391885 h 1371600"/>
                <a:gd name="connsiteX47" fmla="*/ 3191070 w 3200775"/>
                <a:gd name="connsiteY47" fmla="*/ 475861 h 1371600"/>
                <a:gd name="connsiteX48" fmla="*/ 3200400 w 3200775"/>
                <a:gd name="connsiteY48" fmla="*/ 550506 h 1371600"/>
                <a:gd name="connsiteX49" fmla="*/ 3200400 w 3200775"/>
                <a:gd name="connsiteY49" fmla="*/ 578498 h 1371600"/>
                <a:gd name="connsiteX0" fmla="*/ 0 w 3200775"/>
                <a:gd name="connsiteY0" fmla="*/ 391885 h 1371600"/>
                <a:gd name="connsiteX1" fmla="*/ 9331 w 3200775"/>
                <a:gd name="connsiteY1" fmla="*/ 466530 h 1371600"/>
                <a:gd name="connsiteX2" fmla="*/ 18662 w 3200775"/>
                <a:gd name="connsiteY2" fmla="*/ 494522 h 1371600"/>
                <a:gd name="connsiteX3" fmla="*/ 37323 w 3200775"/>
                <a:gd name="connsiteY3" fmla="*/ 671804 h 1371600"/>
                <a:gd name="connsiteX4" fmla="*/ 55984 w 3200775"/>
                <a:gd name="connsiteY4" fmla="*/ 699796 h 1371600"/>
                <a:gd name="connsiteX5" fmla="*/ 65315 w 3200775"/>
                <a:gd name="connsiteY5" fmla="*/ 727787 h 1371600"/>
                <a:gd name="connsiteX6" fmla="*/ 93307 w 3200775"/>
                <a:gd name="connsiteY6" fmla="*/ 737118 h 1371600"/>
                <a:gd name="connsiteX7" fmla="*/ 167951 w 3200775"/>
                <a:gd name="connsiteY7" fmla="*/ 765110 h 1371600"/>
                <a:gd name="connsiteX8" fmla="*/ 307911 w 3200775"/>
                <a:gd name="connsiteY8" fmla="*/ 793490 h 1371600"/>
                <a:gd name="connsiteX9" fmla="*/ 578498 w 3200775"/>
                <a:gd name="connsiteY9" fmla="*/ 783771 h 1371600"/>
                <a:gd name="connsiteX10" fmla="*/ 727788 w 3200775"/>
                <a:gd name="connsiteY10" fmla="*/ 839755 h 1371600"/>
                <a:gd name="connsiteX11" fmla="*/ 811764 w 3200775"/>
                <a:gd name="connsiteY11" fmla="*/ 905069 h 1371600"/>
                <a:gd name="connsiteX12" fmla="*/ 849086 w 3200775"/>
                <a:gd name="connsiteY12" fmla="*/ 989045 h 1371600"/>
                <a:gd name="connsiteX13" fmla="*/ 867747 w 3200775"/>
                <a:gd name="connsiteY13" fmla="*/ 1045028 h 1371600"/>
                <a:gd name="connsiteX14" fmla="*/ 895739 w 3200775"/>
                <a:gd name="connsiteY14" fmla="*/ 1101012 h 1371600"/>
                <a:gd name="connsiteX15" fmla="*/ 933062 w 3200775"/>
                <a:gd name="connsiteY15" fmla="*/ 1194318 h 1371600"/>
                <a:gd name="connsiteX16" fmla="*/ 998376 w 3200775"/>
                <a:gd name="connsiteY16" fmla="*/ 1296955 h 1371600"/>
                <a:gd name="connsiteX17" fmla="*/ 1110343 w 3200775"/>
                <a:gd name="connsiteY17" fmla="*/ 1352938 h 1371600"/>
                <a:gd name="connsiteX18" fmla="*/ 1240972 w 3200775"/>
                <a:gd name="connsiteY18" fmla="*/ 1371600 h 1371600"/>
                <a:gd name="connsiteX19" fmla="*/ 1959429 w 3200775"/>
                <a:gd name="connsiteY19" fmla="*/ 1362269 h 1371600"/>
                <a:gd name="connsiteX20" fmla="*/ 2071396 w 3200775"/>
                <a:gd name="connsiteY20" fmla="*/ 1352938 h 1371600"/>
                <a:gd name="connsiteX21" fmla="*/ 2164703 w 3200775"/>
                <a:gd name="connsiteY21" fmla="*/ 1268963 h 1371600"/>
                <a:gd name="connsiteX22" fmla="*/ 2211356 w 3200775"/>
                <a:gd name="connsiteY22" fmla="*/ 1184987 h 1371600"/>
                <a:gd name="connsiteX23" fmla="*/ 2295331 w 3200775"/>
                <a:gd name="connsiteY23" fmla="*/ 1035698 h 1371600"/>
                <a:gd name="connsiteX24" fmla="*/ 2332654 w 3200775"/>
                <a:gd name="connsiteY24" fmla="*/ 961053 h 1371600"/>
                <a:gd name="connsiteX25" fmla="*/ 2351315 w 3200775"/>
                <a:gd name="connsiteY25" fmla="*/ 877077 h 1371600"/>
                <a:gd name="connsiteX26" fmla="*/ 2379307 w 3200775"/>
                <a:gd name="connsiteY26" fmla="*/ 774440 h 1371600"/>
                <a:gd name="connsiteX27" fmla="*/ 2407298 w 3200775"/>
                <a:gd name="connsiteY27" fmla="*/ 671804 h 1371600"/>
                <a:gd name="connsiteX28" fmla="*/ 2416629 w 3200775"/>
                <a:gd name="connsiteY28" fmla="*/ 615820 h 1371600"/>
                <a:gd name="connsiteX29" fmla="*/ 2435290 w 3200775"/>
                <a:gd name="connsiteY29" fmla="*/ 485192 h 1371600"/>
                <a:gd name="connsiteX30" fmla="*/ 2453951 w 3200775"/>
                <a:gd name="connsiteY30" fmla="*/ 401216 h 1371600"/>
                <a:gd name="connsiteX31" fmla="*/ 2472613 w 3200775"/>
                <a:gd name="connsiteY31" fmla="*/ 335902 h 1371600"/>
                <a:gd name="connsiteX32" fmla="*/ 2491274 w 3200775"/>
                <a:gd name="connsiteY32" fmla="*/ 261257 h 1371600"/>
                <a:gd name="connsiteX33" fmla="*/ 2519266 w 3200775"/>
                <a:gd name="connsiteY33" fmla="*/ 205273 h 1371600"/>
                <a:gd name="connsiteX34" fmla="*/ 2621903 w 3200775"/>
                <a:gd name="connsiteY34" fmla="*/ 83975 h 1371600"/>
                <a:gd name="connsiteX35" fmla="*/ 2677886 w 3200775"/>
                <a:gd name="connsiteY35" fmla="*/ 9330 h 1371600"/>
                <a:gd name="connsiteX36" fmla="*/ 2705878 w 3200775"/>
                <a:gd name="connsiteY36" fmla="*/ 0 h 1371600"/>
                <a:gd name="connsiteX37" fmla="*/ 2892490 w 3200775"/>
                <a:gd name="connsiteY37" fmla="*/ 9330 h 1371600"/>
                <a:gd name="connsiteX38" fmla="*/ 2920482 w 3200775"/>
                <a:gd name="connsiteY38" fmla="*/ 18661 h 1371600"/>
                <a:gd name="connsiteX39" fmla="*/ 2976466 w 3200775"/>
                <a:gd name="connsiteY39" fmla="*/ 74645 h 1371600"/>
                <a:gd name="connsiteX40" fmla="*/ 3004458 w 3200775"/>
                <a:gd name="connsiteY40" fmla="*/ 102636 h 1371600"/>
                <a:gd name="connsiteX41" fmla="*/ 3041780 w 3200775"/>
                <a:gd name="connsiteY41" fmla="*/ 158620 h 1371600"/>
                <a:gd name="connsiteX42" fmla="*/ 3079103 w 3200775"/>
                <a:gd name="connsiteY42" fmla="*/ 205273 h 1371600"/>
                <a:gd name="connsiteX43" fmla="*/ 3097764 w 3200775"/>
                <a:gd name="connsiteY43" fmla="*/ 261257 h 1371600"/>
                <a:gd name="connsiteX44" fmla="*/ 3135086 w 3200775"/>
                <a:gd name="connsiteY44" fmla="*/ 317240 h 1371600"/>
                <a:gd name="connsiteX45" fmla="*/ 3172409 w 3200775"/>
                <a:gd name="connsiteY45" fmla="*/ 391885 h 1371600"/>
                <a:gd name="connsiteX46" fmla="*/ 3191070 w 3200775"/>
                <a:gd name="connsiteY46" fmla="*/ 475861 h 1371600"/>
                <a:gd name="connsiteX47" fmla="*/ 3200400 w 3200775"/>
                <a:gd name="connsiteY47" fmla="*/ 550506 h 1371600"/>
                <a:gd name="connsiteX48" fmla="*/ 3200400 w 3200775"/>
                <a:gd name="connsiteY48" fmla="*/ 578498 h 1371600"/>
                <a:gd name="connsiteX0" fmla="*/ 0 w 3200775"/>
                <a:gd name="connsiteY0" fmla="*/ 409030 h 1388745"/>
                <a:gd name="connsiteX1" fmla="*/ 9331 w 3200775"/>
                <a:gd name="connsiteY1" fmla="*/ 483675 h 1388745"/>
                <a:gd name="connsiteX2" fmla="*/ 18662 w 3200775"/>
                <a:gd name="connsiteY2" fmla="*/ 511667 h 1388745"/>
                <a:gd name="connsiteX3" fmla="*/ 37323 w 3200775"/>
                <a:gd name="connsiteY3" fmla="*/ 688949 h 1388745"/>
                <a:gd name="connsiteX4" fmla="*/ 55984 w 3200775"/>
                <a:gd name="connsiteY4" fmla="*/ 716941 h 1388745"/>
                <a:gd name="connsiteX5" fmla="*/ 65315 w 3200775"/>
                <a:gd name="connsiteY5" fmla="*/ 744932 h 1388745"/>
                <a:gd name="connsiteX6" fmla="*/ 93307 w 3200775"/>
                <a:gd name="connsiteY6" fmla="*/ 754263 h 1388745"/>
                <a:gd name="connsiteX7" fmla="*/ 167951 w 3200775"/>
                <a:gd name="connsiteY7" fmla="*/ 782255 h 1388745"/>
                <a:gd name="connsiteX8" fmla="*/ 307911 w 3200775"/>
                <a:gd name="connsiteY8" fmla="*/ 810635 h 1388745"/>
                <a:gd name="connsiteX9" fmla="*/ 578498 w 3200775"/>
                <a:gd name="connsiteY9" fmla="*/ 800916 h 1388745"/>
                <a:gd name="connsiteX10" fmla="*/ 727788 w 3200775"/>
                <a:gd name="connsiteY10" fmla="*/ 856900 h 1388745"/>
                <a:gd name="connsiteX11" fmla="*/ 811764 w 3200775"/>
                <a:gd name="connsiteY11" fmla="*/ 922214 h 1388745"/>
                <a:gd name="connsiteX12" fmla="*/ 849086 w 3200775"/>
                <a:gd name="connsiteY12" fmla="*/ 1006190 h 1388745"/>
                <a:gd name="connsiteX13" fmla="*/ 867747 w 3200775"/>
                <a:gd name="connsiteY13" fmla="*/ 1062173 h 1388745"/>
                <a:gd name="connsiteX14" fmla="*/ 895739 w 3200775"/>
                <a:gd name="connsiteY14" fmla="*/ 1118157 h 1388745"/>
                <a:gd name="connsiteX15" fmla="*/ 933062 w 3200775"/>
                <a:gd name="connsiteY15" fmla="*/ 1211463 h 1388745"/>
                <a:gd name="connsiteX16" fmla="*/ 998376 w 3200775"/>
                <a:gd name="connsiteY16" fmla="*/ 1314100 h 1388745"/>
                <a:gd name="connsiteX17" fmla="*/ 1110343 w 3200775"/>
                <a:gd name="connsiteY17" fmla="*/ 1370083 h 1388745"/>
                <a:gd name="connsiteX18" fmla="*/ 1240972 w 3200775"/>
                <a:gd name="connsiteY18" fmla="*/ 1388745 h 1388745"/>
                <a:gd name="connsiteX19" fmla="*/ 1959429 w 3200775"/>
                <a:gd name="connsiteY19" fmla="*/ 1379414 h 1388745"/>
                <a:gd name="connsiteX20" fmla="*/ 2071396 w 3200775"/>
                <a:gd name="connsiteY20" fmla="*/ 1370083 h 1388745"/>
                <a:gd name="connsiteX21" fmla="*/ 2164703 w 3200775"/>
                <a:gd name="connsiteY21" fmla="*/ 1286108 h 1388745"/>
                <a:gd name="connsiteX22" fmla="*/ 2211356 w 3200775"/>
                <a:gd name="connsiteY22" fmla="*/ 1202132 h 1388745"/>
                <a:gd name="connsiteX23" fmla="*/ 2295331 w 3200775"/>
                <a:gd name="connsiteY23" fmla="*/ 1052843 h 1388745"/>
                <a:gd name="connsiteX24" fmla="*/ 2332654 w 3200775"/>
                <a:gd name="connsiteY24" fmla="*/ 978198 h 1388745"/>
                <a:gd name="connsiteX25" fmla="*/ 2351315 w 3200775"/>
                <a:gd name="connsiteY25" fmla="*/ 894222 h 1388745"/>
                <a:gd name="connsiteX26" fmla="*/ 2379307 w 3200775"/>
                <a:gd name="connsiteY26" fmla="*/ 791585 h 1388745"/>
                <a:gd name="connsiteX27" fmla="*/ 2407298 w 3200775"/>
                <a:gd name="connsiteY27" fmla="*/ 688949 h 1388745"/>
                <a:gd name="connsiteX28" fmla="*/ 2416629 w 3200775"/>
                <a:gd name="connsiteY28" fmla="*/ 632965 h 1388745"/>
                <a:gd name="connsiteX29" fmla="*/ 2435290 w 3200775"/>
                <a:gd name="connsiteY29" fmla="*/ 502337 h 1388745"/>
                <a:gd name="connsiteX30" fmla="*/ 2453951 w 3200775"/>
                <a:gd name="connsiteY30" fmla="*/ 418361 h 1388745"/>
                <a:gd name="connsiteX31" fmla="*/ 2472613 w 3200775"/>
                <a:gd name="connsiteY31" fmla="*/ 353047 h 1388745"/>
                <a:gd name="connsiteX32" fmla="*/ 2491274 w 3200775"/>
                <a:gd name="connsiteY32" fmla="*/ 278402 h 1388745"/>
                <a:gd name="connsiteX33" fmla="*/ 2519266 w 3200775"/>
                <a:gd name="connsiteY33" fmla="*/ 222418 h 1388745"/>
                <a:gd name="connsiteX34" fmla="*/ 2621903 w 3200775"/>
                <a:gd name="connsiteY34" fmla="*/ 101120 h 1388745"/>
                <a:gd name="connsiteX35" fmla="*/ 2677886 w 3200775"/>
                <a:gd name="connsiteY35" fmla="*/ 26475 h 1388745"/>
                <a:gd name="connsiteX36" fmla="*/ 2761123 w 3200775"/>
                <a:gd name="connsiteY36" fmla="*/ 0 h 1388745"/>
                <a:gd name="connsiteX37" fmla="*/ 2892490 w 3200775"/>
                <a:gd name="connsiteY37" fmla="*/ 26475 h 1388745"/>
                <a:gd name="connsiteX38" fmla="*/ 2920482 w 3200775"/>
                <a:gd name="connsiteY38" fmla="*/ 35806 h 1388745"/>
                <a:gd name="connsiteX39" fmla="*/ 2976466 w 3200775"/>
                <a:gd name="connsiteY39" fmla="*/ 91790 h 1388745"/>
                <a:gd name="connsiteX40" fmla="*/ 3004458 w 3200775"/>
                <a:gd name="connsiteY40" fmla="*/ 119781 h 1388745"/>
                <a:gd name="connsiteX41" fmla="*/ 3041780 w 3200775"/>
                <a:gd name="connsiteY41" fmla="*/ 175765 h 1388745"/>
                <a:gd name="connsiteX42" fmla="*/ 3079103 w 3200775"/>
                <a:gd name="connsiteY42" fmla="*/ 222418 h 1388745"/>
                <a:gd name="connsiteX43" fmla="*/ 3097764 w 3200775"/>
                <a:gd name="connsiteY43" fmla="*/ 278402 h 1388745"/>
                <a:gd name="connsiteX44" fmla="*/ 3135086 w 3200775"/>
                <a:gd name="connsiteY44" fmla="*/ 334385 h 1388745"/>
                <a:gd name="connsiteX45" fmla="*/ 3172409 w 3200775"/>
                <a:gd name="connsiteY45" fmla="*/ 409030 h 1388745"/>
                <a:gd name="connsiteX46" fmla="*/ 3191070 w 3200775"/>
                <a:gd name="connsiteY46" fmla="*/ 493006 h 1388745"/>
                <a:gd name="connsiteX47" fmla="*/ 3200400 w 3200775"/>
                <a:gd name="connsiteY47" fmla="*/ 567651 h 1388745"/>
                <a:gd name="connsiteX48" fmla="*/ 3200400 w 3200775"/>
                <a:gd name="connsiteY48" fmla="*/ 595643 h 138874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53951 w 3200775"/>
                <a:gd name="connsiteY30" fmla="*/ 418391 h 1388775"/>
                <a:gd name="connsiteX31" fmla="*/ 2472613 w 3200775"/>
                <a:gd name="connsiteY31" fmla="*/ 353077 h 1388775"/>
                <a:gd name="connsiteX32" fmla="*/ 2491274 w 3200775"/>
                <a:gd name="connsiteY32" fmla="*/ 278432 h 1388775"/>
                <a:gd name="connsiteX33" fmla="*/ 2519266 w 3200775"/>
                <a:gd name="connsiteY33" fmla="*/ 222448 h 1388775"/>
                <a:gd name="connsiteX34" fmla="*/ 2677886 w 3200775"/>
                <a:gd name="connsiteY34" fmla="*/ 26505 h 1388775"/>
                <a:gd name="connsiteX35" fmla="*/ 2761123 w 3200775"/>
                <a:gd name="connsiteY35" fmla="*/ 30 h 1388775"/>
                <a:gd name="connsiteX36" fmla="*/ 2892490 w 3200775"/>
                <a:gd name="connsiteY36" fmla="*/ 26505 h 1388775"/>
                <a:gd name="connsiteX37" fmla="*/ 2920482 w 3200775"/>
                <a:gd name="connsiteY37" fmla="*/ 35836 h 1388775"/>
                <a:gd name="connsiteX38" fmla="*/ 2976466 w 3200775"/>
                <a:gd name="connsiteY38" fmla="*/ 91820 h 1388775"/>
                <a:gd name="connsiteX39" fmla="*/ 3004458 w 3200775"/>
                <a:gd name="connsiteY39" fmla="*/ 119811 h 1388775"/>
                <a:gd name="connsiteX40" fmla="*/ 3041780 w 3200775"/>
                <a:gd name="connsiteY40" fmla="*/ 175795 h 1388775"/>
                <a:gd name="connsiteX41" fmla="*/ 3079103 w 3200775"/>
                <a:gd name="connsiteY41" fmla="*/ 222448 h 1388775"/>
                <a:gd name="connsiteX42" fmla="*/ 3097764 w 3200775"/>
                <a:gd name="connsiteY42" fmla="*/ 278432 h 1388775"/>
                <a:gd name="connsiteX43" fmla="*/ 3135086 w 3200775"/>
                <a:gd name="connsiteY43" fmla="*/ 334415 h 1388775"/>
                <a:gd name="connsiteX44" fmla="*/ 3172409 w 3200775"/>
                <a:gd name="connsiteY44" fmla="*/ 409060 h 1388775"/>
                <a:gd name="connsiteX45" fmla="*/ 3191070 w 3200775"/>
                <a:gd name="connsiteY45" fmla="*/ 493036 h 1388775"/>
                <a:gd name="connsiteX46" fmla="*/ 3200400 w 3200775"/>
                <a:gd name="connsiteY46" fmla="*/ 567681 h 1388775"/>
                <a:gd name="connsiteX47" fmla="*/ 3200400 w 3200775"/>
                <a:gd name="connsiteY47"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53951 w 3200775"/>
                <a:gd name="connsiteY30" fmla="*/ 418391 h 1388775"/>
                <a:gd name="connsiteX31" fmla="*/ 2472613 w 3200775"/>
                <a:gd name="connsiteY31" fmla="*/ 353077 h 1388775"/>
                <a:gd name="connsiteX32" fmla="*/ 2491274 w 3200775"/>
                <a:gd name="connsiteY32" fmla="*/ 278432 h 1388775"/>
                <a:gd name="connsiteX33" fmla="*/ 2519266 w 3200775"/>
                <a:gd name="connsiteY33" fmla="*/ 222448 h 1388775"/>
                <a:gd name="connsiteX34" fmla="*/ 2677886 w 3200775"/>
                <a:gd name="connsiteY34" fmla="*/ 26505 h 1388775"/>
                <a:gd name="connsiteX35" fmla="*/ 2761123 w 3200775"/>
                <a:gd name="connsiteY35" fmla="*/ 30 h 1388775"/>
                <a:gd name="connsiteX36" fmla="*/ 2892490 w 3200775"/>
                <a:gd name="connsiteY36" fmla="*/ 26505 h 1388775"/>
                <a:gd name="connsiteX37" fmla="*/ 2976466 w 3200775"/>
                <a:gd name="connsiteY37" fmla="*/ 91820 h 1388775"/>
                <a:gd name="connsiteX38" fmla="*/ 3004458 w 3200775"/>
                <a:gd name="connsiteY38" fmla="*/ 119811 h 1388775"/>
                <a:gd name="connsiteX39" fmla="*/ 3041780 w 3200775"/>
                <a:gd name="connsiteY39" fmla="*/ 175795 h 1388775"/>
                <a:gd name="connsiteX40" fmla="*/ 3079103 w 3200775"/>
                <a:gd name="connsiteY40" fmla="*/ 222448 h 1388775"/>
                <a:gd name="connsiteX41" fmla="*/ 3097764 w 3200775"/>
                <a:gd name="connsiteY41" fmla="*/ 278432 h 1388775"/>
                <a:gd name="connsiteX42" fmla="*/ 3135086 w 3200775"/>
                <a:gd name="connsiteY42" fmla="*/ 334415 h 1388775"/>
                <a:gd name="connsiteX43" fmla="*/ 3172409 w 3200775"/>
                <a:gd name="connsiteY43" fmla="*/ 409060 h 1388775"/>
                <a:gd name="connsiteX44" fmla="*/ 3191070 w 3200775"/>
                <a:gd name="connsiteY44" fmla="*/ 493036 h 1388775"/>
                <a:gd name="connsiteX45" fmla="*/ 3200400 w 3200775"/>
                <a:gd name="connsiteY45" fmla="*/ 567681 h 1388775"/>
                <a:gd name="connsiteX46" fmla="*/ 3200400 w 3200775"/>
                <a:gd name="connsiteY46"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53951 w 3200775"/>
                <a:gd name="connsiteY30" fmla="*/ 418391 h 1388775"/>
                <a:gd name="connsiteX31" fmla="*/ 2472613 w 3200775"/>
                <a:gd name="connsiteY31" fmla="*/ 353077 h 1388775"/>
                <a:gd name="connsiteX32" fmla="*/ 2491274 w 3200775"/>
                <a:gd name="connsiteY32" fmla="*/ 278432 h 1388775"/>
                <a:gd name="connsiteX33" fmla="*/ 2519266 w 3200775"/>
                <a:gd name="connsiteY33" fmla="*/ 222448 h 1388775"/>
                <a:gd name="connsiteX34" fmla="*/ 2677886 w 3200775"/>
                <a:gd name="connsiteY34" fmla="*/ 26505 h 1388775"/>
                <a:gd name="connsiteX35" fmla="*/ 2761123 w 3200775"/>
                <a:gd name="connsiteY35" fmla="*/ 30 h 1388775"/>
                <a:gd name="connsiteX36" fmla="*/ 2892490 w 3200775"/>
                <a:gd name="connsiteY36" fmla="*/ 26505 h 1388775"/>
                <a:gd name="connsiteX37" fmla="*/ 2976466 w 3200775"/>
                <a:gd name="connsiteY37" fmla="*/ 91820 h 1388775"/>
                <a:gd name="connsiteX38" fmla="*/ 3041780 w 3200775"/>
                <a:gd name="connsiteY38" fmla="*/ 175795 h 1388775"/>
                <a:gd name="connsiteX39" fmla="*/ 3079103 w 3200775"/>
                <a:gd name="connsiteY39" fmla="*/ 222448 h 1388775"/>
                <a:gd name="connsiteX40" fmla="*/ 3097764 w 3200775"/>
                <a:gd name="connsiteY40" fmla="*/ 278432 h 1388775"/>
                <a:gd name="connsiteX41" fmla="*/ 3135086 w 3200775"/>
                <a:gd name="connsiteY41" fmla="*/ 334415 h 1388775"/>
                <a:gd name="connsiteX42" fmla="*/ 3172409 w 3200775"/>
                <a:gd name="connsiteY42" fmla="*/ 409060 h 1388775"/>
                <a:gd name="connsiteX43" fmla="*/ 3191070 w 3200775"/>
                <a:gd name="connsiteY43" fmla="*/ 493036 h 1388775"/>
                <a:gd name="connsiteX44" fmla="*/ 3200400 w 3200775"/>
                <a:gd name="connsiteY44" fmla="*/ 567681 h 1388775"/>
                <a:gd name="connsiteX45" fmla="*/ 3200400 w 3200775"/>
                <a:gd name="connsiteY45"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53951 w 3200775"/>
                <a:gd name="connsiteY30" fmla="*/ 418391 h 1388775"/>
                <a:gd name="connsiteX31" fmla="*/ 2472613 w 3200775"/>
                <a:gd name="connsiteY31" fmla="*/ 353077 h 1388775"/>
                <a:gd name="connsiteX32" fmla="*/ 2491274 w 3200775"/>
                <a:gd name="connsiteY32" fmla="*/ 278432 h 1388775"/>
                <a:gd name="connsiteX33" fmla="*/ 2519266 w 3200775"/>
                <a:gd name="connsiteY33" fmla="*/ 222448 h 1388775"/>
                <a:gd name="connsiteX34" fmla="*/ 2677886 w 3200775"/>
                <a:gd name="connsiteY34" fmla="*/ 26505 h 1388775"/>
                <a:gd name="connsiteX35" fmla="*/ 2761123 w 3200775"/>
                <a:gd name="connsiteY35" fmla="*/ 30 h 1388775"/>
                <a:gd name="connsiteX36" fmla="*/ 2892490 w 3200775"/>
                <a:gd name="connsiteY36" fmla="*/ 26505 h 1388775"/>
                <a:gd name="connsiteX37" fmla="*/ 2976466 w 3200775"/>
                <a:gd name="connsiteY37" fmla="*/ 91820 h 1388775"/>
                <a:gd name="connsiteX38" fmla="*/ 3041780 w 3200775"/>
                <a:gd name="connsiteY38" fmla="*/ 175795 h 1388775"/>
                <a:gd name="connsiteX39" fmla="*/ 3097764 w 3200775"/>
                <a:gd name="connsiteY39" fmla="*/ 278432 h 1388775"/>
                <a:gd name="connsiteX40" fmla="*/ 3135086 w 3200775"/>
                <a:gd name="connsiteY40" fmla="*/ 334415 h 1388775"/>
                <a:gd name="connsiteX41" fmla="*/ 3172409 w 3200775"/>
                <a:gd name="connsiteY41" fmla="*/ 409060 h 1388775"/>
                <a:gd name="connsiteX42" fmla="*/ 3191070 w 3200775"/>
                <a:gd name="connsiteY42" fmla="*/ 493036 h 1388775"/>
                <a:gd name="connsiteX43" fmla="*/ 3200400 w 3200775"/>
                <a:gd name="connsiteY43" fmla="*/ 567681 h 1388775"/>
                <a:gd name="connsiteX44" fmla="*/ 3200400 w 3200775"/>
                <a:gd name="connsiteY44"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53951 w 3200775"/>
                <a:gd name="connsiteY30" fmla="*/ 418391 h 1388775"/>
                <a:gd name="connsiteX31" fmla="*/ 2472613 w 3200775"/>
                <a:gd name="connsiteY31" fmla="*/ 353077 h 1388775"/>
                <a:gd name="connsiteX32" fmla="*/ 2491274 w 3200775"/>
                <a:gd name="connsiteY32" fmla="*/ 278432 h 1388775"/>
                <a:gd name="connsiteX33" fmla="*/ 2519266 w 3200775"/>
                <a:gd name="connsiteY33" fmla="*/ 222448 h 1388775"/>
                <a:gd name="connsiteX34" fmla="*/ 2677886 w 3200775"/>
                <a:gd name="connsiteY34" fmla="*/ 26505 h 1388775"/>
                <a:gd name="connsiteX35" fmla="*/ 2761123 w 3200775"/>
                <a:gd name="connsiteY35" fmla="*/ 30 h 1388775"/>
                <a:gd name="connsiteX36" fmla="*/ 2892490 w 3200775"/>
                <a:gd name="connsiteY36" fmla="*/ 26505 h 1388775"/>
                <a:gd name="connsiteX37" fmla="*/ 2976466 w 3200775"/>
                <a:gd name="connsiteY37" fmla="*/ 91820 h 1388775"/>
                <a:gd name="connsiteX38" fmla="*/ 3041780 w 3200775"/>
                <a:gd name="connsiteY38" fmla="*/ 175795 h 1388775"/>
                <a:gd name="connsiteX39" fmla="*/ 3097764 w 3200775"/>
                <a:gd name="connsiteY39" fmla="*/ 278432 h 1388775"/>
                <a:gd name="connsiteX40" fmla="*/ 3172409 w 3200775"/>
                <a:gd name="connsiteY40" fmla="*/ 409060 h 1388775"/>
                <a:gd name="connsiteX41" fmla="*/ 3191070 w 3200775"/>
                <a:gd name="connsiteY41" fmla="*/ 493036 h 1388775"/>
                <a:gd name="connsiteX42" fmla="*/ 3200400 w 3200775"/>
                <a:gd name="connsiteY42" fmla="*/ 567681 h 1388775"/>
                <a:gd name="connsiteX43" fmla="*/ 3200400 w 3200775"/>
                <a:gd name="connsiteY43"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53951 w 3200775"/>
                <a:gd name="connsiteY30" fmla="*/ 418391 h 1388775"/>
                <a:gd name="connsiteX31" fmla="*/ 2472613 w 3200775"/>
                <a:gd name="connsiteY31" fmla="*/ 353077 h 1388775"/>
                <a:gd name="connsiteX32" fmla="*/ 2519266 w 3200775"/>
                <a:gd name="connsiteY32" fmla="*/ 222448 h 1388775"/>
                <a:gd name="connsiteX33" fmla="*/ 2677886 w 3200775"/>
                <a:gd name="connsiteY33" fmla="*/ 26505 h 1388775"/>
                <a:gd name="connsiteX34" fmla="*/ 2761123 w 3200775"/>
                <a:gd name="connsiteY34" fmla="*/ 30 h 1388775"/>
                <a:gd name="connsiteX35" fmla="*/ 2892490 w 3200775"/>
                <a:gd name="connsiteY35" fmla="*/ 26505 h 1388775"/>
                <a:gd name="connsiteX36" fmla="*/ 2976466 w 3200775"/>
                <a:gd name="connsiteY36" fmla="*/ 91820 h 1388775"/>
                <a:gd name="connsiteX37" fmla="*/ 3041780 w 3200775"/>
                <a:gd name="connsiteY37" fmla="*/ 175795 h 1388775"/>
                <a:gd name="connsiteX38" fmla="*/ 3097764 w 3200775"/>
                <a:gd name="connsiteY38" fmla="*/ 278432 h 1388775"/>
                <a:gd name="connsiteX39" fmla="*/ 3172409 w 3200775"/>
                <a:gd name="connsiteY39" fmla="*/ 409060 h 1388775"/>
                <a:gd name="connsiteX40" fmla="*/ 3191070 w 3200775"/>
                <a:gd name="connsiteY40" fmla="*/ 493036 h 1388775"/>
                <a:gd name="connsiteX41" fmla="*/ 3200400 w 3200775"/>
                <a:gd name="connsiteY41" fmla="*/ 567681 h 1388775"/>
                <a:gd name="connsiteX42" fmla="*/ 3200400 w 3200775"/>
                <a:gd name="connsiteY42"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07298 w 3200775"/>
                <a:gd name="connsiteY27" fmla="*/ 688979 h 1388775"/>
                <a:gd name="connsiteX28" fmla="*/ 2416629 w 3200775"/>
                <a:gd name="connsiteY28" fmla="*/ 632995 h 1388775"/>
                <a:gd name="connsiteX29" fmla="*/ 2435290 w 3200775"/>
                <a:gd name="connsiteY29" fmla="*/ 502367 h 1388775"/>
                <a:gd name="connsiteX30" fmla="*/ 2472613 w 3200775"/>
                <a:gd name="connsiteY30" fmla="*/ 353077 h 1388775"/>
                <a:gd name="connsiteX31" fmla="*/ 2519266 w 3200775"/>
                <a:gd name="connsiteY31" fmla="*/ 222448 h 1388775"/>
                <a:gd name="connsiteX32" fmla="*/ 2677886 w 3200775"/>
                <a:gd name="connsiteY32" fmla="*/ 26505 h 1388775"/>
                <a:gd name="connsiteX33" fmla="*/ 2761123 w 3200775"/>
                <a:gd name="connsiteY33" fmla="*/ 30 h 1388775"/>
                <a:gd name="connsiteX34" fmla="*/ 2892490 w 3200775"/>
                <a:gd name="connsiteY34" fmla="*/ 26505 h 1388775"/>
                <a:gd name="connsiteX35" fmla="*/ 2976466 w 3200775"/>
                <a:gd name="connsiteY35" fmla="*/ 91820 h 1388775"/>
                <a:gd name="connsiteX36" fmla="*/ 3041780 w 3200775"/>
                <a:gd name="connsiteY36" fmla="*/ 175795 h 1388775"/>
                <a:gd name="connsiteX37" fmla="*/ 3097764 w 3200775"/>
                <a:gd name="connsiteY37" fmla="*/ 278432 h 1388775"/>
                <a:gd name="connsiteX38" fmla="*/ 3172409 w 3200775"/>
                <a:gd name="connsiteY38" fmla="*/ 409060 h 1388775"/>
                <a:gd name="connsiteX39" fmla="*/ 3191070 w 3200775"/>
                <a:gd name="connsiteY39" fmla="*/ 493036 h 1388775"/>
                <a:gd name="connsiteX40" fmla="*/ 3200400 w 3200775"/>
                <a:gd name="connsiteY40" fmla="*/ 567681 h 1388775"/>
                <a:gd name="connsiteX41" fmla="*/ 3200400 w 3200775"/>
                <a:gd name="connsiteY41"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51315 w 3200775"/>
                <a:gd name="connsiteY25" fmla="*/ 894252 h 1388775"/>
                <a:gd name="connsiteX26" fmla="*/ 2379307 w 3200775"/>
                <a:gd name="connsiteY26" fmla="*/ 791615 h 1388775"/>
                <a:gd name="connsiteX27" fmla="*/ 2416629 w 3200775"/>
                <a:gd name="connsiteY27" fmla="*/ 632995 h 1388775"/>
                <a:gd name="connsiteX28" fmla="*/ 2435290 w 3200775"/>
                <a:gd name="connsiteY28" fmla="*/ 502367 h 1388775"/>
                <a:gd name="connsiteX29" fmla="*/ 2472613 w 3200775"/>
                <a:gd name="connsiteY29" fmla="*/ 353077 h 1388775"/>
                <a:gd name="connsiteX30" fmla="*/ 2519266 w 3200775"/>
                <a:gd name="connsiteY30" fmla="*/ 222448 h 1388775"/>
                <a:gd name="connsiteX31" fmla="*/ 2677886 w 3200775"/>
                <a:gd name="connsiteY31" fmla="*/ 26505 h 1388775"/>
                <a:gd name="connsiteX32" fmla="*/ 2761123 w 3200775"/>
                <a:gd name="connsiteY32" fmla="*/ 30 h 1388775"/>
                <a:gd name="connsiteX33" fmla="*/ 2892490 w 3200775"/>
                <a:gd name="connsiteY33" fmla="*/ 26505 h 1388775"/>
                <a:gd name="connsiteX34" fmla="*/ 2976466 w 3200775"/>
                <a:gd name="connsiteY34" fmla="*/ 91820 h 1388775"/>
                <a:gd name="connsiteX35" fmla="*/ 3041780 w 3200775"/>
                <a:gd name="connsiteY35" fmla="*/ 175795 h 1388775"/>
                <a:gd name="connsiteX36" fmla="*/ 3097764 w 3200775"/>
                <a:gd name="connsiteY36" fmla="*/ 278432 h 1388775"/>
                <a:gd name="connsiteX37" fmla="*/ 3172409 w 3200775"/>
                <a:gd name="connsiteY37" fmla="*/ 409060 h 1388775"/>
                <a:gd name="connsiteX38" fmla="*/ 3191070 w 3200775"/>
                <a:gd name="connsiteY38" fmla="*/ 493036 h 1388775"/>
                <a:gd name="connsiteX39" fmla="*/ 3200400 w 3200775"/>
                <a:gd name="connsiteY39" fmla="*/ 567681 h 1388775"/>
                <a:gd name="connsiteX40" fmla="*/ 3200400 w 3200775"/>
                <a:gd name="connsiteY40"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295331 w 3200775"/>
                <a:gd name="connsiteY23" fmla="*/ 1052873 h 1388775"/>
                <a:gd name="connsiteX24" fmla="*/ 2332654 w 3200775"/>
                <a:gd name="connsiteY24" fmla="*/ 978228 h 1388775"/>
                <a:gd name="connsiteX25" fmla="*/ 2379307 w 3200775"/>
                <a:gd name="connsiteY25" fmla="*/ 791615 h 1388775"/>
                <a:gd name="connsiteX26" fmla="*/ 2416629 w 3200775"/>
                <a:gd name="connsiteY26" fmla="*/ 632995 h 1388775"/>
                <a:gd name="connsiteX27" fmla="*/ 2435290 w 3200775"/>
                <a:gd name="connsiteY27" fmla="*/ 502367 h 1388775"/>
                <a:gd name="connsiteX28" fmla="*/ 2472613 w 3200775"/>
                <a:gd name="connsiteY28" fmla="*/ 353077 h 1388775"/>
                <a:gd name="connsiteX29" fmla="*/ 2519266 w 3200775"/>
                <a:gd name="connsiteY29" fmla="*/ 222448 h 1388775"/>
                <a:gd name="connsiteX30" fmla="*/ 2677886 w 3200775"/>
                <a:gd name="connsiteY30" fmla="*/ 26505 h 1388775"/>
                <a:gd name="connsiteX31" fmla="*/ 2761123 w 3200775"/>
                <a:gd name="connsiteY31" fmla="*/ 30 h 1388775"/>
                <a:gd name="connsiteX32" fmla="*/ 2892490 w 3200775"/>
                <a:gd name="connsiteY32" fmla="*/ 26505 h 1388775"/>
                <a:gd name="connsiteX33" fmla="*/ 2976466 w 3200775"/>
                <a:gd name="connsiteY33" fmla="*/ 91820 h 1388775"/>
                <a:gd name="connsiteX34" fmla="*/ 3041780 w 3200775"/>
                <a:gd name="connsiteY34" fmla="*/ 175795 h 1388775"/>
                <a:gd name="connsiteX35" fmla="*/ 3097764 w 3200775"/>
                <a:gd name="connsiteY35" fmla="*/ 278432 h 1388775"/>
                <a:gd name="connsiteX36" fmla="*/ 3172409 w 3200775"/>
                <a:gd name="connsiteY36" fmla="*/ 409060 h 1388775"/>
                <a:gd name="connsiteX37" fmla="*/ 3191070 w 3200775"/>
                <a:gd name="connsiteY37" fmla="*/ 493036 h 1388775"/>
                <a:gd name="connsiteX38" fmla="*/ 3200400 w 3200775"/>
                <a:gd name="connsiteY38" fmla="*/ 567681 h 1388775"/>
                <a:gd name="connsiteX39" fmla="*/ 3200400 w 3200775"/>
                <a:gd name="connsiteY39"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211356 w 3200775"/>
                <a:gd name="connsiteY22" fmla="*/ 1202162 h 1388775"/>
                <a:gd name="connsiteX23" fmla="*/ 2332654 w 3200775"/>
                <a:gd name="connsiteY23" fmla="*/ 978228 h 1388775"/>
                <a:gd name="connsiteX24" fmla="*/ 2379307 w 3200775"/>
                <a:gd name="connsiteY24" fmla="*/ 791615 h 1388775"/>
                <a:gd name="connsiteX25" fmla="*/ 2416629 w 3200775"/>
                <a:gd name="connsiteY25" fmla="*/ 632995 h 1388775"/>
                <a:gd name="connsiteX26" fmla="*/ 2435290 w 3200775"/>
                <a:gd name="connsiteY26" fmla="*/ 502367 h 1388775"/>
                <a:gd name="connsiteX27" fmla="*/ 2472613 w 3200775"/>
                <a:gd name="connsiteY27" fmla="*/ 353077 h 1388775"/>
                <a:gd name="connsiteX28" fmla="*/ 2519266 w 3200775"/>
                <a:gd name="connsiteY28" fmla="*/ 222448 h 1388775"/>
                <a:gd name="connsiteX29" fmla="*/ 2677886 w 3200775"/>
                <a:gd name="connsiteY29" fmla="*/ 26505 h 1388775"/>
                <a:gd name="connsiteX30" fmla="*/ 2761123 w 3200775"/>
                <a:gd name="connsiteY30" fmla="*/ 30 h 1388775"/>
                <a:gd name="connsiteX31" fmla="*/ 2892490 w 3200775"/>
                <a:gd name="connsiteY31" fmla="*/ 26505 h 1388775"/>
                <a:gd name="connsiteX32" fmla="*/ 2976466 w 3200775"/>
                <a:gd name="connsiteY32" fmla="*/ 91820 h 1388775"/>
                <a:gd name="connsiteX33" fmla="*/ 3041780 w 3200775"/>
                <a:gd name="connsiteY33" fmla="*/ 175795 h 1388775"/>
                <a:gd name="connsiteX34" fmla="*/ 3097764 w 3200775"/>
                <a:gd name="connsiteY34" fmla="*/ 278432 h 1388775"/>
                <a:gd name="connsiteX35" fmla="*/ 3172409 w 3200775"/>
                <a:gd name="connsiteY35" fmla="*/ 409060 h 1388775"/>
                <a:gd name="connsiteX36" fmla="*/ 3191070 w 3200775"/>
                <a:gd name="connsiteY36" fmla="*/ 493036 h 1388775"/>
                <a:gd name="connsiteX37" fmla="*/ 3200400 w 3200775"/>
                <a:gd name="connsiteY37" fmla="*/ 567681 h 1388775"/>
                <a:gd name="connsiteX38" fmla="*/ 3200400 w 3200775"/>
                <a:gd name="connsiteY38"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55984 w 3200775"/>
                <a:gd name="connsiteY4" fmla="*/ 716971 h 1388775"/>
                <a:gd name="connsiteX5" fmla="*/ 65315 w 3200775"/>
                <a:gd name="connsiteY5" fmla="*/ 744962 h 1388775"/>
                <a:gd name="connsiteX6" fmla="*/ 93307 w 3200775"/>
                <a:gd name="connsiteY6" fmla="*/ 754293 h 1388775"/>
                <a:gd name="connsiteX7" fmla="*/ 167951 w 3200775"/>
                <a:gd name="connsiteY7" fmla="*/ 782285 h 1388775"/>
                <a:gd name="connsiteX8" fmla="*/ 307911 w 3200775"/>
                <a:gd name="connsiteY8" fmla="*/ 810665 h 1388775"/>
                <a:gd name="connsiteX9" fmla="*/ 578498 w 3200775"/>
                <a:gd name="connsiteY9" fmla="*/ 800946 h 1388775"/>
                <a:gd name="connsiteX10" fmla="*/ 727788 w 3200775"/>
                <a:gd name="connsiteY10" fmla="*/ 856930 h 1388775"/>
                <a:gd name="connsiteX11" fmla="*/ 811764 w 3200775"/>
                <a:gd name="connsiteY11" fmla="*/ 922244 h 1388775"/>
                <a:gd name="connsiteX12" fmla="*/ 849086 w 3200775"/>
                <a:gd name="connsiteY12" fmla="*/ 1006220 h 1388775"/>
                <a:gd name="connsiteX13" fmla="*/ 867747 w 3200775"/>
                <a:gd name="connsiteY13" fmla="*/ 1062203 h 1388775"/>
                <a:gd name="connsiteX14" fmla="*/ 895739 w 3200775"/>
                <a:gd name="connsiteY14" fmla="*/ 1118187 h 1388775"/>
                <a:gd name="connsiteX15" fmla="*/ 933062 w 3200775"/>
                <a:gd name="connsiteY15" fmla="*/ 1211493 h 1388775"/>
                <a:gd name="connsiteX16" fmla="*/ 998376 w 3200775"/>
                <a:gd name="connsiteY16" fmla="*/ 1314130 h 1388775"/>
                <a:gd name="connsiteX17" fmla="*/ 1110343 w 3200775"/>
                <a:gd name="connsiteY17" fmla="*/ 1370113 h 1388775"/>
                <a:gd name="connsiteX18" fmla="*/ 1240972 w 3200775"/>
                <a:gd name="connsiteY18" fmla="*/ 1388775 h 1388775"/>
                <a:gd name="connsiteX19" fmla="*/ 1959429 w 3200775"/>
                <a:gd name="connsiteY19" fmla="*/ 1379444 h 1388775"/>
                <a:gd name="connsiteX20" fmla="*/ 2071396 w 3200775"/>
                <a:gd name="connsiteY20" fmla="*/ 1370113 h 1388775"/>
                <a:gd name="connsiteX21" fmla="*/ 2164703 w 3200775"/>
                <a:gd name="connsiteY21" fmla="*/ 1286138 h 1388775"/>
                <a:gd name="connsiteX22" fmla="*/ 2332654 w 3200775"/>
                <a:gd name="connsiteY22" fmla="*/ 978228 h 1388775"/>
                <a:gd name="connsiteX23" fmla="*/ 2379307 w 3200775"/>
                <a:gd name="connsiteY23" fmla="*/ 791615 h 1388775"/>
                <a:gd name="connsiteX24" fmla="*/ 2416629 w 3200775"/>
                <a:gd name="connsiteY24" fmla="*/ 632995 h 1388775"/>
                <a:gd name="connsiteX25" fmla="*/ 2435290 w 3200775"/>
                <a:gd name="connsiteY25" fmla="*/ 502367 h 1388775"/>
                <a:gd name="connsiteX26" fmla="*/ 2472613 w 3200775"/>
                <a:gd name="connsiteY26" fmla="*/ 353077 h 1388775"/>
                <a:gd name="connsiteX27" fmla="*/ 2519266 w 3200775"/>
                <a:gd name="connsiteY27" fmla="*/ 222448 h 1388775"/>
                <a:gd name="connsiteX28" fmla="*/ 2677886 w 3200775"/>
                <a:gd name="connsiteY28" fmla="*/ 26505 h 1388775"/>
                <a:gd name="connsiteX29" fmla="*/ 2761123 w 3200775"/>
                <a:gd name="connsiteY29" fmla="*/ 30 h 1388775"/>
                <a:gd name="connsiteX30" fmla="*/ 2892490 w 3200775"/>
                <a:gd name="connsiteY30" fmla="*/ 26505 h 1388775"/>
                <a:gd name="connsiteX31" fmla="*/ 2976466 w 3200775"/>
                <a:gd name="connsiteY31" fmla="*/ 91820 h 1388775"/>
                <a:gd name="connsiteX32" fmla="*/ 3041780 w 3200775"/>
                <a:gd name="connsiteY32" fmla="*/ 175795 h 1388775"/>
                <a:gd name="connsiteX33" fmla="*/ 3097764 w 3200775"/>
                <a:gd name="connsiteY33" fmla="*/ 278432 h 1388775"/>
                <a:gd name="connsiteX34" fmla="*/ 3172409 w 3200775"/>
                <a:gd name="connsiteY34" fmla="*/ 409060 h 1388775"/>
                <a:gd name="connsiteX35" fmla="*/ 3191070 w 3200775"/>
                <a:gd name="connsiteY35" fmla="*/ 493036 h 1388775"/>
                <a:gd name="connsiteX36" fmla="*/ 3200400 w 3200775"/>
                <a:gd name="connsiteY36" fmla="*/ 567681 h 1388775"/>
                <a:gd name="connsiteX37" fmla="*/ 3200400 w 3200775"/>
                <a:gd name="connsiteY37"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65315 w 3200775"/>
                <a:gd name="connsiteY4" fmla="*/ 744962 h 1388775"/>
                <a:gd name="connsiteX5" fmla="*/ 93307 w 3200775"/>
                <a:gd name="connsiteY5" fmla="*/ 754293 h 1388775"/>
                <a:gd name="connsiteX6" fmla="*/ 167951 w 3200775"/>
                <a:gd name="connsiteY6" fmla="*/ 782285 h 1388775"/>
                <a:gd name="connsiteX7" fmla="*/ 307911 w 3200775"/>
                <a:gd name="connsiteY7" fmla="*/ 810665 h 1388775"/>
                <a:gd name="connsiteX8" fmla="*/ 578498 w 3200775"/>
                <a:gd name="connsiteY8" fmla="*/ 800946 h 1388775"/>
                <a:gd name="connsiteX9" fmla="*/ 727788 w 3200775"/>
                <a:gd name="connsiteY9" fmla="*/ 856930 h 1388775"/>
                <a:gd name="connsiteX10" fmla="*/ 811764 w 3200775"/>
                <a:gd name="connsiteY10" fmla="*/ 922244 h 1388775"/>
                <a:gd name="connsiteX11" fmla="*/ 849086 w 3200775"/>
                <a:gd name="connsiteY11" fmla="*/ 1006220 h 1388775"/>
                <a:gd name="connsiteX12" fmla="*/ 867747 w 3200775"/>
                <a:gd name="connsiteY12" fmla="*/ 1062203 h 1388775"/>
                <a:gd name="connsiteX13" fmla="*/ 895739 w 3200775"/>
                <a:gd name="connsiteY13" fmla="*/ 1118187 h 1388775"/>
                <a:gd name="connsiteX14" fmla="*/ 933062 w 3200775"/>
                <a:gd name="connsiteY14" fmla="*/ 1211493 h 1388775"/>
                <a:gd name="connsiteX15" fmla="*/ 998376 w 3200775"/>
                <a:gd name="connsiteY15" fmla="*/ 1314130 h 1388775"/>
                <a:gd name="connsiteX16" fmla="*/ 1110343 w 3200775"/>
                <a:gd name="connsiteY16" fmla="*/ 1370113 h 1388775"/>
                <a:gd name="connsiteX17" fmla="*/ 1240972 w 3200775"/>
                <a:gd name="connsiteY17" fmla="*/ 1388775 h 1388775"/>
                <a:gd name="connsiteX18" fmla="*/ 1959429 w 3200775"/>
                <a:gd name="connsiteY18" fmla="*/ 1379444 h 1388775"/>
                <a:gd name="connsiteX19" fmla="*/ 2071396 w 3200775"/>
                <a:gd name="connsiteY19" fmla="*/ 1370113 h 1388775"/>
                <a:gd name="connsiteX20" fmla="*/ 2164703 w 3200775"/>
                <a:gd name="connsiteY20" fmla="*/ 1286138 h 1388775"/>
                <a:gd name="connsiteX21" fmla="*/ 2332654 w 3200775"/>
                <a:gd name="connsiteY21" fmla="*/ 978228 h 1388775"/>
                <a:gd name="connsiteX22" fmla="*/ 2379307 w 3200775"/>
                <a:gd name="connsiteY22" fmla="*/ 791615 h 1388775"/>
                <a:gd name="connsiteX23" fmla="*/ 2416629 w 3200775"/>
                <a:gd name="connsiteY23" fmla="*/ 632995 h 1388775"/>
                <a:gd name="connsiteX24" fmla="*/ 2435290 w 3200775"/>
                <a:gd name="connsiteY24" fmla="*/ 502367 h 1388775"/>
                <a:gd name="connsiteX25" fmla="*/ 2472613 w 3200775"/>
                <a:gd name="connsiteY25" fmla="*/ 353077 h 1388775"/>
                <a:gd name="connsiteX26" fmla="*/ 2519266 w 3200775"/>
                <a:gd name="connsiteY26" fmla="*/ 222448 h 1388775"/>
                <a:gd name="connsiteX27" fmla="*/ 2677886 w 3200775"/>
                <a:gd name="connsiteY27" fmla="*/ 26505 h 1388775"/>
                <a:gd name="connsiteX28" fmla="*/ 2761123 w 3200775"/>
                <a:gd name="connsiteY28" fmla="*/ 30 h 1388775"/>
                <a:gd name="connsiteX29" fmla="*/ 2892490 w 3200775"/>
                <a:gd name="connsiteY29" fmla="*/ 26505 h 1388775"/>
                <a:gd name="connsiteX30" fmla="*/ 2976466 w 3200775"/>
                <a:gd name="connsiteY30" fmla="*/ 91820 h 1388775"/>
                <a:gd name="connsiteX31" fmla="*/ 3041780 w 3200775"/>
                <a:gd name="connsiteY31" fmla="*/ 175795 h 1388775"/>
                <a:gd name="connsiteX32" fmla="*/ 3097764 w 3200775"/>
                <a:gd name="connsiteY32" fmla="*/ 278432 h 1388775"/>
                <a:gd name="connsiteX33" fmla="*/ 3172409 w 3200775"/>
                <a:gd name="connsiteY33" fmla="*/ 409060 h 1388775"/>
                <a:gd name="connsiteX34" fmla="*/ 3191070 w 3200775"/>
                <a:gd name="connsiteY34" fmla="*/ 493036 h 1388775"/>
                <a:gd name="connsiteX35" fmla="*/ 3200400 w 3200775"/>
                <a:gd name="connsiteY35" fmla="*/ 567681 h 1388775"/>
                <a:gd name="connsiteX36" fmla="*/ 3200400 w 3200775"/>
                <a:gd name="connsiteY36"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65315 w 3200775"/>
                <a:gd name="connsiteY4" fmla="*/ 744962 h 1388775"/>
                <a:gd name="connsiteX5" fmla="*/ 167951 w 3200775"/>
                <a:gd name="connsiteY5" fmla="*/ 782285 h 1388775"/>
                <a:gd name="connsiteX6" fmla="*/ 307911 w 3200775"/>
                <a:gd name="connsiteY6" fmla="*/ 810665 h 1388775"/>
                <a:gd name="connsiteX7" fmla="*/ 578498 w 3200775"/>
                <a:gd name="connsiteY7" fmla="*/ 800946 h 1388775"/>
                <a:gd name="connsiteX8" fmla="*/ 727788 w 3200775"/>
                <a:gd name="connsiteY8" fmla="*/ 856930 h 1388775"/>
                <a:gd name="connsiteX9" fmla="*/ 811764 w 3200775"/>
                <a:gd name="connsiteY9" fmla="*/ 922244 h 1388775"/>
                <a:gd name="connsiteX10" fmla="*/ 849086 w 3200775"/>
                <a:gd name="connsiteY10" fmla="*/ 1006220 h 1388775"/>
                <a:gd name="connsiteX11" fmla="*/ 867747 w 3200775"/>
                <a:gd name="connsiteY11" fmla="*/ 1062203 h 1388775"/>
                <a:gd name="connsiteX12" fmla="*/ 895739 w 3200775"/>
                <a:gd name="connsiteY12" fmla="*/ 1118187 h 1388775"/>
                <a:gd name="connsiteX13" fmla="*/ 933062 w 3200775"/>
                <a:gd name="connsiteY13" fmla="*/ 1211493 h 1388775"/>
                <a:gd name="connsiteX14" fmla="*/ 998376 w 3200775"/>
                <a:gd name="connsiteY14" fmla="*/ 1314130 h 1388775"/>
                <a:gd name="connsiteX15" fmla="*/ 1110343 w 3200775"/>
                <a:gd name="connsiteY15" fmla="*/ 1370113 h 1388775"/>
                <a:gd name="connsiteX16" fmla="*/ 1240972 w 3200775"/>
                <a:gd name="connsiteY16" fmla="*/ 1388775 h 1388775"/>
                <a:gd name="connsiteX17" fmla="*/ 1959429 w 3200775"/>
                <a:gd name="connsiteY17" fmla="*/ 1379444 h 1388775"/>
                <a:gd name="connsiteX18" fmla="*/ 2071396 w 3200775"/>
                <a:gd name="connsiteY18" fmla="*/ 1370113 h 1388775"/>
                <a:gd name="connsiteX19" fmla="*/ 2164703 w 3200775"/>
                <a:gd name="connsiteY19" fmla="*/ 1286138 h 1388775"/>
                <a:gd name="connsiteX20" fmla="*/ 2332654 w 3200775"/>
                <a:gd name="connsiteY20" fmla="*/ 978228 h 1388775"/>
                <a:gd name="connsiteX21" fmla="*/ 2379307 w 3200775"/>
                <a:gd name="connsiteY21" fmla="*/ 791615 h 1388775"/>
                <a:gd name="connsiteX22" fmla="*/ 2416629 w 3200775"/>
                <a:gd name="connsiteY22" fmla="*/ 632995 h 1388775"/>
                <a:gd name="connsiteX23" fmla="*/ 2435290 w 3200775"/>
                <a:gd name="connsiteY23" fmla="*/ 502367 h 1388775"/>
                <a:gd name="connsiteX24" fmla="*/ 2472613 w 3200775"/>
                <a:gd name="connsiteY24" fmla="*/ 353077 h 1388775"/>
                <a:gd name="connsiteX25" fmla="*/ 2519266 w 3200775"/>
                <a:gd name="connsiteY25" fmla="*/ 222448 h 1388775"/>
                <a:gd name="connsiteX26" fmla="*/ 2677886 w 3200775"/>
                <a:gd name="connsiteY26" fmla="*/ 26505 h 1388775"/>
                <a:gd name="connsiteX27" fmla="*/ 2761123 w 3200775"/>
                <a:gd name="connsiteY27" fmla="*/ 30 h 1388775"/>
                <a:gd name="connsiteX28" fmla="*/ 2892490 w 3200775"/>
                <a:gd name="connsiteY28" fmla="*/ 26505 h 1388775"/>
                <a:gd name="connsiteX29" fmla="*/ 2976466 w 3200775"/>
                <a:gd name="connsiteY29" fmla="*/ 91820 h 1388775"/>
                <a:gd name="connsiteX30" fmla="*/ 3041780 w 3200775"/>
                <a:gd name="connsiteY30" fmla="*/ 175795 h 1388775"/>
                <a:gd name="connsiteX31" fmla="*/ 3097764 w 3200775"/>
                <a:gd name="connsiteY31" fmla="*/ 278432 h 1388775"/>
                <a:gd name="connsiteX32" fmla="*/ 3172409 w 3200775"/>
                <a:gd name="connsiteY32" fmla="*/ 409060 h 1388775"/>
                <a:gd name="connsiteX33" fmla="*/ 3191070 w 3200775"/>
                <a:gd name="connsiteY33" fmla="*/ 493036 h 1388775"/>
                <a:gd name="connsiteX34" fmla="*/ 3200400 w 3200775"/>
                <a:gd name="connsiteY34" fmla="*/ 567681 h 1388775"/>
                <a:gd name="connsiteX35" fmla="*/ 3200400 w 3200775"/>
                <a:gd name="connsiteY35"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37323 w 3200775"/>
                <a:gd name="connsiteY3" fmla="*/ 688979 h 1388775"/>
                <a:gd name="connsiteX4" fmla="*/ 65315 w 3200775"/>
                <a:gd name="connsiteY4" fmla="*/ 744962 h 1388775"/>
                <a:gd name="connsiteX5" fmla="*/ 307911 w 3200775"/>
                <a:gd name="connsiteY5" fmla="*/ 810665 h 1388775"/>
                <a:gd name="connsiteX6" fmla="*/ 578498 w 3200775"/>
                <a:gd name="connsiteY6" fmla="*/ 800946 h 1388775"/>
                <a:gd name="connsiteX7" fmla="*/ 727788 w 3200775"/>
                <a:gd name="connsiteY7" fmla="*/ 856930 h 1388775"/>
                <a:gd name="connsiteX8" fmla="*/ 811764 w 3200775"/>
                <a:gd name="connsiteY8" fmla="*/ 922244 h 1388775"/>
                <a:gd name="connsiteX9" fmla="*/ 849086 w 3200775"/>
                <a:gd name="connsiteY9" fmla="*/ 1006220 h 1388775"/>
                <a:gd name="connsiteX10" fmla="*/ 867747 w 3200775"/>
                <a:gd name="connsiteY10" fmla="*/ 1062203 h 1388775"/>
                <a:gd name="connsiteX11" fmla="*/ 895739 w 3200775"/>
                <a:gd name="connsiteY11" fmla="*/ 1118187 h 1388775"/>
                <a:gd name="connsiteX12" fmla="*/ 933062 w 3200775"/>
                <a:gd name="connsiteY12" fmla="*/ 1211493 h 1388775"/>
                <a:gd name="connsiteX13" fmla="*/ 998376 w 3200775"/>
                <a:gd name="connsiteY13" fmla="*/ 1314130 h 1388775"/>
                <a:gd name="connsiteX14" fmla="*/ 1110343 w 3200775"/>
                <a:gd name="connsiteY14" fmla="*/ 1370113 h 1388775"/>
                <a:gd name="connsiteX15" fmla="*/ 1240972 w 3200775"/>
                <a:gd name="connsiteY15" fmla="*/ 1388775 h 1388775"/>
                <a:gd name="connsiteX16" fmla="*/ 1959429 w 3200775"/>
                <a:gd name="connsiteY16" fmla="*/ 1379444 h 1388775"/>
                <a:gd name="connsiteX17" fmla="*/ 2071396 w 3200775"/>
                <a:gd name="connsiteY17" fmla="*/ 1370113 h 1388775"/>
                <a:gd name="connsiteX18" fmla="*/ 2164703 w 3200775"/>
                <a:gd name="connsiteY18" fmla="*/ 1286138 h 1388775"/>
                <a:gd name="connsiteX19" fmla="*/ 2332654 w 3200775"/>
                <a:gd name="connsiteY19" fmla="*/ 978228 h 1388775"/>
                <a:gd name="connsiteX20" fmla="*/ 2379307 w 3200775"/>
                <a:gd name="connsiteY20" fmla="*/ 791615 h 1388775"/>
                <a:gd name="connsiteX21" fmla="*/ 2416629 w 3200775"/>
                <a:gd name="connsiteY21" fmla="*/ 632995 h 1388775"/>
                <a:gd name="connsiteX22" fmla="*/ 2435290 w 3200775"/>
                <a:gd name="connsiteY22" fmla="*/ 502367 h 1388775"/>
                <a:gd name="connsiteX23" fmla="*/ 2472613 w 3200775"/>
                <a:gd name="connsiteY23" fmla="*/ 353077 h 1388775"/>
                <a:gd name="connsiteX24" fmla="*/ 2519266 w 3200775"/>
                <a:gd name="connsiteY24" fmla="*/ 222448 h 1388775"/>
                <a:gd name="connsiteX25" fmla="*/ 2677886 w 3200775"/>
                <a:gd name="connsiteY25" fmla="*/ 26505 h 1388775"/>
                <a:gd name="connsiteX26" fmla="*/ 2761123 w 3200775"/>
                <a:gd name="connsiteY26" fmla="*/ 30 h 1388775"/>
                <a:gd name="connsiteX27" fmla="*/ 2892490 w 3200775"/>
                <a:gd name="connsiteY27" fmla="*/ 26505 h 1388775"/>
                <a:gd name="connsiteX28" fmla="*/ 2976466 w 3200775"/>
                <a:gd name="connsiteY28" fmla="*/ 91820 h 1388775"/>
                <a:gd name="connsiteX29" fmla="*/ 3041780 w 3200775"/>
                <a:gd name="connsiteY29" fmla="*/ 175795 h 1388775"/>
                <a:gd name="connsiteX30" fmla="*/ 3097764 w 3200775"/>
                <a:gd name="connsiteY30" fmla="*/ 278432 h 1388775"/>
                <a:gd name="connsiteX31" fmla="*/ 3172409 w 3200775"/>
                <a:gd name="connsiteY31" fmla="*/ 409060 h 1388775"/>
                <a:gd name="connsiteX32" fmla="*/ 3191070 w 3200775"/>
                <a:gd name="connsiteY32" fmla="*/ 493036 h 1388775"/>
                <a:gd name="connsiteX33" fmla="*/ 3200400 w 3200775"/>
                <a:gd name="connsiteY33" fmla="*/ 567681 h 1388775"/>
                <a:gd name="connsiteX34" fmla="*/ 3200400 w 3200775"/>
                <a:gd name="connsiteY34" fmla="*/ 595673 h 1388775"/>
                <a:gd name="connsiteX0" fmla="*/ 0 w 3200775"/>
                <a:gd name="connsiteY0" fmla="*/ 409060 h 1388775"/>
                <a:gd name="connsiteX1" fmla="*/ 9331 w 3200775"/>
                <a:gd name="connsiteY1" fmla="*/ 483705 h 1388775"/>
                <a:gd name="connsiteX2" fmla="*/ 18662 w 3200775"/>
                <a:gd name="connsiteY2" fmla="*/ 511697 h 1388775"/>
                <a:gd name="connsiteX3" fmla="*/ 65315 w 3200775"/>
                <a:gd name="connsiteY3" fmla="*/ 744962 h 1388775"/>
                <a:gd name="connsiteX4" fmla="*/ 307911 w 3200775"/>
                <a:gd name="connsiteY4" fmla="*/ 810665 h 1388775"/>
                <a:gd name="connsiteX5" fmla="*/ 578498 w 3200775"/>
                <a:gd name="connsiteY5" fmla="*/ 800946 h 1388775"/>
                <a:gd name="connsiteX6" fmla="*/ 727788 w 3200775"/>
                <a:gd name="connsiteY6" fmla="*/ 856930 h 1388775"/>
                <a:gd name="connsiteX7" fmla="*/ 811764 w 3200775"/>
                <a:gd name="connsiteY7" fmla="*/ 922244 h 1388775"/>
                <a:gd name="connsiteX8" fmla="*/ 849086 w 3200775"/>
                <a:gd name="connsiteY8" fmla="*/ 1006220 h 1388775"/>
                <a:gd name="connsiteX9" fmla="*/ 867747 w 3200775"/>
                <a:gd name="connsiteY9" fmla="*/ 1062203 h 1388775"/>
                <a:gd name="connsiteX10" fmla="*/ 895739 w 3200775"/>
                <a:gd name="connsiteY10" fmla="*/ 1118187 h 1388775"/>
                <a:gd name="connsiteX11" fmla="*/ 933062 w 3200775"/>
                <a:gd name="connsiteY11" fmla="*/ 1211493 h 1388775"/>
                <a:gd name="connsiteX12" fmla="*/ 998376 w 3200775"/>
                <a:gd name="connsiteY12" fmla="*/ 1314130 h 1388775"/>
                <a:gd name="connsiteX13" fmla="*/ 1110343 w 3200775"/>
                <a:gd name="connsiteY13" fmla="*/ 1370113 h 1388775"/>
                <a:gd name="connsiteX14" fmla="*/ 1240972 w 3200775"/>
                <a:gd name="connsiteY14" fmla="*/ 1388775 h 1388775"/>
                <a:gd name="connsiteX15" fmla="*/ 1959429 w 3200775"/>
                <a:gd name="connsiteY15" fmla="*/ 1379444 h 1388775"/>
                <a:gd name="connsiteX16" fmla="*/ 2071396 w 3200775"/>
                <a:gd name="connsiteY16" fmla="*/ 1370113 h 1388775"/>
                <a:gd name="connsiteX17" fmla="*/ 2164703 w 3200775"/>
                <a:gd name="connsiteY17" fmla="*/ 1286138 h 1388775"/>
                <a:gd name="connsiteX18" fmla="*/ 2332654 w 3200775"/>
                <a:gd name="connsiteY18" fmla="*/ 978228 h 1388775"/>
                <a:gd name="connsiteX19" fmla="*/ 2379307 w 3200775"/>
                <a:gd name="connsiteY19" fmla="*/ 791615 h 1388775"/>
                <a:gd name="connsiteX20" fmla="*/ 2416629 w 3200775"/>
                <a:gd name="connsiteY20" fmla="*/ 632995 h 1388775"/>
                <a:gd name="connsiteX21" fmla="*/ 2435290 w 3200775"/>
                <a:gd name="connsiteY21" fmla="*/ 502367 h 1388775"/>
                <a:gd name="connsiteX22" fmla="*/ 2472613 w 3200775"/>
                <a:gd name="connsiteY22" fmla="*/ 353077 h 1388775"/>
                <a:gd name="connsiteX23" fmla="*/ 2519266 w 3200775"/>
                <a:gd name="connsiteY23" fmla="*/ 222448 h 1388775"/>
                <a:gd name="connsiteX24" fmla="*/ 2677886 w 3200775"/>
                <a:gd name="connsiteY24" fmla="*/ 26505 h 1388775"/>
                <a:gd name="connsiteX25" fmla="*/ 2761123 w 3200775"/>
                <a:gd name="connsiteY25" fmla="*/ 30 h 1388775"/>
                <a:gd name="connsiteX26" fmla="*/ 2892490 w 3200775"/>
                <a:gd name="connsiteY26" fmla="*/ 26505 h 1388775"/>
                <a:gd name="connsiteX27" fmla="*/ 2976466 w 3200775"/>
                <a:gd name="connsiteY27" fmla="*/ 91820 h 1388775"/>
                <a:gd name="connsiteX28" fmla="*/ 3041780 w 3200775"/>
                <a:gd name="connsiteY28" fmla="*/ 175795 h 1388775"/>
                <a:gd name="connsiteX29" fmla="*/ 3097764 w 3200775"/>
                <a:gd name="connsiteY29" fmla="*/ 278432 h 1388775"/>
                <a:gd name="connsiteX30" fmla="*/ 3172409 w 3200775"/>
                <a:gd name="connsiteY30" fmla="*/ 409060 h 1388775"/>
                <a:gd name="connsiteX31" fmla="*/ 3191070 w 3200775"/>
                <a:gd name="connsiteY31" fmla="*/ 493036 h 1388775"/>
                <a:gd name="connsiteX32" fmla="*/ 3200400 w 3200775"/>
                <a:gd name="connsiteY32" fmla="*/ 567681 h 1388775"/>
                <a:gd name="connsiteX33" fmla="*/ 3200400 w 3200775"/>
                <a:gd name="connsiteY33" fmla="*/ 595673 h 1388775"/>
                <a:gd name="connsiteX0" fmla="*/ 0 w 3200775"/>
                <a:gd name="connsiteY0" fmla="*/ 409060 h 1388775"/>
                <a:gd name="connsiteX1" fmla="*/ 18662 w 3200775"/>
                <a:gd name="connsiteY1" fmla="*/ 511697 h 1388775"/>
                <a:gd name="connsiteX2" fmla="*/ 65315 w 3200775"/>
                <a:gd name="connsiteY2" fmla="*/ 744962 h 1388775"/>
                <a:gd name="connsiteX3" fmla="*/ 307911 w 3200775"/>
                <a:gd name="connsiteY3" fmla="*/ 810665 h 1388775"/>
                <a:gd name="connsiteX4" fmla="*/ 578498 w 3200775"/>
                <a:gd name="connsiteY4" fmla="*/ 800946 h 1388775"/>
                <a:gd name="connsiteX5" fmla="*/ 727788 w 3200775"/>
                <a:gd name="connsiteY5" fmla="*/ 856930 h 1388775"/>
                <a:gd name="connsiteX6" fmla="*/ 811764 w 3200775"/>
                <a:gd name="connsiteY6" fmla="*/ 922244 h 1388775"/>
                <a:gd name="connsiteX7" fmla="*/ 849086 w 3200775"/>
                <a:gd name="connsiteY7" fmla="*/ 1006220 h 1388775"/>
                <a:gd name="connsiteX8" fmla="*/ 867747 w 3200775"/>
                <a:gd name="connsiteY8" fmla="*/ 1062203 h 1388775"/>
                <a:gd name="connsiteX9" fmla="*/ 895739 w 3200775"/>
                <a:gd name="connsiteY9" fmla="*/ 1118187 h 1388775"/>
                <a:gd name="connsiteX10" fmla="*/ 933062 w 3200775"/>
                <a:gd name="connsiteY10" fmla="*/ 1211493 h 1388775"/>
                <a:gd name="connsiteX11" fmla="*/ 998376 w 3200775"/>
                <a:gd name="connsiteY11" fmla="*/ 1314130 h 1388775"/>
                <a:gd name="connsiteX12" fmla="*/ 1110343 w 3200775"/>
                <a:gd name="connsiteY12" fmla="*/ 1370113 h 1388775"/>
                <a:gd name="connsiteX13" fmla="*/ 1240972 w 3200775"/>
                <a:gd name="connsiteY13" fmla="*/ 1388775 h 1388775"/>
                <a:gd name="connsiteX14" fmla="*/ 1959429 w 3200775"/>
                <a:gd name="connsiteY14" fmla="*/ 1379444 h 1388775"/>
                <a:gd name="connsiteX15" fmla="*/ 2071396 w 3200775"/>
                <a:gd name="connsiteY15" fmla="*/ 1370113 h 1388775"/>
                <a:gd name="connsiteX16" fmla="*/ 2164703 w 3200775"/>
                <a:gd name="connsiteY16" fmla="*/ 1286138 h 1388775"/>
                <a:gd name="connsiteX17" fmla="*/ 2332654 w 3200775"/>
                <a:gd name="connsiteY17" fmla="*/ 978228 h 1388775"/>
                <a:gd name="connsiteX18" fmla="*/ 2379307 w 3200775"/>
                <a:gd name="connsiteY18" fmla="*/ 791615 h 1388775"/>
                <a:gd name="connsiteX19" fmla="*/ 2416629 w 3200775"/>
                <a:gd name="connsiteY19" fmla="*/ 632995 h 1388775"/>
                <a:gd name="connsiteX20" fmla="*/ 2435290 w 3200775"/>
                <a:gd name="connsiteY20" fmla="*/ 502367 h 1388775"/>
                <a:gd name="connsiteX21" fmla="*/ 2472613 w 3200775"/>
                <a:gd name="connsiteY21" fmla="*/ 353077 h 1388775"/>
                <a:gd name="connsiteX22" fmla="*/ 2519266 w 3200775"/>
                <a:gd name="connsiteY22" fmla="*/ 222448 h 1388775"/>
                <a:gd name="connsiteX23" fmla="*/ 2677886 w 3200775"/>
                <a:gd name="connsiteY23" fmla="*/ 26505 h 1388775"/>
                <a:gd name="connsiteX24" fmla="*/ 2761123 w 3200775"/>
                <a:gd name="connsiteY24" fmla="*/ 30 h 1388775"/>
                <a:gd name="connsiteX25" fmla="*/ 2892490 w 3200775"/>
                <a:gd name="connsiteY25" fmla="*/ 26505 h 1388775"/>
                <a:gd name="connsiteX26" fmla="*/ 2976466 w 3200775"/>
                <a:gd name="connsiteY26" fmla="*/ 91820 h 1388775"/>
                <a:gd name="connsiteX27" fmla="*/ 3041780 w 3200775"/>
                <a:gd name="connsiteY27" fmla="*/ 175795 h 1388775"/>
                <a:gd name="connsiteX28" fmla="*/ 3097764 w 3200775"/>
                <a:gd name="connsiteY28" fmla="*/ 278432 h 1388775"/>
                <a:gd name="connsiteX29" fmla="*/ 3172409 w 3200775"/>
                <a:gd name="connsiteY29" fmla="*/ 409060 h 1388775"/>
                <a:gd name="connsiteX30" fmla="*/ 3191070 w 3200775"/>
                <a:gd name="connsiteY30" fmla="*/ 493036 h 1388775"/>
                <a:gd name="connsiteX31" fmla="*/ 3200400 w 3200775"/>
                <a:gd name="connsiteY31" fmla="*/ 567681 h 1388775"/>
                <a:gd name="connsiteX32" fmla="*/ 3200400 w 3200775"/>
                <a:gd name="connsiteY32" fmla="*/ 595673 h 13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0775" h="1388775">
                  <a:moveTo>
                    <a:pt x="0" y="409060"/>
                  </a:moveTo>
                  <a:cubicBezTo>
                    <a:pt x="3888" y="430443"/>
                    <a:pt x="7776" y="455713"/>
                    <a:pt x="18662" y="511697"/>
                  </a:cubicBezTo>
                  <a:cubicBezTo>
                    <a:pt x="29548" y="567681"/>
                    <a:pt x="17107" y="695134"/>
                    <a:pt x="65315" y="744962"/>
                  </a:cubicBezTo>
                  <a:cubicBezTo>
                    <a:pt x="113523" y="794790"/>
                    <a:pt x="222381" y="801334"/>
                    <a:pt x="307911" y="810665"/>
                  </a:cubicBezTo>
                  <a:cubicBezTo>
                    <a:pt x="393441" y="819996"/>
                    <a:pt x="488302" y="797836"/>
                    <a:pt x="578498" y="800946"/>
                  </a:cubicBezTo>
                  <a:cubicBezTo>
                    <a:pt x="648477" y="808657"/>
                    <a:pt x="688910" y="836714"/>
                    <a:pt x="727788" y="856930"/>
                  </a:cubicBezTo>
                  <a:cubicBezTo>
                    <a:pt x="766666" y="877146"/>
                    <a:pt x="791548" y="897362"/>
                    <a:pt x="811764" y="922244"/>
                  </a:cubicBezTo>
                  <a:cubicBezTo>
                    <a:pt x="831980" y="947126"/>
                    <a:pt x="839756" y="982894"/>
                    <a:pt x="849086" y="1006220"/>
                  </a:cubicBezTo>
                  <a:cubicBezTo>
                    <a:pt x="858416" y="1029546"/>
                    <a:pt x="859972" y="1043542"/>
                    <a:pt x="867747" y="1062203"/>
                  </a:cubicBezTo>
                  <a:cubicBezTo>
                    <a:pt x="875522" y="1080864"/>
                    <a:pt x="884853" y="1093305"/>
                    <a:pt x="895739" y="1118187"/>
                  </a:cubicBezTo>
                  <a:cubicBezTo>
                    <a:pt x="906625" y="1143069"/>
                    <a:pt x="919066" y="1183501"/>
                    <a:pt x="933062" y="1211493"/>
                  </a:cubicBezTo>
                  <a:cubicBezTo>
                    <a:pt x="950168" y="1244150"/>
                    <a:pt x="968829" y="1287693"/>
                    <a:pt x="998376" y="1314130"/>
                  </a:cubicBezTo>
                  <a:cubicBezTo>
                    <a:pt x="1027923" y="1340567"/>
                    <a:pt x="1069910" y="1357672"/>
                    <a:pt x="1110343" y="1370113"/>
                  </a:cubicBezTo>
                  <a:cubicBezTo>
                    <a:pt x="1150776" y="1382554"/>
                    <a:pt x="1099458" y="1387220"/>
                    <a:pt x="1240972" y="1388775"/>
                  </a:cubicBezTo>
                  <a:lnTo>
                    <a:pt x="1959429" y="1379444"/>
                  </a:lnTo>
                  <a:cubicBezTo>
                    <a:pt x="1996871" y="1378603"/>
                    <a:pt x="2037184" y="1385664"/>
                    <a:pt x="2071396" y="1370113"/>
                  </a:cubicBezTo>
                  <a:cubicBezTo>
                    <a:pt x="2105608" y="1354562"/>
                    <a:pt x="2121160" y="1351452"/>
                    <a:pt x="2164703" y="1286138"/>
                  </a:cubicBezTo>
                  <a:cubicBezTo>
                    <a:pt x="2208246" y="1220824"/>
                    <a:pt x="2296887" y="1060648"/>
                    <a:pt x="2332654" y="978228"/>
                  </a:cubicBezTo>
                  <a:cubicBezTo>
                    <a:pt x="2368421" y="895808"/>
                    <a:pt x="2365311" y="849154"/>
                    <a:pt x="2379307" y="791615"/>
                  </a:cubicBezTo>
                  <a:cubicBezTo>
                    <a:pt x="2393303" y="734076"/>
                    <a:pt x="2407299" y="681203"/>
                    <a:pt x="2416629" y="632995"/>
                  </a:cubicBezTo>
                  <a:cubicBezTo>
                    <a:pt x="2425959" y="584787"/>
                    <a:pt x="2425959" y="549020"/>
                    <a:pt x="2435290" y="502367"/>
                  </a:cubicBezTo>
                  <a:cubicBezTo>
                    <a:pt x="2444621" y="455714"/>
                    <a:pt x="2458617" y="399730"/>
                    <a:pt x="2472613" y="353077"/>
                  </a:cubicBezTo>
                  <a:cubicBezTo>
                    <a:pt x="2486609" y="306424"/>
                    <a:pt x="2485054" y="276877"/>
                    <a:pt x="2519266" y="222448"/>
                  </a:cubicBezTo>
                  <a:cubicBezTo>
                    <a:pt x="2553478" y="168019"/>
                    <a:pt x="2637577" y="63575"/>
                    <a:pt x="2677886" y="26505"/>
                  </a:cubicBezTo>
                  <a:cubicBezTo>
                    <a:pt x="2718195" y="-10565"/>
                    <a:pt x="2751792" y="3140"/>
                    <a:pt x="2761123" y="30"/>
                  </a:cubicBezTo>
                  <a:cubicBezTo>
                    <a:pt x="2823327" y="3140"/>
                    <a:pt x="2856600" y="11207"/>
                    <a:pt x="2892490" y="26505"/>
                  </a:cubicBezTo>
                  <a:cubicBezTo>
                    <a:pt x="2928380" y="41803"/>
                    <a:pt x="2951584" y="66938"/>
                    <a:pt x="2976466" y="91820"/>
                  </a:cubicBezTo>
                  <a:cubicBezTo>
                    <a:pt x="3001348" y="116702"/>
                    <a:pt x="3021564" y="144693"/>
                    <a:pt x="3041780" y="175795"/>
                  </a:cubicBezTo>
                  <a:cubicBezTo>
                    <a:pt x="3061996" y="206897"/>
                    <a:pt x="3075993" y="239555"/>
                    <a:pt x="3097764" y="278432"/>
                  </a:cubicBezTo>
                  <a:cubicBezTo>
                    <a:pt x="3119535" y="317309"/>
                    <a:pt x="3156858" y="373293"/>
                    <a:pt x="3172409" y="409060"/>
                  </a:cubicBezTo>
                  <a:cubicBezTo>
                    <a:pt x="3179836" y="438771"/>
                    <a:pt x="3186334" y="462249"/>
                    <a:pt x="3191070" y="493036"/>
                  </a:cubicBezTo>
                  <a:cubicBezTo>
                    <a:pt x="3194883" y="517820"/>
                    <a:pt x="3198130" y="542709"/>
                    <a:pt x="3200400" y="567681"/>
                  </a:cubicBezTo>
                  <a:cubicBezTo>
                    <a:pt x="3201245" y="576973"/>
                    <a:pt x="3200400" y="586342"/>
                    <a:pt x="3200400" y="595673"/>
                  </a:cubicBezTo>
                </a:path>
              </a:pathLst>
            </a:custGeom>
            <a:noFill/>
            <a:ln w="28575">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545954DA-A040-4ACC-81B7-209DA1DAC5A2}"/>
              </a:ext>
            </a:extLst>
          </p:cNvPr>
          <p:cNvSpPr txBox="1"/>
          <p:nvPr/>
        </p:nvSpPr>
        <p:spPr>
          <a:xfrm>
            <a:off x="1258721" y="1938988"/>
            <a:ext cx="3771891" cy="738664"/>
          </a:xfrm>
          <a:prstGeom prst="rect">
            <a:avLst/>
          </a:prstGeom>
          <a:solidFill>
            <a:srgbClr val="FAFAFA">
              <a:alpha val="44000"/>
            </a:srgbClr>
          </a:solidFill>
        </p:spPr>
        <p:txBody>
          <a:bodyPr wrap="square" lIns="0" tIns="0" rIns="0" bIns="0" rtlCol="0">
            <a:spAutoFit/>
          </a:bodyPr>
          <a:lstStyle/>
          <a:p>
            <a:pPr marL="285750" indent="-285750" algn="l">
              <a:buFont typeface="Wingdings" panose="05000000000000000000" pitchFamily="2" charset="2"/>
              <a:buChar char="à"/>
            </a:pPr>
            <a:r>
              <a:rPr lang="en-US" sz="1600" dirty="0">
                <a:solidFill>
                  <a:schemeClr val="tx1">
                    <a:lumMod val="85000"/>
                    <a:lumOff val="15000"/>
                  </a:schemeClr>
                </a:solidFill>
                <a:sym typeface="Wingdings" panose="05000000000000000000" pitchFamily="2" charset="2"/>
              </a:rPr>
              <a:t>Signal path is traced from Si Pad to </a:t>
            </a:r>
          </a:p>
          <a:p>
            <a:pPr algn="l"/>
            <a:r>
              <a:rPr lang="en-US" sz="1600" dirty="0">
                <a:solidFill>
                  <a:schemeClr val="tx1">
                    <a:lumMod val="85000"/>
                    <a:lumOff val="15000"/>
                  </a:schemeClr>
                </a:solidFill>
                <a:sym typeface="Wingdings" panose="05000000000000000000" pitchFamily="2" charset="2"/>
              </a:rPr>
              <a:t>    GaAs Pad, traversing through several    </a:t>
            </a:r>
          </a:p>
          <a:p>
            <a:pPr algn="l"/>
            <a:r>
              <a:rPr lang="en-US" sz="1600" dirty="0">
                <a:solidFill>
                  <a:schemeClr val="tx1">
                    <a:lumMod val="85000"/>
                    <a:lumOff val="15000"/>
                  </a:schemeClr>
                </a:solidFill>
                <a:sym typeface="Wingdings" panose="05000000000000000000" pitchFamily="2" charset="2"/>
              </a:rPr>
              <a:t>    technologies along the way</a:t>
            </a:r>
            <a:endParaRPr lang="en-US" sz="1600" dirty="0">
              <a:solidFill>
                <a:schemeClr val="tx1">
                  <a:lumMod val="85000"/>
                  <a:lumOff val="15000"/>
                </a:schemeClr>
              </a:solidFill>
            </a:endParaRPr>
          </a:p>
        </p:txBody>
      </p:sp>
      <p:pic>
        <p:nvPicPr>
          <p:cNvPr id="29" name="Picture 28">
            <a:extLst>
              <a:ext uri="{FF2B5EF4-FFF2-40B4-BE49-F238E27FC236}">
                <a16:creationId xmlns:a16="http://schemas.microsoft.com/office/drawing/2014/main" id="{3B8B4775-420B-4B5D-93B1-08A205AD4D36}"/>
              </a:ext>
            </a:extLst>
          </p:cNvPr>
          <p:cNvPicPr>
            <a:picLocks noChangeAspect="1"/>
          </p:cNvPicPr>
          <p:nvPr/>
        </p:nvPicPr>
        <p:blipFill>
          <a:blip r:embed="rId4"/>
          <a:stretch>
            <a:fillRect/>
          </a:stretch>
        </p:blipFill>
        <p:spPr>
          <a:xfrm>
            <a:off x="457200" y="5447350"/>
            <a:ext cx="2954174" cy="997119"/>
          </a:xfrm>
          <a:prstGeom prst="rect">
            <a:avLst/>
          </a:prstGeom>
        </p:spPr>
      </p:pic>
      <p:sp>
        <p:nvSpPr>
          <p:cNvPr id="30" name="Arrow: Right 29">
            <a:extLst>
              <a:ext uri="{FF2B5EF4-FFF2-40B4-BE49-F238E27FC236}">
                <a16:creationId xmlns:a16="http://schemas.microsoft.com/office/drawing/2014/main" id="{4712B52F-B903-4913-8ACB-79553CA11C03}"/>
              </a:ext>
            </a:extLst>
          </p:cNvPr>
          <p:cNvSpPr/>
          <p:nvPr/>
        </p:nvSpPr>
        <p:spPr>
          <a:xfrm rot="7502139">
            <a:off x="2756286" y="4962881"/>
            <a:ext cx="708630" cy="3884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31" name="TextBox 30">
            <a:extLst>
              <a:ext uri="{FF2B5EF4-FFF2-40B4-BE49-F238E27FC236}">
                <a16:creationId xmlns:a16="http://schemas.microsoft.com/office/drawing/2014/main" id="{854B3791-EFC3-459D-B3EF-3C1306775E58}"/>
              </a:ext>
            </a:extLst>
          </p:cNvPr>
          <p:cNvSpPr txBox="1"/>
          <p:nvPr/>
        </p:nvSpPr>
        <p:spPr>
          <a:xfrm>
            <a:off x="2344076" y="5481235"/>
            <a:ext cx="1067298" cy="738664"/>
          </a:xfrm>
          <a:prstGeom prst="rect">
            <a:avLst/>
          </a:prstGeom>
          <a:noFill/>
        </p:spPr>
        <p:txBody>
          <a:bodyPr wrap="square" lIns="0" tIns="0" rIns="0" bIns="0" rtlCol="0">
            <a:spAutoFit/>
          </a:bodyPr>
          <a:lstStyle/>
          <a:p>
            <a:pPr algn="l"/>
            <a:r>
              <a:rPr lang="en-US" sz="1200" dirty="0">
                <a:solidFill>
                  <a:srgbClr val="FF0000"/>
                </a:solidFill>
              </a:rPr>
              <a:t>Schematic instantiation of interconnect results</a:t>
            </a:r>
          </a:p>
        </p:txBody>
      </p:sp>
      <p:sp>
        <p:nvSpPr>
          <p:cNvPr id="33" name="TextBox 32">
            <a:extLst>
              <a:ext uri="{FF2B5EF4-FFF2-40B4-BE49-F238E27FC236}">
                <a16:creationId xmlns:a16="http://schemas.microsoft.com/office/drawing/2014/main" id="{12EDDA0D-706C-4ACB-8FF2-0CC710E06272}"/>
              </a:ext>
            </a:extLst>
          </p:cNvPr>
          <p:cNvSpPr txBox="1"/>
          <p:nvPr/>
        </p:nvSpPr>
        <p:spPr>
          <a:xfrm>
            <a:off x="8283860" y="5446233"/>
            <a:ext cx="2785791" cy="738664"/>
          </a:xfrm>
          <a:prstGeom prst="rect">
            <a:avLst/>
          </a:prstGeom>
          <a:noFill/>
        </p:spPr>
        <p:txBody>
          <a:bodyPr wrap="square">
            <a:spAutoFit/>
          </a:bodyPr>
          <a:lstStyle/>
          <a:p>
            <a:r>
              <a:rPr lang="en-US" sz="1400" b="1" dirty="0">
                <a:hlinkClick r:id="rId5"/>
              </a:rPr>
              <a:t>RF Module Fan-Out Wafer Level (FOWL) Packaging - Keysight </a:t>
            </a:r>
            <a:r>
              <a:rPr lang="en-US" sz="1400" b="1" dirty="0" err="1">
                <a:hlinkClick r:id="rId5"/>
              </a:rPr>
              <a:t>EEsof</a:t>
            </a:r>
            <a:r>
              <a:rPr lang="en-US" sz="1400" b="1" dirty="0">
                <a:hlinkClick r:id="rId5"/>
              </a:rPr>
              <a:t> Applications</a:t>
            </a:r>
            <a:endParaRPr lang="en-US" sz="1400" b="1" dirty="0"/>
          </a:p>
        </p:txBody>
      </p:sp>
      <p:sp>
        <p:nvSpPr>
          <p:cNvPr id="5" name="TextBox 4">
            <a:extLst>
              <a:ext uri="{FF2B5EF4-FFF2-40B4-BE49-F238E27FC236}">
                <a16:creationId xmlns:a16="http://schemas.microsoft.com/office/drawing/2014/main" id="{2AE1D287-B71D-9784-7379-F4357D52D1C9}"/>
              </a:ext>
            </a:extLst>
          </p:cNvPr>
          <p:cNvSpPr txBox="1"/>
          <p:nvPr/>
        </p:nvSpPr>
        <p:spPr>
          <a:xfrm>
            <a:off x="5335022" y="3830803"/>
            <a:ext cx="1521955" cy="276999"/>
          </a:xfrm>
          <a:prstGeom prst="rect">
            <a:avLst/>
          </a:prstGeom>
          <a:noFill/>
        </p:spPr>
        <p:txBody>
          <a:bodyPr wrap="none" lIns="0" tIns="0" rIns="0" bIns="0" rtlCol="0">
            <a:spAutoFit/>
          </a:bodyPr>
          <a:lstStyle/>
          <a:p>
            <a:pPr algn="l"/>
            <a:r>
              <a:rPr lang="en-US" u="sng" dirty="0">
                <a:solidFill>
                  <a:schemeClr val="tx1">
                    <a:lumMod val="85000"/>
                    <a:lumOff val="15000"/>
                  </a:schemeClr>
                </a:solidFill>
              </a:rPr>
              <a:t>YouTube video</a:t>
            </a:r>
            <a:endParaRPr lang="en-US" sz="1200" u="sng" dirty="0">
              <a:solidFill>
                <a:schemeClr val="tx1">
                  <a:lumMod val="85000"/>
                  <a:lumOff val="15000"/>
                </a:schemeClr>
              </a:solidFill>
            </a:endParaRPr>
          </a:p>
        </p:txBody>
      </p:sp>
      <p:sp>
        <p:nvSpPr>
          <p:cNvPr id="9" name="TextBox 8">
            <a:extLst>
              <a:ext uri="{FF2B5EF4-FFF2-40B4-BE49-F238E27FC236}">
                <a16:creationId xmlns:a16="http://schemas.microsoft.com/office/drawing/2014/main" id="{DC2D5C48-17EF-A8AA-BDDC-E7FACE8D6B71}"/>
              </a:ext>
            </a:extLst>
          </p:cNvPr>
          <p:cNvSpPr txBox="1"/>
          <p:nvPr/>
        </p:nvSpPr>
        <p:spPr>
          <a:xfrm>
            <a:off x="5213573" y="4283747"/>
            <a:ext cx="2565618" cy="830997"/>
          </a:xfrm>
          <a:prstGeom prst="rect">
            <a:avLst/>
          </a:prstGeom>
          <a:noFill/>
        </p:spPr>
        <p:txBody>
          <a:bodyPr wrap="square">
            <a:spAutoFit/>
          </a:bodyPr>
          <a:lstStyle/>
          <a:p>
            <a:pPr marL="0" marR="0">
              <a:spcBef>
                <a:spcPts val="0"/>
              </a:spcBef>
              <a:spcAft>
                <a:spcPts val="0"/>
              </a:spcAft>
            </a:pPr>
            <a:r>
              <a:rPr lang="en-US" sz="1600" b="1" u="sng" dirty="0">
                <a:solidFill>
                  <a:srgbClr val="0563C1"/>
                </a:solidFill>
                <a:effectLst/>
                <a:latin typeface="Calibri" panose="020F0502020204030204" pitchFamily="34" charset="0"/>
                <a:ea typeface="Calibri" panose="020F0502020204030204" pitchFamily="34" charset="0"/>
                <a:hlinkClick r:id="rId6"/>
              </a:rPr>
              <a:t>Fan-Out Wafer-Level Packaging (FOWLP) Module Design and Analysis in ADS</a:t>
            </a:r>
            <a:endParaRPr lang="en-US" sz="1600" b="1" dirty="0">
              <a:effectLst/>
              <a:latin typeface="Calibri" panose="020F0502020204030204" pitchFamily="34" charset="0"/>
              <a:ea typeface="Calibri" panose="020F0502020204030204" pitchFamily="34" charset="0"/>
            </a:endParaRPr>
          </a:p>
        </p:txBody>
      </p:sp>
      <p:sp>
        <p:nvSpPr>
          <p:cNvPr id="36" name="TextBox 35">
            <a:extLst>
              <a:ext uri="{FF2B5EF4-FFF2-40B4-BE49-F238E27FC236}">
                <a16:creationId xmlns:a16="http://schemas.microsoft.com/office/drawing/2014/main" id="{CB5680D0-FAAD-DD83-6983-7FCBCDFC8B04}"/>
              </a:ext>
            </a:extLst>
          </p:cNvPr>
          <p:cNvSpPr txBox="1"/>
          <p:nvPr/>
        </p:nvSpPr>
        <p:spPr>
          <a:xfrm>
            <a:off x="8238513" y="5032814"/>
            <a:ext cx="1989107" cy="369332"/>
          </a:xfrm>
          <a:prstGeom prst="rect">
            <a:avLst/>
          </a:prstGeom>
          <a:noFill/>
        </p:spPr>
        <p:txBody>
          <a:bodyPr wrap="square">
            <a:spAutoFit/>
          </a:bodyPr>
          <a:lstStyle/>
          <a:p>
            <a:pPr algn="l"/>
            <a:r>
              <a:rPr lang="en-US" u="sng" dirty="0">
                <a:solidFill>
                  <a:schemeClr val="tx1">
                    <a:lumMod val="85000"/>
                    <a:lumOff val="15000"/>
                  </a:schemeClr>
                </a:solidFill>
              </a:rPr>
              <a:t>Documentation</a:t>
            </a:r>
            <a:endParaRPr lang="en-US" sz="1200" u="sng" dirty="0">
              <a:solidFill>
                <a:schemeClr val="tx1">
                  <a:lumMod val="85000"/>
                  <a:lumOff val="15000"/>
                </a:schemeClr>
              </a:solidFill>
            </a:endParaRPr>
          </a:p>
        </p:txBody>
      </p:sp>
      <p:sp>
        <p:nvSpPr>
          <p:cNvPr id="34" name="Footer Placeholder 33">
            <a:extLst>
              <a:ext uri="{FF2B5EF4-FFF2-40B4-BE49-F238E27FC236}">
                <a16:creationId xmlns:a16="http://schemas.microsoft.com/office/drawing/2014/main" id="{350C0F3B-C49C-C58D-2E92-5FB591B26642}"/>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343116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4ABDA5A-A762-894C-B6DD-2939EA53C14F}"/>
              </a:ext>
            </a:extLst>
          </p:cNvPr>
          <p:cNvSpPr>
            <a:spLocks noGrp="1"/>
          </p:cNvSpPr>
          <p:nvPr>
            <p:ph type="body" sz="quarter" idx="32"/>
          </p:nvPr>
        </p:nvSpPr>
        <p:spPr>
          <a:xfrm>
            <a:off x="457200" y="675061"/>
            <a:ext cx="10515600" cy="395674"/>
          </a:xfrm>
        </p:spPr>
        <p:txBody>
          <a:bodyPr/>
          <a:lstStyle/>
          <a:p>
            <a:r>
              <a:rPr lang="en-US" dirty="0"/>
              <a:t>Simplifies EM Setup and Analysis for MMIC and RF PCB</a:t>
            </a:r>
          </a:p>
        </p:txBody>
      </p:sp>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457200" y="334750"/>
            <a:ext cx="10515600" cy="369332"/>
          </a:xfrm>
        </p:spPr>
        <p:txBody>
          <a:bodyPr anchor="t" anchorCtr="0"/>
          <a:lstStyle/>
          <a:p>
            <a:r>
              <a:rPr lang="en-US" dirty="0">
                <a:solidFill>
                  <a:srgbClr val="E80029"/>
                </a:solidFill>
              </a:rPr>
              <a:t>RFPro Makes EM Easy For MMIC / Module Designers</a:t>
            </a:r>
          </a:p>
        </p:txBody>
      </p:sp>
      <p:sp>
        <p:nvSpPr>
          <p:cNvPr id="4" name="Content Placeholder 1">
            <a:extLst>
              <a:ext uri="{FF2B5EF4-FFF2-40B4-BE49-F238E27FC236}">
                <a16:creationId xmlns:a16="http://schemas.microsoft.com/office/drawing/2014/main" id="{C2154132-6407-477A-B4A8-1DE9DD334238}"/>
              </a:ext>
            </a:extLst>
          </p:cNvPr>
          <p:cNvSpPr txBox="1">
            <a:spLocks/>
          </p:cNvSpPr>
          <p:nvPr/>
        </p:nvSpPr>
        <p:spPr>
          <a:xfrm>
            <a:off x="7789563" y="1333637"/>
            <a:ext cx="4201885" cy="4859125"/>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marL="0" indent="0">
              <a:spcBef>
                <a:spcPct val="0"/>
              </a:spcBef>
              <a:buFont typeface="Arial" panose="020B0604020202020204" pitchFamily="34" charset="0"/>
              <a:buNone/>
            </a:pPr>
            <a:r>
              <a:rPr lang="en-US" b="1" dirty="0">
                <a:gradFill>
                  <a:gsLst>
                    <a:gs pos="0">
                      <a:schemeClr val="accent1"/>
                    </a:gs>
                    <a:gs pos="100000">
                      <a:schemeClr val="accent1">
                        <a:lumMod val="50000"/>
                      </a:schemeClr>
                    </a:gs>
                  </a:gsLst>
                  <a:lin ang="5400000" scaled="1"/>
                </a:gradFill>
                <a:latin typeface="+mj-lt"/>
                <a:ea typeface="+mj-ea"/>
                <a:cs typeface="+mj-cs"/>
              </a:rPr>
              <a:t>Key Benefits</a:t>
            </a:r>
          </a:p>
          <a:p>
            <a:pPr>
              <a:buClrTx/>
            </a:pPr>
            <a:r>
              <a:rPr lang="en-US" b="1" dirty="0"/>
              <a:t>Instant EM access </a:t>
            </a:r>
            <a:r>
              <a:rPr lang="en-US" dirty="0"/>
              <a:t>during design </a:t>
            </a:r>
          </a:p>
          <a:p>
            <a:pPr>
              <a:buClrTx/>
            </a:pPr>
            <a:r>
              <a:rPr lang="en-US" b="1" dirty="0"/>
              <a:t>Automatic EM expert settings </a:t>
            </a:r>
            <a:r>
              <a:rPr lang="en-US" dirty="0"/>
              <a:t>guarantee confidence in EM results for novice and expert users</a:t>
            </a:r>
          </a:p>
          <a:p>
            <a:pPr>
              <a:buClrTx/>
            </a:pPr>
            <a:r>
              <a:rPr lang="en-US" dirty="0"/>
              <a:t>Fast &amp; correct analysis setup, regardless of problem size for quick, interactive EM and </a:t>
            </a:r>
            <a:r>
              <a:rPr lang="en-US" b="1" dirty="0"/>
              <a:t>EM-circuit co-simulation </a:t>
            </a:r>
            <a:r>
              <a:rPr lang="en-US" dirty="0"/>
              <a:t>on demand</a:t>
            </a:r>
          </a:p>
          <a:p>
            <a:pPr>
              <a:buClrTx/>
            </a:pPr>
            <a:r>
              <a:rPr lang="en-US" dirty="0"/>
              <a:t>Enhanced Momentum and FEM simulator performances</a:t>
            </a:r>
            <a:endParaRPr lang="en-US" sz="1600" dirty="0"/>
          </a:p>
        </p:txBody>
      </p:sp>
      <p:pic>
        <p:nvPicPr>
          <p:cNvPr id="5" name="Picture 4">
            <a:extLst>
              <a:ext uri="{FF2B5EF4-FFF2-40B4-BE49-F238E27FC236}">
                <a16:creationId xmlns:a16="http://schemas.microsoft.com/office/drawing/2014/main" id="{60313C6D-C3C8-4CEF-9E90-88238133E15A}"/>
              </a:ext>
            </a:extLst>
          </p:cNvPr>
          <p:cNvPicPr>
            <a:picLocks noChangeAspect="1"/>
          </p:cNvPicPr>
          <p:nvPr/>
        </p:nvPicPr>
        <p:blipFill>
          <a:blip r:embed="rId3"/>
          <a:stretch>
            <a:fillRect/>
          </a:stretch>
        </p:blipFill>
        <p:spPr>
          <a:xfrm>
            <a:off x="4090382" y="1088696"/>
            <a:ext cx="3564979" cy="2958550"/>
          </a:xfrm>
          <a:prstGeom prst="rect">
            <a:avLst/>
          </a:prstGeom>
          <a:ln w="12700">
            <a:solidFill>
              <a:schemeClr val="tx1"/>
            </a:solidFill>
          </a:ln>
        </p:spPr>
      </p:pic>
      <p:pic>
        <p:nvPicPr>
          <p:cNvPr id="7" name="Picture 6">
            <a:extLst>
              <a:ext uri="{FF2B5EF4-FFF2-40B4-BE49-F238E27FC236}">
                <a16:creationId xmlns:a16="http://schemas.microsoft.com/office/drawing/2014/main" id="{86F47E43-AF90-46F7-B30F-EB4D88971E77}"/>
              </a:ext>
            </a:extLst>
          </p:cNvPr>
          <p:cNvPicPr>
            <a:picLocks noChangeAspect="1"/>
          </p:cNvPicPr>
          <p:nvPr/>
        </p:nvPicPr>
        <p:blipFill>
          <a:blip r:embed="rId4"/>
          <a:stretch>
            <a:fillRect/>
          </a:stretch>
        </p:blipFill>
        <p:spPr>
          <a:xfrm>
            <a:off x="86076" y="1266589"/>
            <a:ext cx="3870104" cy="2198115"/>
          </a:xfrm>
          <a:prstGeom prst="rect">
            <a:avLst/>
          </a:prstGeom>
          <a:ln w="19050">
            <a:solidFill>
              <a:schemeClr val="tx1"/>
            </a:solidFill>
          </a:ln>
        </p:spPr>
      </p:pic>
      <p:pic>
        <p:nvPicPr>
          <p:cNvPr id="8" name="Picture 7">
            <a:extLst>
              <a:ext uri="{FF2B5EF4-FFF2-40B4-BE49-F238E27FC236}">
                <a16:creationId xmlns:a16="http://schemas.microsoft.com/office/drawing/2014/main" id="{CFB77DC0-050C-4DB1-A1F6-886AE9F68CD7}"/>
              </a:ext>
            </a:extLst>
          </p:cNvPr>
          <p:cNvPicPr>
            <a:picLocks noChangeAspect="1"/>
          </p:cNvPicPr>
          <p:nvPr/>
        </p:nvPicPr>
        <p:blipFill rotWithShape="1">
          <a:blip r:embed="rId5"/>
          <a:srcRect l="13784" t="30284" r="29715" b="54"/>
          <a:stretch/>
        </p:blipFill>
        <p:spPr>
          <a:xfrm>
            <a:off x="117246" y="3612495"/>
            <a:ext cx="3870104" cy="2679303"/>
          </a:xfrm>
          <a:prstGeom prst="rect">
            <a:avLst/>
          </a:prstGeom>
          <a:ln w="12700">
            <a:solidFill>
              <a:schemeClr val="tx1"/>
            </a:solidFill>
          </a:ln>
        </p:spPr>
      </p:pic>
      <p:sp>
        <p:nvSpPr>
          <p:cNvPr id="2" name="Footer Placeholder 1">
            <a:extLst>
              <a:ext uri="{FF2B5EF4-FFF2-40B4-BE49-F238E27FC236}">
                <a16:creationId xmlns:a16="http://schemas.microsoft.com/office/drawing/2014/main" id="{B66AA8BF-ABF4-E070-4DDB-10EE7CA7BA5C}"/>
              </a:ext>
            </a:extLst>
          </p:cNvPr>
          <p:cNvSpPr>
            <a:spLocks noGrp="1"/>
          </p:cNvSpPr>
          <p:nvPr>
            <p:ph type="ftr" sz="quarter" idx="34"/>
          </p:nvPr>
        </p:nvSpPr>
        <p:spPr/>
        <p:txBody>
          <a:bodyPr/>
          <a:lstStyle/>
          <a:p>
            <a:r>
              <a:rPr lang="en-US"/>
              <a:t>Heterogenous Integrated Module Design in ADS</a:t>
            </a:r>
            <a:endParaRPr lang="en-US" dirty="0"/>
          </a:p>
        </p:txBody>
      </p:sp>
      <p:pic>
        <p:nvPicPr>
          <p:cNvPr id="3" name="Picture 2">
            <a:extLst>
              <a:ext uri="{FF2B5EF4-FFF2-40B4-BE49-F238E27FC236}">
                <a16:creationId xmlns:a16="http://schemas.microsoft.com/office/drawing/2014/main" id="{D6C7C9C8-D16B-172E-D9CE-267CA9FBE147}"/>
              </a:ext>
            </a:extLst>
          </p:cNvPr>
          <p:cNvPicPr>
            <a:picLocks noChangeAspect="1"/>
          </p:cNvPicPr>
          <p:nvPr/>
        </p:nvPicPr>
        <p:blipFill>
          <a:blip r:embed="rId6"/>
          <a:stretch>
            <a:fillRect/>
          </a:stretch>
        </p:blipFill>
        <p:spPr>
          <a:xfrm>
            <a:off x="4078651" y="4134012"/>
            <a:ext cx="3607704" cy="1969610"/>
          </a:xfrm>
          <a:prstGeom prst="rect">
            <a:avLst/>
          </a:prstGeom>
          <a:ln w="3175">
            <a:solidFill>
              <a:schemeClr val="tx1"/>
            </a:solidFill>
          </a:ln>
        </p:spPr>
      </p:pic>
      <p:sp>
        <p:nvSpPr>
          <p:cNvPr id="10" name="TextBox 9">
            <a:extLst>
              <a:ext uri="{FF2B5EF4-FFF2-40B4-BE49-F238E27FC236}">
                <a16:creationId xmlns:a16="http://schemas.microsoft.com/office/drawing/2014/main" id="{2C975B46-7515-D519-D0DF-1A95855AD611}"/>
              </a:ext>
            </a:extLst>
          </p:cNvPr>
          <p:cNvSpPr txBox="1"/>
          <p:nvPr/>
        </p:nvSpPr>
        <p:spPr>
          <a:xfrm>
            <a:off x="4078651" y="6103622"/>
            <a:ext cx="4112293" cy="276999"/>
          </a:xfrm>
          <a:prstGeom prst="rect">
            <a:avLst/>
          </a:prstGeom>
          <a:noFill/>
        </p:spPr>
        <p:txBody>
          <a:bodyPr wrap="square" lIns="0" tIns="0" rIns="0" bIns="0" rtlCol="0">
            <a:spAutoFit/>
          </a:bodyPr>
          <a:lstStyle/>
          <a:p>
            <a:pPr algn="l"/>
            <a:r>
              <a:rPr lang="en-US" dirty="0">
                <a:solidFill>
                  <a:schemeClr val="tx1">
                    <a:lumMod val="85000"/>
                    <a:lumOff val="15000"/>
                  </a:schemeClr>
                </a:solidFill>
              </a:rPr>
              <a:t>PA/Switch Module on Laminate Board</a:t>
            </a:r>
          </a:p>
        </p:txBody>
      </p:sp>
    </p:spTree>
    <p:extLst>
      <p:ext uri="{BB962C8B-B14F-4D97-AF65-F5344CB8AC3E}">
        <p14:creationId xmlns:p14="http://schemas.microsoft.com/office/powerpoint/2010/main" val="24008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4ABDA5A-A762-894C-B6DD-2939EA53C14F}"/>
              </a:ext>
            </a:extLst>
          </p:cNvPr>
          <p:cNvSpPr>
            <a:spLocks noGrp="1"/>
          </p:cNvSpPr>
          <p:nvPr>
            <p:ph type="body" sz="quarter" idx="32"/>
          </p:nvPr>
        </p:nvSpPr>
        <p:spPr>
          <a:xfrm>
            <a:off x="266536" y="621540"/>
            <a:ext cx="10515600" cy="395674"/>
          </a:xfrm>
        </p:spPr>
        <p:txBody>
          <a:bodyPr>
            <a:normAutofit/>
          </a:bodyPr>
          <a:lstStyle/>
          <a:p>
            <a:r>
              <a:rPr lang="en-US" sz="1800" dirty="0"/>
              <a:t>Physical Integration of 28 GHz 5G Beamformer Module in ADS</a:t>
            </a:r>
          </a:p>
        </p:txBody>
      </p:sp>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266536" y="253778"/>
            <a:ext cx="11826404" cy="369332"/>
          </a:xfrm>
        </p:spPr>
        <p:txBody>
          <a:bodyPr anchor="t" anchorCtr="0"/>
          <a:lstStyle/>
          <a:p>
            <a:r>
              <a:rPr lang="en-US" dirty="0">
                <a:solidFill>
                  <a:srgbClr val="E80029"/>
                </a:solidFill>
              </a:rPr>
              <a:t>Physical Integration and EM Simulation are Easy with Smart Mount and RFPro</a:t>
            </a:r>
          </a:p>
        </p:txBody>
      </p:sp>
      <p:pic>
        <p:nvPicPr>
          <p:cNvPr id="21" name="Picture 20">
            <a:extLst>
              <a:ext uri="{FF2B5EF4-FFF2-40B4-BE49-F238E27FC236}">
                <a16:creationId xmlns:a16="http://schemas.microsoft.com/office/drawing/2014/main" id="{B445AA28-0A92-4C58-94E1-F09EF7E9904A}"/>
              </a:ext>
            </a:extLst>
          </p:cNvPr>
          <p:cNvPicPr>
            <a:picLocks noChangeAspect="1"/>
          </p:cNvPicPr>
          <p:nvPr/>
        </p:nvPicPr>
        <p:blipFill>
          <a:blip r:embed="rId3"/>
          <a:stretch>
            <a:fillRect/>
          </a:stretch>
        </p:blipFill>
        <p:spPr>
          <a:xfrm>
            <a:off x="9181936" y="5126644"/>
            <a:ext cx="1982574" cy="1731356"/>
          </a:xfrm>
          <a:prstGeom prst="rect">
            <a:avLst/>
          </a:prstGeom>
          <a:ln w="6350">
            <a:solidFill>
              <a:schemeClr val="tx1"/>
            </a:solidFill>
          </a:ln>
        </p:spPr>
      </p:pic>
      <p:sp>
        <p:nvSpPr>
          <p:cNvPr id="27" name="TextBox 26">
            <a:extLst>
              <a:ext uri="{FF2B5EF4-FFF2-40B4-BE49-F238E27FC236}">
                <a16:creationId xmlns:a16="http://schemas.microsoft.com/office/drawing/2014/main" id="{4C8916F2-F2AC-4B7F-91C6-B201F5601A79}"/>
              </a:ext>
            </a:extLst>
          </p:cNvPr>
          <p:cNvSpPr txBox="1"/>
          <p:nvPr/>
        </p:nvSpPr>
        <p:spPr>
          <a:xfrm>
            <a:off x="5142721" y="5830263"/>
            <a:ext cx="3570914" cy="369332"/>
          </a:xfrm>
          <a:prstGeom prst="rect">
            <a:avLst/>
          </a:prstGeom>
          <a:noFill/>
        </p:spPr>
        <p:txBody>
          <a:bodyPr wrap="none" lIns="0" tIns="0" rIns="0" bIns="0" rtlCol="0">
            <a:spAutoFit/>
          </a:bodyPr>
          <a:lstStyle/>
          <a:p>
            <a:pPr algn="l"/>
            <a:r>
              <a:rPr lang="en-US" sz="2400" u="sng" dirty="0">
                <a:solidFill>
                  <a:schemeClr val="tx1">
                    <a:lumMod val="85000"/>
                    <a:lumOff val="15000"/>
                  </a:schemeClr>
                </a:solidFill>
                <a:cs typeface="Calibri" panose="020F0502020204030204" pitchFamily="34" charset="0"/>
              </a:rPr>
              <a:t>Watch the YouTube video:</a:t>
            </a:r>
            <a:endParaRPr lang="en-US" sz="1600" u="sng" dirty="0">
              <a:solidFill>
                <a:schemeClr val="tx1">
                  <a:lumMod val="85000"/>
                  <a:lumOff val="15000"/>
                </a:schemeClr>
              </a:solidFill>
              <a:cs typeface="Calibri" panose="020F0502020204030204" pitchFamily="34" charset="0"/>
            </a:endParaRPr>
          </a:p>
        </p:txBody>
      </p:sp>
      <p:sp>
        <p:nvSpPr>
          <p:cNvPr id="3" name="TextBox 2">
            <a:extLst>
              <a:ext uri="{FF2B5EF4-FFF2-40B4-BE49-F238E27FC236}">
                <a16:creationId xmlns:a16="http://schemas.microsoft.com/office/drawing/2014/main" id="{C2B04F09-167E-E9B2-35DB-1660780FF85B}"/>
              </a:ext>
            </a:extLst>
          </p:cNvPr>
          <p:cNvSpPr txBox="1"/>
          <p:nvPr/>
        </p:nvSpPr>
        <p:spPr>
          <a:xfrm>
            <a:off x="5059266" y="6095242"/>
            <a:ext cx="3976963" cy="400110"/>
          </a:xfrm>
          <a:prstGeom prst="rect">
            <a:avLst/>
          </a:prstGeom>
          <a:noFill/>
        </p:spPr>
        <p:txBody>
          <a:bodyPr wrap="square">
            <a:spAutoFit/>
          </a:bodyPr>
          <a:lstStyle/>
          <a:p>
            <a:pPr marL="0" marR="0">
              <a:spcBef>
                <a:spcPts val="0"/>
              </a:spcBef>
              <a:spcAft>
                <a:spcPts val="0"/>
              </a:spcAft>
            </a:pPr>
            <a:r>
              <a:rPr lang="en-US" sz="2000" b="1" u="sng" dirty="0">
                <a:solidFill>
                  <a:srgbClr val="0000EE"/>
                </a:solidFill>
                <a:effectLst/>
                <a:ea typeface="Calibri" panose="020F0502020204030204" pitchFamily="34" charset="0"/>
                <a:hlinkClick r:id="rId4"/>
              </a:rPr>
              <a:t>https://youtu.be/VLQ4_QGHpro</a:t>
            </a:r>
            <a:endParaRPr lang="en-US" sz="2000" b="1" dirty="0">
              <a:effectLst/>
              <a:ea typeface="Calibri" panose="020F0502020204030204" pitchFamily="34" charset="0"/>
            </a:endParaRPr>
          </a:p>
        </p:txBody>
      </p:sp>
      <p:pic>
        <p:nvPicPr>
          <p:cNvPr id="29" name="Picture 28">
            <a:extLst>
              <a:ext uri="{FF2B5EF4-FFF2-40B4-BE49-F238E27FC236}">
                <a16:creationId xmlns:a16="http://schemas.microsoft.com/office/drawing/2014/main" id="{2BAFC5F0-8B4F-B1FD-160A-9070FBEDF4E2}"/>
              </a:ext>
            </a:extLst>
          </p:cNvPr>
          <p:cNvPicPr>
            <a:picLocks noChangeAspect="1"/>
          </p:cNvPicPr>
          <p:nvPr/>
        </p:nvPicPr>
        <p:blipFill>
          <a:blip r:embed="rId5"/>
          <a:stretch>
            <a:fillRect/>
          </a:stretch>
        </p:blipFill>
        <p:spPr>
          <a:xfrm>
            <a:off x="7047748" y="1473749"/>
            <a:ext cx="4910138" cy="3620328"/>
          </a:xfrm>
          <a:prstGeom prst="rect">
            <a:avLst/>
          </a:prstGeom>
          <a:ln w="3175">
            <a:solidFill>
              <a:schemeClr val="tx1"/>
            </a:solidFill>
          </a:ln>
        </p:spPr>
      </p:pic>
      <p:sp>
        <p:nvSpPr>
          <p:cNvPr id="30" name="Rectangle 29">
            <a:extLst>
              <a:ext uri="{FF2B5EF4-FFF2-40B4-BE49-F238E27FC236}">
                <a16:creationId xmlns:a16="http://schemas.microsoft.com/office/drawing/2014/main" id="{94BFBA86-B9F7-56BB-6603-D5107D5157A9}"/>
              </a:ext>
            </a:extLst>
          </p:cNvPr>
          <p:cNvSpPr/>
          <p:nvPr/>
        </p:nvSpPr>
        <p:spPr>
          <a:xfrm>
            <a:off x="7915491" y="1167930"/>
            <a:ext cx="3174652" cy="338554"/>
          </a:xfrm>
          <a:prstGeom prst="rect">
            <a:avLst/>
          </a:prstGeom>
        </p:spPr>
        <p:txBody>
          <a:bodyPr wrap="none">
            <a:spAutoFit/>
          </a:bodyPr>
          <a:lstStyle/>
          <a:p>
            <a:r>
              <a:rPr lang="en-US" sz="1600" b="1" dirty="0"/>
              <a:t>Complex RF Module Assembly</a:t>
            </a:r>
          </a:p>
        </p:txBody>
      </p:sp>
      <p:sp>
        <p:nvSpPr>
          <p:cNvPr id="1024" name="TextBox 1023">
            <a:extLst>
              <a:ext uri="{FF2B5EF4-FFF2-40B4-BE49-F238E27FC236}">
                <a16:creationId xmlns:a16="http://schemas.microsoft.com/office/drawing/2014/main" id="{8C6E2D06-6935-78B2-B3C4-3EC01F330973}"/>
              </a:ext>
            </a:extLst>
          </p:cNvPr>
          <p:cNvSpPr txBox="1"/>
          <p:nvPr/>
        </p:nvSpPr>
        <p:spPr>
          <a:xfrm>
            <a:off x="234114" y="1241897"/>
            <a:ext cx="6671668" cy="4585871"/>
          </a:xfrm>
          <a:prstGeom prst="rect">
            <a:avLst/>
          </a:prstGeom>
          <a:noFill/>
        </p:spPr>
        <p:txBody>
          <a:bodyPr wrap="square">
            <a:spAutoFit/>
          </a:bodyPr>
          <a:lstStyle/>
          <a:p>
            <a:r>
              <a:rPr lang="en-US" sz="2000" b="1" i="0" u="sng" dirty="0">
                <a:effectLst/>
              </a:rPr>
              <a:t>Challenges</a:t>
            </a:r>
          </a:p>
          <a:p>
            <a:pPr marL="285750" indent="-285750">
              <a:buFont typeface="Arial" panose="020B0604020202020204" pitchFamily="34" charset="0"/>
              <a:buChar char="•"/>
            </a:pPr>
            <a:r>
              <a:rPr lang="en-US" b="0" i="0" dirty="0">
                <a:effectLst/>
              </a:rPr>
              <a:t>Traditionally, putting all multi-technology pieces together</a:t>
            </a:r>
            <a:r>
              <a:rPr lang="en-US" dirty="0"/>
              <a:t> (</a:t>
            </a:r>
            <a:r>
              <a:rPr lang="en-US" b="0" i="0" dirty="0">
                <a:effectLst/>
              </a:rPr>
              <a:t>RFICs, MMICs, 3D packaging, interconnects and routing) is not trivial especially when the resulting RF module structure must also be correctly simulated before prototyping.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0" i="0" dirty="0">
                <a:effectLst/>
              </a:rPr>
              <a:t>Traditionally, preparing the RF module assembly with proper assignment of ports, ground reference, material stack-ups, active/passive component partition, etc., can take longer than the actual simulation itself.</a:t>
            </a:r>
            <a:endParaRPr lang="en-US" dirty="0"/>
          </a:p>
          <a:p>
            <a:pPr marL="285750" indent="-285750">
              <a:buFont typeface="Arial" panose="020B0604020202020204" pitchFamily="34" charset="0"/>
              <a:buChar char="•"/>
            </a:pPr>
            <a:endParaRPr lang="en-US" b="0" i="0" dirty="0">
              <a:effectLst/>
            </a:endParaRPr>
          </a:p>
          <a:p>
            <a:r>
              <a:rPr lang="en-US" sz="2000" b="1" i="0" u="sng" dirty="0">
                <a:effectLst/>
              </a:rPr>
              <a:t>Solution:</a:t>
            </a:r>
          </a:p>
          <a:p>
            <a:pPr marL="285750" indent="-285750">
              <a:buFont typeface="Arial" panose="020B0604020202020204" pitchFamily="34" charset="0"/>
              <a:buChar char="•"/>
            </a:pPr>
            <a:r>
              <a:rPr lang="en-US" b="0" i="0" dirty="0">
                <a:effectLst/>
              </a:rPr>
              <a:t>Fortunately, with Smart Mount and RFPro, the whole process is automated for RF circuit designers to assemble, integrate, and invoke EM simulation quickly and easily, all in one single tool and database.</a:t>
            </a:r>
            <a:endParaRPr lang="en-US" dirty="0"/>
          </a:p>
        </p:txBody>
      </p:sp>
      <p:sp>
        <p:nvSpPr>
          <p:cNvPr id="4" name="Footer Placeholder 3">
            <a:extLst>
              <a:ext uri="{FF2B5EF4-FFF2-40B4-BE49-F238E27FC236}">
                <a16:creationId xmlns:a16="http://schemas.microsoft.com/office/drawing/2014/main" id="{DE2481C7-673F-C7C8-2253-C684CAE8AD4C}"/>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392251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152400" y="203426"/>
            <a:ext cx="7772400" cy="738664"/>
          </a:xfrm>
        </p:spPr>
        <p:txBody>
          <a:bodyPr anchor="t" anchorCtr="0"/>
          <a:lstStyle/>
          <a:p>
            <a:r>
              <a:rPr lang="en-US" dirty="0"/>
              <a:t>EM Simulation Results of MMIC / Packaged MMIC / Whole Module Mounted on PCB – RFPro Results</a:t>
            </a:r>
            <a:endParaRPr lang="en-US" dirty="0">
              <a:solidFill>
                <a:srgbClr val="E80029"/>
              </a:solidFill>
            </a:endParaRPr>
          </a:p>
        </p:txBody>
      </p:sp>
      <p:sp>
        <p:nvSpPr>
          <p:cNvPr id="20" name="TextBox 19">
            <a:extLst>
              <a:ext uri="{FF2B5EF4-FFF2-40B4-BE49-F238E27FC236}">
                <a16:creationId xmlns:a16="http://schemas.microsoft.com/office/drawing/2014/main" id="{36EAAD6F-005B-329F-84F7-224E884FAB82}"/>
              </a:ext>
            </a:extLst>
          </p:cNvPr>
          <p:cNvSpPr txBox="1"/>
          <p:nvPr/>
        </p:nvSpPr>
        <p:spPr>
          <a:xfrm rot="20411139">
            <a:off x="10138196" y="4863810"/>
            <a:ext cx="1392437" cy="264412"/>
          </a:xfrm>
          <a:prstGeom prst="rect">
            <a:avLst/>
          </a:prstGeom>
          <a:noFill/>
        </p:spPr>
        <p:txBody>
          <a:bodyPr wrap="none" lIns="0" tIns="0" rIns="0" bIns="0" rtlCol="0">
            <a:noAutofit/>
          </a:bodyPr>
          <a:lstStyle/>
          <a:p>
            <a:pPr algn="l"/>
            <a:r>
              <a:rPr lang="en-US" b="1" i="1" dirty="0">
                <a:solidFill>
                  <a:schemeClr val="bg1"/>
                </a:solidFill>
                <a:latin typeface="Calibri" panose="020F0502020204030204" pitchFamily="34" charset="0"/>
                <a:cs typeface="Calibri" panose="020F0502020204030204" pitchFamily="34" charset="0"/>
              </a:rPr>
              <a:t>PCB Ground Plane  </a:t>
            </a:r>
          </a:p>
        </p:txBody>
      </p:sp>
      <p:sp>
        <p:nvSpPr>
          <p:cNvPr id="22" name="TextBox 21">
            <a:extLst>
              <a:ext uri="{FF2B5EF4-FFF2-40B4-BE49-F238E27FC236}">
                <a16:creationId xmlns:a16="http://schemas.microsoft.com/office/drawing/2014/main" id="{BF7D4CDF-B4E3-23A4-2E11-DAEA07918FD2}"/>
              </a:ext>
            </a:extLst>
          </p:cNvPr>
          <p:cNvSpPr txBox="1"/>
          <p:nvPr/>
        </p:nvSpPr>
        <p:spPr>
          <a:xfrm rot="20379318">
            <a:off x="10692057" y="5689863"/>
            <a:ext cx="1257875" cy="264412"/>
          </a:xfrm>
          <a:prstGeom prst="rect">
            <a:avLst/>
          </a:prstGeom>
          <a:noFill/>
        </p:spPr>
        <p:txBody>
          <a:bodyPr wrap="none" lIns="0" tIns="0" rIns="0" bIns="0" rtlCol="0">
            <a:noAutofit/>
          </a:bodyPr>
          <a:lstStyle/>
          <a:p>
            <a:pPr algn="l"/>
            <a:r>
              <a:rPr lang="en-US" sz="1600" b="1" i="1" dirty="0">
                <a:solidFill>
                  <a:schemeClr val="bg1"/>
                </a:solidFill>
                <a:latin typeface="Calibri" panose="020F0502020204030204" pitchFamily="34" charset="0"/>
                <a:cs typeface="Calibri" panose="020F0502020204030204" pitchFamily="34" charset="0"/>
              </a:rPr>
              <a:t>PCB Power Plane  </a:t>
            </a:r>
          </a:p>
        </p:txBody>
      </p:sp>
      <p:sp>
        <p:nvSpPr>
          <p:cNvPr id="23" name="TextBox 22">
            <a:extLst>
              <a:ext uri="{FF2B5EF4-FFF2-40B4-BE49-F238E27FC236}">
                <a16:creationId xmlns:a16="http://schemas.microsoft.com/office/drawing/2014/main" id="{2F761932-7963-4D93-C1FF-E5DF947A7F0E}"/>
              </a:ext>
            </a:extLst>
          </p:cNvPr>
          <p:cNvSpPr txBox="1"/>
          <p:nvPr/>
        </p:nvSpPr>
        <p:spPr>
          <a:xfrm rot="20411139">
            <a:off x="8859813" y="5997659"/>
            <a:ext cx="1257875" cy="264412"/>
          </a:xfrm>
          <a:prstGeom prst="rect">
            <a:avLst/>
          </a:prstGeom>
          <a:noFill/>
        </p:spPr>
        <p:txBody>
          <a:bodyPr wrap="none" lIns="0" tIns="0" rIns="0" bIns="0" rtlCol="0">
            <a:noAutofit/>
          </a:bodyPr>
          <a:lstStyle/>
          <a:p>
            <a:pPr algn="l"/>
            <a:r>
              <a:rPr lang="en-US" sz="1600" b="1" i="1" dirty="0">
                <a:solidFill>
                  <a:schemeClr val="bg1"/>
                </a:solidFill>
                <a:latin typeface="Calibri" panose="020F0502020204030204" pitchFamily="34" charset="0"/>
                <a:cs typeface="Calibri" panose="020F0502020204030204" pitchFamily="34" charset="0"/>
              </a:rPr>
              <a:t>DC Bias Lines   </a:t>
            </a:r>
          </a:p>
        </p:txBody>
      </p:sp>
      <p:sp>
        <p:nvSpPr>
          <p:cNvPr id="28" name="TextBox 27">
            <a:extLst>
              <a:ext uri="{FF2B5EF4-FFF2-40B4-BE49-F238E27FC236}">
                <a16:creationId xmlns:a16="http://schemas.microsoft.com/office/drawing/2014/main" id="{9DA69902-5A76-9138-4920-44B92ED59965}"/>
              </a:ext>
            </a:extLst>
          </p:cNvPr>
          <p:cNvSpPr txBox="1"/>
          <p:nvPr/>
        </p:nvSpPr>
        <p:spPr>
          <a:xfrm>
            <a:off x="7758642" y="3665592"/>
            <a:ext cx="1561005" cy="276837"/>
          </a:xfrm>
          <a:prstGeom prst="rect">
            <a:avLst/>
          </a:prstGeom>
          <a:noFill/>
        </p:spPr>
        <p:txBody>
          <a:bodyPr wrap="none" lIns="0" tIns="0" rIns="0" bIns="0" rtlCol="0">
            <a:noAutofit/>
          </a:bodyPr>
          <a:lstStyle/>
          <a:p>
            <a:pPr algn="l"/>
            <a:r>
              <a:rPr lang="en-US" sz="2000" b="1" i="1" dirty="0">
                <a:solidFill>
                  <a:schemeClr val="bg1"/>
                </a:solidFill>
                <a:latin typeface="Calibri" panose="020F0502020204030204" pitchFamily="34" charset="0"/>
                <a:cs typeface="Calibri" panose="020F0502020204030204" pitchFamily="34" charset="0"/>
              </a:rPr>
              <a:t>mm-Wave MMIC </a:t>
            </a:r>
          </a:p>
          <a:p>
            <a:pPr algn="l"/>
            <a:r>
              <a:rPr lang="en-US" sz="2000" b="1" i="1" dirty="0">
                <a:solidFill>
                  <a:schemeClr val="bg1"/>
                </a:solidFill>
                <a:latin typeface="Calibri" panose="020F0502020204030204" pitchFamily="34" charset="0"/>
                <a:cs typeface="Calibri" panose="020F0502020204030204" pitchFamily="34" charset="0"/>
              </a:rPr>
              <a:t>Amplifier</a:t>
            </a:r>
          </a:p>
        </p:txBody>
      </p:sp>
      <p:sp>
        <p:nvSpPr>
          <p:cNvPr id="3" name="Footer Placeholder 3">
            <a:extLst>
              <a:ext uri="{FF2B5EF4-FFF2-40B4-BE49-F238E27FC236}">
                <a16:creationId xmlns:a16="http://schemas.microsoft.com/office/drawing/2014/main" id="{4EB85AE3-E65F-6F4A-B5AA-4858DDDDDA70}"/>
              </a:ext>
            </a:extLst>
          </p:cNvPr>
          <p:cNvSpPr txBox="1">
            <a:spLocks/>
          </p:cNvSpPr>
          <p:nvPr/>
        </p:nvSpPr>
        <p:spPr>
          <a:xfrm>
            <a:off x="4038600" y="6643009"/>
            <a:ext cx="4114800" cy="1538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cxnSp>
        <p:nvCxnSpPr>
          <p:cNvPr id="4" name="Straight Arrow Connector 3">
            <a:extLst>
              <a:ext uri="{FF2B5EF4-FFF2-40B4-BE49-F238E27FC236}">
                <a16:creationId xmlns:a16="http://schemas.microsoft.com/office/drawing/2014/main" id="{0E09E8DD-8915-B700-8267-DD08919C8B5C}"/>
              </a:ext>
            </a:extLst>
          </p:cNvPr>
          <p:cNvCxnSpPr>
            <a:cxnSpLocks/>
          </p:cNvCxnSpPr>
          <p:nvPr/>
        </p:nvCxnSpPr>
        <p:spPr>
          <a:xfrm flipH="1">
            <a:off x="6408224" y="1674556"/>
            <a:ext cx="2175807" cy="10348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DB00AD2-0175-7002-D9D4-2E8F291A8664}"/>
              </a:ext>
            </a:extLst>
          </p:cNvPr>
          <p:cNvCxnSpPr>
            <a:cxnSpLocks/>
          </p:cNvCxnSpPr>
          <p:nvPr/>
        </p:nvCxnSpPr>
        <p:spPr>
          <a:xfrm flipH="1">
            <a:off x="5524942" y="3377505"/>
            <a:ext cx="2717800" cy="478742"/>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DAAA271-16DD-60FF-EAF3-D7D693B18DCF}"/>
              </a:ext>
            </a:extLst>
          </p:cNvPr>
          <p:cNvCxnSpPr>
            <a:cxnSpLocks/>
          </p:cNvCxnSpPr>
          <p:nvPr/>
        </p:nvCxnSpPr>
        <p:spPr>
          <a:xfrm flipH="1" flipV="1">
            <a:off x="5588049" y="4400511"/>
            <a:ext cx="2403608" cy="64615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460FB58-D55D-65DA-8D1B-D81589458048}"/>
              </a:ext>
            </a:extLst>
          </p:cNvPr>
          <p:cNvPicPr>
            <a:picLocks noChangeAspect="1"/>
          </p:cNvPicPr>
          <p:nvPr/>
        </p:nvPicPr>
        <p:blipFill>
          <a:blip r:embed="rId3"/>
          <a:stretch>
            <a:fillRect/>
          </a:stretch>
        </p:blipFill>
        <p:spPr>
          <a:xfrm>
            <a:off x="8240272" y="2180628"/>
            <a:ext cx="3208859" cy="1860208"/>
          </a:xfrm>
          <a:prstGeom prst="rect">
            <a:avLst/>
          </a:prstGeom>
        </p:spPr>
      </p:pic>
      <p:pic>
        <p:nvPicPr>
          <p:cNvPr id="25" name="Picture 24">
            <a:extLst>
              <a:ext uri="{FF2B5EF4-FFF2-40B4-BE49-F238E27FC236}">
                <a16:creationId xmlns:a16="http://schemas.microsoft.com/office/drawing/2014/main" id="{00C728E2-AB13-D913-BA57-85A7FAF664BF}"/>
              </a:ext>
            </a:extLst>
          </p:cNvPr>
          <p:cNvPicPr>
            <a:picLocks noChangeAspect="1"/>
          </p:cNvPicPr>
          <p:nvPr/>
        </p:nvPicPr>
        <p:blipFill>
          <a:blip r:embed="rId4"/>
          <a:stretch>
            <a:fillRect/>
          </a:stretch>
        </p:blipFill>
        <p:spPr>
          <a:xfrm>
            <a:off x="8576945" y="704869"/>
            <a:ext cx="2535511" cy="1219280"/>
          </a:xfrm>
          <a:prstGeom prst="rect">
            <a:avLst/>
          </a:prstGeom>
        </p:spPr>
      </p:pic>
      <p:pic>
        <p:nvPicPr>
          <p:cNvPr id="27" name="Picture 26">
            <a:extLst>
              <a:ext uri="{FF2B5EF4-FFF2-40B4-BE49-F238E27FC236}">
                <a16:creationId xmlns:a16="http://schemas.microsoft.com/office/drawing/2014/main" id="{C5B9EC23-4791-CB60-3F6F-16F77BA713AA}"/>
              </a:ext>
            </a:extLst>
          </p:cNvPr>
          <p:cNvPicPr>
            <a:picLocks noChangeAspect="1"/>
          </p:cNvPicPr>
          <p:nvPr/>
        </p:nvPicPr>
        <p:blipFill>
          <a:blip r:embed="rId5"/>
          <a:stretch>
            <a:fillRect/>
          </a:stretch>
        </p:blipFill>
        <p:spPr>
          <a:xfrm>
            <a:off x="8153400" y="4117177"/>
            <a:ext cx="3763215" cy="2629563"/>
          </a:xfrm>
          <a:prstGeom prst="rect">
            <a:avLst/>
          </a:prstGeom>
        </p:spPr>
      </p:pic>
      <p:sp>
        <p:nvSpPr>
          <p:cNvPr id="29" name="TextBox 28">
            <a:extLst>
              <a:ext uri="{FF2B5EF4-FFF2-40B4-BE49-F238E27FC236}">
                <a16:creationId xmlns:a16="http://schemas.microsoft.com/office/drawing/2014/main" id="{C76227A5-7926-90D3-4CC7-CC2BF0EFC40A}"/>
              </a:ext>
            </a:extLst>
          </p:cNvPr>
          <p:cNvSpPr txBox="1"/>
          <p:nvPr/>
        </p:nvSpPr>
        <p:spPr>
          <a:xfrm rot="20058609">
            <a:off x="6744860" y="1859164"/>
            <a:ext cx="1218082" cy="360723"/>
          </a:xfrm>
          <a:prstGeom prst="rect">
            <a:avLst/>
          </a:prstGeom>
          <a:noFill/>
        </p:spPr>
        <p:txBody>
          <a:bodyPr wrap="none" lIns="0" tIns="0" rIns="0" bIns="0" rtlCol="0">
            <a:noAutofit/>
          </a:bodyPr>
          <a:lstStyle/>
          <a:p>
            <a:pPr algn="l"/>
            <a:r>
              <a:rPr lang="en-US" sz="2400" b="1" i="1" dirty="0">
                <a:solidFill>
                  <a:schemeClr val="tx2">
                    <a:lumMod val="50000"/>
                  </a:schemeClr>
                </a:solidFill>
                <a:latin typeface="Calibri" panose="020F0502020204030204" pitchFamily="34" charset="0"/>
                <a:cs typeface="Calibri" panose="020F0502020204030204" pitchFamily="34" charset="0"/>
              </a:rPr>
              <a:t>MMIC chip</a:t>
            </a:r>
          </a:p>
        </p:txBody>
      </p:sp>
      <p:sp>
        <p:nvSpPr>
          <p:cNvPr id="30" name="TextBox 29">
            <a:extLst>
              <a:ext uri="{FF2B5EF4-FFF2-40B4-BE49-F238E27FC236}">
                <a16:creationId xmlns:a16="http://schemas.microsoft.com/office/drawing/2014/main" id="{C3D21183-3A67-042C-15EA-8D09D1AB1EE6}"/>
              </a:ext>
            </a:extLst>
          </p:cNvPr>
          <p:cNvSpPr txBox="1"/>
          <p:nvPr/>
        </p:nvSpPr>
        <p:spPr>
          <a:xfrm rot="21007649">
            <a:off x="5966249" y="3288802"/>
            <a:ext cx="1218082" cy="360723"/>
          </a:xfrm>
          <a:prstGeom prst="rect">
            <a:avLst/>
          </a:prstGeom>
          <a:noFill/>
        </p:spPr>
        <p:txBody>
          <a:bodyPr wrap="none" lIns="0" tIns="0" rIns="0" bIns="0" rtlCol="0">
            <a:noAutofit/>
          </a:bodyPr>
          <a:lstStyle/>
          <a:p>
            <a:pPr algn="l"/>
            <a:r>
              <a:rPr lang="en-US" sz="2400" b="1" i="1" dirty="0">
                <a:solidFill>
                  <a:srgbClr val="3366FF"/>
                </a:solidFill>
                <a:latin typeface="Calibri" panose="020F0502020204030204" pitchFamily="34" charset="0"/>
                <a:cs typeface="Calibri" panose="020F0502020204030204" pitchFamily="34" charset="0"/>
              </a:rPr>
              <a:t>Packaged MMIC</a:t>
            </a:r>
          </a:p>
        </p:txBody>
      </p:sp>
      <p:sp>
        <p:nvSpPr>
          <p:cNvPr id="31" name="TextBox 30">
            <a:extLst>
              <a:ext uri="{FF2B5EF4-FFF2-40B4-BE49-F238E27FC236}">
                <a16:creationId xmlns:a16="http://schemas.microsoft.com/office/drawing/2014/main" id="{34E6B421-2BCA-53EB-FC30-A0E06E344184}"/>
              </a:ext>
            </a:extLst>
          </p:cNvPr>
          <p:cNvSpPr txBox="1"/>
          <p:nvPr/>
        </p:nvSpPr>
        <p:spPr>
          <a:xfrm rot="823988">
            <a:off x="5767563" y="4793313"/>
            <a:ext cx="2361275" cy="659387"/>
          </a:xfrm>
          <a:prstGeom prst="rect">
            <a:avLst/>
          </a:prstGeom>
          <a:noFill/>
        </p:spPr>
        <p:txBody>
          <a:bodyPr wrap="none" lIns="0" tIns="0" rIns="0" bIns="0" rtlCol="0" anchor="t">
            <a:noAutofit/>
          </a:bodyPr>
          <a:lstStyle/>
          <a:p>
            <a:pPr algn="l"/>
            <a:r>
              <a:rPr lang="en-US" sz="2400" b="1" i="1" dirty="0">
                <a:solidFill>
                  <a:schemeClr val="accent1"/>
                </a:solidFill>
                <a:latin typeface="Calibri"/>
                <a:ea typeface="Calibri"/>
                <a:cs typeface="Calibri"/>
              </a:rPr>
              <a:t>Packaged MMIC</a:t>
            </a:r>
          </a:p>
          <a:p>
            <a:pPr algn="l"/>
            <a:r>
              <a:rPr lang="en-US" sz="2400" b="1" i="1" dirty="0">
                <a:solidFill>
                  <a:schemeClr val="accent1"/>
                </a:solidFill>
                <a:latin typeface="Calibri"/>
                <a:ea typeface="Calibri"/>
                <a:cs typeface="Calibri"/>
              </a:rPr>
              <a:t>mounted on PCB</a:t>
            </a:r>
          </a:p>
        </p:txBody>
      </p:sp>
      <p:pic>
        <p:nvPicPr>
          <p:cNvPr id="32" name="Picture 31">
            <a:extLst>
              <a:ext uri="{FF2B5EF4-FFF2-40B4-BE49-F238E27FC236}">
                <a16:creationId xmlns:a16="http://schemas.microsoft.com/office/drawing/2014/main" id="{D907DDF6-EBC3-83F6-054C-1893EE6304F4}"/>
              </a:ext>
            </a:extLst>
          </p:cNvPr>
          <p:cNvPicPr>
            <a:picLocks noChangeAspect="1"/>
          </p:cNvPicPr>
          <p:nvPr/>
        </p:nvPicPr>
        <p:blipFill>
          <a:blip r:embed="rId6"/>
          <a:stretch>
            <a:fillRect/>
          </a:stretch>
        </p:blipFill>
        <p:spPr>
          <a:xfrm>
            <a:off x="426349" y="2680595"/>
            <a:ext cx="5134955" cy="3769844"/>
          </a:xfrm>
          <a:prstGeom prst="rect">
            <a:avLst/>
          </a:prstGeom>
        </p:spPr>
      </p:pic>
      <p:cxnSp>
        <p:nvCxnSpPr>
          <p:cNvPr id="34" name="Straight Arrow Connector 33">
            <a:extLst>
              <a:ext uri="{FF2B5EF4-FFF2-40B4-BE49-F238E27FC236}">
                <a16:creationId xmlns:a16="http://schemas.microsoft.com/office/drawing/2014/main" id="{8807F14A-1325-D884-9125-6052502FB55A}"/>
              </a:ext>
            </a:extLst>
          </p:cNvPr>
          <p:cNvCxnSpPr>
            <a:cxnSpLocks/>
          </p:cNvCxnSpPr>
          <p:nvPr/>
        </p:nvCxnSpPr>
        <p:spPr>
          <a:xfrm>
            <a:off x="1015942" y="3188403"/>
            <a:ext cx="1977884" cy="0"/>
          </a:xfrm>
          <a:prstGeom prst="straightConnector1">
            <a:avLst/>
          </a:prstGeom>
          <a:ln w="381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F2D508C0-989F-60B4-E3C2-536252969173}"/>
              </a:ext>
            </a:extLst>
          </p:cNvPr>
          <p:cNvSpPr txBox="1"/>
          <p:nvPr/>
        </p:nvSpPr>
        <p:spPr>
          <a:xfrm>
            <a:off x="997157" y="2823048"/>
            <a:ext cx="1218082" cy="360723"/>
          </a:xfrm>
          <a:prstGeom prst="rect">
            <a:avLst/>
          </a:prstGeom>
          <a:noFill/>
        </p:spPr>
        <p:txBody>
          <a:bodyPr wrap="none" lIns="0" tIns="0" rIns="0" bIns="0" rtlCol="0">
            <a:noAutofit/>
          </a:bodyPr>
          <a:lstStyle/>
          <a:p>
            <a:pPr algn="l"/>
            <a:r>
              <a:rPr lang="en-US" b="1" i="1" dirty="0">
                <a:solidFill>
                  <a:srgbClr val="E90029"/>
                </a:solidFill>
                <a:latin typeface="Calibri" panose="020F0502020204030204" pitchFamily="34" charset="0"/>
                <a:cs typeface="Calibri" panose="020F0502020204030204" pitchFamily="34" charset="0"/>
              </a:rPr>
              <a:t>Resonance peak shifted</a:t>
            </a:r>
          </a:p>
        </p:txBody>
      </p:sp>
      <p:sp>
        <p:nvSpPr>
          <p:cNvPr id="36" name="Oval 35">
            <a:extLst>
              <a:ext uri="{FF2B5EF4-FFF2-40B4-BE49-F238E27FC236}">
                <a16:creationId xmlns:a16="http://schemas.microsoft.com/office/drawing/2014/main" id="{0288B60C-617E-4D28-0D0F-1E2B82910E15}"/>
              </a:ext>
            </a:extLst>
          </p:cNvPr>
          <p:cNvSpPr/>
          <p:nvPr/>
        </p:nvSpPr>
        <p:spPr>
          <a:xfrm>
            <a:off x="4317291" y="3401040"/>
            <a:ext cx="338667" cy="10064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37" name="TextBox 36">
            <a:extLst>
              <a:ext uri="{FF2B5EF4-FFF2-40B4-BE49-F238E27FC236}">
                <a16:creationId xmlns:a16="http://schemas.microsoft.com/office/drawing/2014/main" id="{28766B54-2796-5F51-FA03-427B8F556B1F}"/>
              </a:ext>
            </a:extLst>
          </p:cNvPr>
          <p:cNvSpPr txBox="1"/>
          <p:nvPr/>
        </p:nvSpPr>
        <p:spPr>
          <a:xfrm>
            <a:off x="3797481" y="2793732"/>
            <a:ext cx="2717799" cy="499464"/>
          </a:xfrm>
          <a:prstGeom prst="rect">
            <a:avLst/>
          </a:prstGeom>
          <a:noFill/>
        </p:spPr>
        <p:txBody>
          <a:bodyPr wrap="none" lIns="0" tIns="0" rIns="0" bIns="0" rtlCol="0">
            <a:noAutofit/>
          </a:bodyPr>
          <a:lstStyle/>
          <a:p>
            <a:pPr algn="l"/>
            <a:r>
              <a:rPr lang="en-US" b="1" i="1" dirty="0">
                <a:solidFill>
                  <a:srgbClr val="E90029"/>
                </a:solidFill>
                <a:latin typeface="Calibri" panose="020F0502020204030204" pitchFamily="34" charset="0"/>
                <a:cs typeface="Calibri" panose="020F0502020204030204" pitchFamily="34" charset="0"/>
              </a:rPr>
              <a:t>Gain loss at the operating</a:t>
            </a:r>
          </a:p>
          <a:p>
            <a:pPr algn="l"/>
            <a:r>
              <a:rPr lang="en-US" b="1" i="1" dirty="0">
                <a:solidFill>
                  <a:srgbClr val="E90029"/>
                </a:solidFill>
                <a:latin typeface="Calibri" panose="020F0502020204030204" pitchFamily="34" charset="0"/>
                <a:cs typeface="Calibri" panose="020F0502020204030204" pitchFamily="34" charset="0"/>
              </a:rPr>
              <a:t>freq. 28 GHz due to parasitic</a:t>
            </a:r>
          </a:p>
        </p:txBody>
      </p:sp>
      <p:sp>
        <p:nvSpPr>
          <p:cNvPr id="2" name="Footer Placeholder 1">
            <a:extLst>
              <a:ext uri="{FF2B5EF4-FFF2-40B4-BE49-F238E27FC236}">
                <a16:creationId xmlns:a16="http://schemas.microsoft.com/office/drawing/2014/main" id="{B86C1E4D-88EE-4A04-3CD0-3A0D44A0137A}"/>
              </a:ext>
            </a:extLst>
          </p:cNvPr>
          <p:cNvSpPr>
            <a:spLocks noGrp="1"/>
          </p:cNvSpPr>
          <p:nvPr>
            <p:ph type="ftr" sz="quarter" idx="34"/>
          </p:nvPr>
        </p:nvSpPr>
        <p:spPr/>
        <p:txBody>
          <a:bodyPr/>
          <a:lstStyle/>
          <a:p>
            <a:r>
              <a:rPr lang="en-US"/>
              <a:t>Heterogenous Integrated Module Design in ADS</a:t>
            </a:r>
            <a:endParaRPr lang="en-US" dirty="0"/>
          </a:p>
        </p:txBody>
      </p:sp>
      <p:sp>
        <p:nvSpPr>
          <p:cNvPr id="8" name="TextBox 7">
            <a:extLst>
              <a:ext uri="{FF2B5EF4-FFF2-40B4-BE49-F238E27FC236}">
                <a16:creationId xmlns:a16="http://schemas.microsoft.com/office/drawing/2014/main" id="{50322B4F-6B52-80B0-4B22-0C5D5F324906}"/>
              </a:ext>
            </a:extLst>
          </p:cNvPr>
          <p:cNvSpPr txBox="1"/>
          <p:nvPr/>
        </p:nvSpPr>
        <p:spPr>
          <a:xfrm>
            <a:off x="242761" y="1154933"/>
            <a:ext cx="6546306" cy="1323439"/>
          </a:xfrm>
          <a:prstGeom prst="rect">
            <a:avLst/>
          </a:prstGeom>
          <a:noFill/>
        </p:spPr>
        <p:txBody>
          <a:bodyPr wrap="square">
            <a:spAutoFit/>
          </a:bodyPr>
          <a:lstStyle/>
          <a:p>
            <a:pPr marL="285750" indent="-285750" algn="l">
              <a:buFont typeface="Arial" panose="020B0604020202020204" pitchFamily="34" charset="0"/>
              <a:buChar char="•"/>
            </a:pPr>
            <a:r>
              <a:rPr lang="en-US" sz="2000" dirty="0">
                <a:latin typeface="+mn-lt"/>
                <a:cs typeface="Calibri" panose="020F0502020204030204" pitchFamily="34" charset="0"/>
              </a:rPr>
              <a:t>All designs are included in one single workspace</a:t>
            </a:r>
          </a:p>
          <a:p>
            <a:pPr marL="285750" indent="-285750" algn="l">
              <a:buFont typeface="Arial" panose="020B0604020202020204" pitchFamily="34" charset="0"/>
              <a:buChar char="•"/>
            </a:pPr>
            <a:r>
              <a:rPr lang="en-US" sz="2000" dirty="0">
                <a:latin typeface="+mn-lt"/>
                <a:cs typeface="Calibri" panose="020F0502020204030204" pitchFamily="34" charset="0"/>
              </a:rPr>
              <a:t>All simulations are performed in one single workspace</a:t>
            </a:r>
          </a:p>
          <a:p>
            <a:pPr marL="285750" indent="-285750" algn="l">
              <a:buFont typeface="Arial" panose="020B0604020202020204" pitchFamily="34" charset="0"/>
              <a:buChar char="•"/>
            </a:pPr>
            <a:r>
              <a:rPr lang="en-US" sz="2000" dirty="0">
                <a:latin typeface="+mn-lt"/>
                <a:cs typeface="Calibri" panose="020F0502020204030204" pitchFamily="34" charset="0"/>
              </a:rPr>
              <a:t>The whole project and solutions are fully integrated and there is no need to use any other tool</a:t>
            </a:r>
          </a:p>
        </p:txBody>
      </p:sp>
    </p:spTree>
    <p:extLst>
      <p:ext uri="{BB962C8B-B14F-4D97-AF65-F5344CB8AC3E}">
        <p14:creationId xmlns:p14="http://schemas.microsoft.com/office/powerpoint/2010/main" val="248088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457200" y="363278"/>
            <a:ext cx="10515600" cy="369332"/>
          </a:xfrm>
        </p:spPr>
        <p:txBody>
          <a:bodyPr anchor="t" anchorCtr="0"/>
          <a:lstStyle/>
          <a:p>
            <a:r>
              <a:rPr lang="en-US" dirty="0">
                <a:solidFill>
                  <a:srgbClr val="E80029"/>
                </a:solidFill>
              </a:rPr>
              <a:t>Technology Trends</a:t>
            </a:r>
          </a:p>
        </p:txBody>
      </p:sp>
      <p:sp>
        <p:nvSpPr>
          <p:cNvPr id="7" name="Title 6">
            <a:extLst>
              <a:ext uri="{FF2B5EF4-FFF2-40B4-BE49-F238E27FC236}">
                <a16:creationId xmlns:a16="http://schemas.microsoft.com/office/drawing/2014/main" id="{117B71EE-FD51-478E-85F8-5A76A0D50DFA}"/>
              </a:ext>
            </a:extLst>
          </p:cNvPr>
          <p:cNvSpPr txBox="1">
            <a:spLocks/>
          </p:cNvSpPr>
          <p:nvPr/>
        </p:nvSpPr>
        <p:spPr>
          <a:xfrm>
            <a:off x="5868799" y="5093838"/>
            <a:ext cx="6141959" cy="7469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1" kern="1200">
                <a:gradFill>
                  <a:gsLst>
                    <a:gs pos="0">
                      <a:schemeClr val="accent1"/>
                    </a:gs>
                    <a:gs pos="100000">
                      <a:schemeClr val="accent1">
                        <a:lumMod val="50000"/>
                      </a:schemeClr>
                    </a:gs>
                  </a:gsLst>
                  <a:lin ang="5400000" scaled="1"/>
                </a:gradFill>
                <a:latin typeface="+mj-lt"/>
                <a:ea typeface="+mj-ea"/>
                <a:cs typeface="+mj-cs"/>
              </a:defRPr>
            </a:lvl1pPr>
          </a:lstStyle>
          <a:p>
            <a:r>
              <a:rPr lang="en-US" sz="1600" b="0" i="1" dirty="0">
                <a:solidFill>
                  <a:schemeClr val="tx1"/>
                </a:solidFill>
              </a:rPr>
              <a:t>“We used to consider packages as a painful way to go from our IC to the PCB.  With millimeter-waves, it is now an integral part of our design cycle, and it opens possibilities we dreamt of years ago.”</a:t>
            </a:r>
          </a:p>
        </p:txBody>
      </p:sp>
      <p:sp>
        <p:nvSpPr>
          <p:cNvPr id="8" name="TextBox 7">
            <a:extLst>
              <a:ext uri="{FF2B5EF4-FFF2-40B4-BE49-F238E27FC236}">
                <a16:creationId xmlns:a16="http://schemas.microsoft.com/office/drawing/2014/main" id="{C9BFE7EA-56C7-4FF8-B50C-4252856B6AF3}"/>
              </a:ext>
            </a:extLst>
          </p:cNvPr>
          <p:cNvSpPr txBox="1"/>
          <p:nvPr/>
        </p:nvSpPr>
        <p:spPr>
          <a:xfrm>
            <a:off x="9337779" y="5854718"/>
            <a:ext cx="2405019" cy="276999"/>
          </a:xfrm>
          <a:prstGeom prst="rect">
            <a:avLst/>
          </a:prstGeom>
          <a:noFill/>
        </p:spPr>
        <p:txBody>
          <a:bodyPr wrap="square" lIns="0" tIns="0" rIns="0" bIns="0" rtlCol="0">
            <a:spAutoFit/>
          </a:bodyPr>
          <a:lstStyle/>
          <a:p>
            <a:pPr algn="l"/>
            <a:r>
              <a:rPr lang="en-US" dirty="0">
                <a:solidFill>
                  <a:schemeClr val="tx1">
                    <a:lumMod val="85000"/>
                    <a:lumOff val="15000"/>
                  </a:schemeClr>
                </a:solidFill>
              </a:rPr>
              <a:t>- 5G Design Manager -</a:t>
            </a:r>
          </a:p>
        </p:txBody>
      </p:sp>
      <p:sp>
        <p:nvSpPr>
          <p:cNvPr id="10" name="Content Placeholder 1">
            <a:extLst>
              <a:ext uri="{FF2B5EF4-FFF2-40B4-BE49-F238E27FC236}">
                <a16:creationId xmlns:a16="http://schemas.microsoft.com/office/drawing/2014/main" id="{FB598912-174B-4ABB-A6D8-4B50A5566686}"/>
              </a:ext>
            </a:extLst>
          </p:cNvPr>
          <p:cNvSpPr txBox="1">
            <a:spLocks/>
          </p:cNvSpPr>
          <p:nvPr/>
        </p:nvSpPr>
        <p:spPr>
          <a:xfrm>
            <a:off x="158139" y="1593208"/>
            <a:ext cx="5699475" cy="3671584"/>
          </a:xfrm>
          <a:prstGeom prst="rect">
            <a:avLst/>
          </a:prstGeom>
        </p:spPr>
        <p:txBody>
          <a:bodyPr/>
          <a:lst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pPr>
              <a:spcAft>
                <a:spcPts val="1200"/>
              </a:spcAft>
            </a:pPr>
            <a:r>
              <a:rPr lang="en-US" dirty="0"/>
              <a:t>Greater integration of complex RFICs and MMICs, filters, passives, &amp; packages at higher frequencies</a:t>
            </a:r>
          </a:p>
          <a:p>
            <a:pPr marL="365760" lvl="2"/>
            <a:r>
              <a:rPr lang="en-US" dirty="0"/>
              <a:t>Co-simulation of circuit, EM and electro-thermal technologies</a:t>
            </a:r>
          </a:p>
          <a:p>
            <a:pPr marL="365760" lvl="2"/>
            <a:r>
              <a:rPr lang="en-US" dirty="0"/>
              <a:t>EM simulation moving to more usable technology for all circuit designers</a:t>
            </a:r>
          </a:p>
          <a:p>
            <a:pPr>
              <a:buClr>
                <a:srgbClr val="E90029"/>
              </a:buClr>
              <a:defRPr/>
            </a:pPr>
            <a:r>
              <a:rPr lang="en-US" dirty="0">
                <a:solidFill>
                  <a:sysClr val="windowText" lastClr="000000">
                    <a:lumMod val="85000"/>
                    <a:lumOff val="15000"/>
                  </a:sysClr>
                </a:solidFill>
              </a:rPr>
              <a:t>Higher frequencies</a:t>
            </a:r>
          </a:p>
          <a:p>
            <a:pPr lvl="1">
              <a:spcBef>
                <a:spcPts val="0"/>
              </a:spcBef>
              <a:spcAft>
                <a:spcPts val="0"/>
              </a:spcAft>
              <a:buClr>
                <a:srgbClr val="E90029"/>
              </a:buClr>
              <a:defRPr/>
            </a:pPr>
            <a:r>
              <a:rPr lang="en-US" sz="1600" dirty="0">
                <a:solidFill>
                  <a:sysClr val="windowText" lastClr="000000">
                    <a:lumMod val="85000"/>
                    <a:lumOff val="15000"/>
                  </a:sysClr>
                </a:solidFill>
              </a:rPr>
              <a:t>5G (</a:t>
            </a:r>
            <a:r>
              <a:rPr lang="en-US" sz="1600" dirty="0">
                <a:solidFill>
                  <a:srgbClr val="C00000"/>
                </a:solidFill>
              </a:rPr>
              <a:t>24 - 28 GHz</a:t>
            </a:r>
            <a:r>
              <a:rPr lang="en-US" sz="1600" dirty="0">
                <a:solidFill>
                  <a:sysClr val="windowText" lastClr="000000">
                    <a:lumMod val="85000"/>
                    <a:lumOff val="15000"/>
                  </a:sysClr>
                </a:solidFill>
              </a:rPr>
              <a:t>)</a:t>
            </a:r>
          </a:p>
          <a:p>
            <a:pPr lvl="1">
              <a:spcBef>
                <a:spcPts val="0"/>
              </a:spcBef>
              <a:spcAft>
                <a:spcPts val="0"/>
              </a:spcAft>
              <a:buClr>
                <a:srgbClr val="E90029"/>
              </a:buClr>
              <a:defRPr/>
            </a:pPr>
            <a:r>
              <a:rPr lang="en-US" sz="1600" dirty="0">
                <a:solidFill>
                  <a:sysClr val="windowText" lastClr="000000">
                    <a:lumMod val="85000"/>
                    <a:lumOff val="15000"/>
                  </a:sysClr>
                </a:solidFill>
              </a:rPr>
              <a:t>6G (&gt;100 GHz – sub-THz range)</a:t>
            </a:r>
          </a:p>
          <a:p>
            <a:pPr lvl="1">
              <a:spcBef>
                <a:spcPts val="0"/>
              </a:spcBef>
              <a:spcAft>
                <a:spcPts val="0"/>
              </a:spcAft>
              <a:buClr>
                <a:srgbClr val="E90029"/>
              </a:buClr>
              <a:defRPr/>
            </a:pPr>
            <a:r>
              <a:rPr lang="en-US" sz="1600" dirty="0">
                <a:solidFill>
                  <a:sysClr val="windowText" lastClr="000000">
                    <a:lumMod val="85000"/>
                    <a:lumOff val="15000"/>
                  </a:sysClr>
                </a:solidFill>
              </a:rPr>
              <a:t>Automotive Radars (</a:t>
            </a:r>
            <a:r>
              <a:rPr lang="en-US" sz="1600" dirty="0">
                <a:solidFill>
                  <a:srgbClr val="C00000"/>
                </a:solidFill>
              </a:rPr>
              <a:t>77 - 81 GHz</a:t>
            </a:r>
            <a:r>
              <a:rPr lang="en-US" sz="1600" dirty="0">
                <a:solidFill>
                  <a:sysClr val="windowText" lastClr="000000">
                    <a:lumMod val="85000"/>
                    <a:lumOff val="15000"/>
                  </a:sysClr>
                </a:solidFill>
              </a:rPr>
              <a:t>)</a:t>
            </a:r>
          </a:p>
          <a:p>
            <a:pPr lvl="1">
              <a:spcBef>
                <a:spcPts val="0"/>
              </a:spcBef>
              <a:spcAft>
                <a:spcPts val="0"/>
              </a:spcAft>
              <a:buClr>
                <a:srgbClr val="E90029"/>
              </a:buClr>
              <a:defRPr/>
            </a:pPr>
            <a:r>
              <a:rPr lang="en-US" sz="1600" dirty="0">
                <a:solidFill>
                  <a:sysClr val="windowText" lastClr="000000">
                    <a:lumMod val="85000"/>
                    <a:lumOff val="15000"/>
                  </a:sysClr>
                </a:solidFill>
              </a:rPr>
              <a:t>WiGig (</a:t>
            </a:r>
            <a:r>
              <a:rPr lang="en-US" sz="1600" dirty="0">
                <a:solidFill>
                  <a:srgbClr val="C00000"/>
                </a:solidFill>
              </a:rPr>
              <a:t>57 – 66 GHz</a:t>
            </a:r>
            <a:r>
              <a:rPr lang="en-US" sz="1600" dirty="0">
                <a:solidFill>
                  <a:sysClr val="windowText" lastClr="000000">
                    <a:lumMod val="85000"/>
                    <a:lumOff val="15000"/>
                  </a:sysClr>
                </a:solidFill>
              </a:rPr>
              <a:t>) </a:t>
            </a:r>
          </a:p>
        </p:txBody>
      </p:sp>
      <p:pic>
        <p:nvPicPr>
          <p:cNvPr id="2" name="Picture 1" descr="A graph showing the frequency of a signal&#10;&#10;Description automatically generated with medium confidence">
            <a:extLst>
              <a:ext uri="{FF2B5EF4-FFF2-40B4-BE49-F238E27FC236}">
                <a16:creationId xmlns:a16="http://schemas.microsoft.com/office/drawing/2014/main" id="{A7EDA65E-556E-E87D-981B-1DD438016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614" y="1164201"/>
            <a:ext cx="6100035" cy="3225272"/>
          </a:xfrm>
          <a:prstGeom prst="rect">
            <a:avLst/>
          </a:prstGeom>
        </p:spPr>
      </p:pic>
      <p:sp>
        <p:nvSpPr>
          <p:cNvPr id="3" name="Footer Placeholder 2">
            <a:extLst>
              <a:ext uri="{FF2B5EF4-FFF2-40B4-BE49-F238E27FC236}">
                <a16:creationId xmlns:a16="http://schemas.microsoft.com/office/drawing/2014/main" id="{1D9C3A94-873F-16B3-A5FE-4C79A7CBEA5C}"/>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296155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02722-6925-90F0-8471-F511BAF5622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7E3DDF-FB63-31E4-3EE9-8176F9B20F3F}"/>
              </a:ext>
            </a:extLst>
          </p:cNvPr>
          <p:cNvSpPr>
            <a:spLocks noGrp="1"/>
          </p:cNvSpPr>
          <p:nvPr>
            <p:ph type="title"/>
          </p:nvPr>
        </p:nvSpPr>
        <p:spPr>
          <a:xfrm>
            <a:off x="115533" y="247801"/>
            <a:ext cx="10249064" cy="738664"/>
          </a:xfrm>
        </p:spPr>
        <p:txBody>
          <a:bodyPr anchor="t" anchorCtr="0"/>
          <a:lstStyle/>
          <a:p>
            <a:r>
              <a:rPr lang="en-US" sz="2400" b="1" dirty="0">
                <a:latin typeface="+mj-lt"/>
              </a:rPr>
              <a:t>Physical Integration and Simulation of 28 GHz 5G Beamformer Modul</a:t>
            </a:r>
            <a:r>
              <a:rPr lang="en-US" sz="2400" b="1" dirty="0">
                <a:solidFill>
                  <a:srgbClr val="FF0000"/>
                </a:solidFill>
                <a:latin typeface="+mj-lt"/>
              </a:rPr>
              <a:t>e</a:t>
            </a:r>
            <a:br>
              <a:rPr lang="en-US" sz="2400" b="1" dirty="0">
                <a:solidFill>
                  <a:srgbClr val="FF0000"/>
                </a:solidFill>
                <a:latin typeface="+mj-lt"/>
              </a:rPr>
            </a:br>
            <a:endParaRPr lang="en-US" dirty="0">
              <a:solidFill>
                <a:srgbClr val="E80029"/>
              </a:solidFill>
            </a:endParaRPr>
          </a:p>
        </p:txBody>
      </p:sp>
      <p:grpSp>
        <p:nvGrpSpPr>
          <p:cNvPr id="7" name="Group 6">
            <a:extLst>
              <a:ext uri="{FF2B5EF4-FFF2-40B4-BE49-F238E27FC236}">
                <a16:creationId xmlns:a16="http://schemas.microsoft.com/office/drawing/2014/main" id="{345ABE93-7284-DD27-DD36-32C8B69659C0}"/>
              </a:ext>
            </a:extLst>
          </p:cNvPr>
          <p:cNvGrpSpPr/>
          <p:nvPr/>
        </p:nvGrpSpPr>
        <p:grpSpPr>
          <a:xfrm>
            <a:off x="220168" y="769181"/>
            <a:ext cx="9152152" cy="5844096"/>
            <a:chOff x="2292274" y="795868"/>
            <a:chExt cx="9152152" cy="5844096"/>
          </a:xfrm>
        </p:grpSpPr>
        <p:pic>
          <p:nvPicPr>
            <p:cNvPr id="8" name="Picture 7" descr="A computer generated image of a computer chip&#10;&#10;Description automatically generated">
              <a:extLst>
                <a:ext uri="{FF2B5EF4-FFF2-40B4-BE49-F238E27FC236}">
                  <a16:creationId xmlns:a16="http://schemas.microsoft.com/office/drawing/2014/main" id="{7164E099-86FC-1E70-236E-22B680861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965" y="795868"/>
              <a:ext cx="9086461" cy="5844096"/>
            </a:xfrm>
            <a:prstGeom prst="rect">
              <a:avLst/>
            </a:prstGeom>
            <a:ln w="19050">
              <a:solidFill>
                <a:schemeClr val="tx1"/>
              </a:solidFill>
            </a:ln>
          </p:spPr>
        </p:pic>
        <p:sp>
          <p:nvSpPr>
            <p:cNvPr id="10" name="TextBox 9">
              <a:extLst>
                <a:ext uri="{FF2B5EF4-FFF2-40B4-BE49-F238E27FC236}">
                  <a16:creationId xmlns:a16="http://schemas.microsoft.com/office/drawing/2014/main" id="{7C5A4206-4E7C-E8AA-9EA6-8D19FF465558}"/>
                </a:ext>
              </a:extLst>
            </p:cNvPr>
            <p:cNvSpPr txBox="1"/>
            <p:nvPr/>
          </p:nvSpPr>
          <p:spPr>
            <a:xfrm>
              <a:off x="7267481" y="4268704"/>
              <a:ext cx="1862667"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MMIC </a:t>
              </a:r>
            </a:p>
            <a:p>
              <a:pPr algn="ctr"/>
              <a:r>
                <a:rPr lang="en-US" sz="1600" dirty="0">
                  <a:effectLst>
                    <a:outerShdw blurRad="38100" dist="38100" dir="2700000" algn="tl">
                      <a:srgbClr val="000000">
                        <a:alpha val="43137"/>
                      </a:srgbClr>
                    </a:outerShdw>
                  </a:effectLst>
                </a:rPr>
                <a:t>1:8 Splitter </a:t>
              </a:r>
              <a:r>
                <a:rPr lang="en-US" sz="1600" i="1" dirty="0">
                  <a:effectLst>
                    <a:outerShdw blurRad="38100" dist="38100" dir="2700000" algn="tl">
                      <a:srgbClr val="000000">
                        <a:alpha val="43137"/>
                      </a:srgbClr>
                    </a:outerShdw>
                  </a:effectLst>
                </a:rPr>
                <a:t>(QFN) </a:t>
              </a:r>
            </a:p>
          </p:txBody>
        </p:sp>
        <p:sp>
          <p:nvSpPr>
            <p:cNvPr id="11" name="TextBox 10">
              <a:extLst>
                <a:ext uri="{FF2B5EF4-FFF2-40B4-BE49-F238E27FC236}">
                  <a16:creationId xmlns:a16="http://schemas.microsoft.com/office/drawing/2014/main" id="{98F52175-6126-32B5-5177-013754EE4A77}"/>
                </a:ext>
              </a:extLst>
            </p:cNvPr>
            <p:cNvSpPr txBox="1"/>
            <p:nvPr/>
          </p:nvSpPr>
          <p:spPr>
            <a:xfrm>
              <a:off x="8792635" y="4054300"/>
              <a:ext cx="1113366" cy="307777"/>
            </a:xfrm>
            <a:prstGeom prst="rect">
              <a:avLst/>
            </a:prstGeom>
            <a:noFill/>
          </p:spPr>
          <p:txBody>
            <a:bodyPr wrap="square">
              <a:spAutoFit/>
            </a:bodyPr>
            <a:lstStyle/>
            <a:p>
              <a:pPr algn="ctr"/>
              <a:r>
                <a:rPr lang="en-US" sz="1400" i="1" dirty="0">
                  <a:effectLst>
                    <a:outerShdw blurRad="38100" dist="38100" dir="2700000" algn="tl">
                      <a:srgbClr val="000000">
                        <a:alpha val="43137"/>
                      </a:srgbClr>
                    </a:outerShdw>
                  </a:effectLst>
                </a:rPr>
                <a:t>RF Input</a:t>
              </a:r>
            </a:p>
          </p:txBody>
        </p:sp>
        <p:sp>
          <p:nvSpPr>
            <p:cNvPr id="12" name="TextBox 11">
              <a:extLst>
                <a:ext uri="{FF2B5EF4-FFF2-40B4-BE49-F238E27FC236}">
                  <a16:creationId xmlns:a16="http://schemas.microsoft.com/office/drawing/2014/main" id="{82E72F92-F6FF-506F-9EB2-20EABACC3294}"/>
                </a:ext>
              </a:extLst>
            </p:cNvPr>
            <p:cNvSpPr txBox="1"/>
            <p:nvPr/>
          </p:nvSpPr>
          <p:spPr>
            <a:xfrm>
              <a:off x="4811145" y="5889802"/>
              <a:ext cx="1862667"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8 MMIC Amps </a:t>
              </a:r>
            </a:p>
            <a:p>
              <a:pPr algn="ctr"/>
              <a:r>
                <a:rPr lang="en-US" sz="1600" i="1" dirty="0">
                  <a:effectLst>
                    <a:outerShdw blurRad="38100" dist="38100" dir="2700000" algn="tl">
                      <a:srgbClr val="000000">
                        <a:alpha val="43137"/>
                      </a:srgbClr>
                    </a:outerShdw>
                  </a:effectLst>
                </a:rPr>
                <a:t>(flip chip in QFN) </a:t>
              </a:r>
            </a:p>
          </p:txBody>
        </p:sp>
        <p:sp>
          <p:nvSpPr>
            <p:cNvPr id="13" name="TextBox 12">
              <a:extLst>
                <a:ext uri="{FF2B5EF4-FFF2-40B4-BE49-F238E27FC236}">
                  <a16:creationId xmlns:a16="http://schemas.microsoft.com/office/drawing/2014/main" id="{440E6EDA-2A21-83B7-73D2-DA28C56EF08B}"/>
                </a:ext>
              </a:extLst>
            </p:cNvPr>
            <p:cNvSpPr txBox="1"/>
            <p:nvPr/>
          </p:nvSpPr>
          <p:spPr>
            <a:xfrm rot="19643239">
              <a:off x="8031821" y="2763331"/>
              <a:ext cx="2977786" cy="338554"/>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RF &amp; DC interconnect  lines</a:t>
              </a:r>
              <a:endParaRPr lang="en-US" sz="1600" i="1"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A9119274-C8C1-E846-54CE-80235519A900}"/>
                </a:ext>
              </a:extLst>
            </p:cNvPr>
            <p:cNvSpPr txBox="1"/>
            <p:nvPr/>
          </p:nvSpPr>
          <p:spPr>
            <a:xfrm rot="19729559">
              <a:off x="2292274" y="3136613"/>
              <a:ext cx="2315635"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8 MMIC Phase Shifter / PA’s Modules </a:t>
              </a:r>
              <a:r>
                <a:rPr lang="en-US" sz="1600" i="1" dirty="0">
                  <a:effectLst>
                    <a:outerShdw blurRad="38100" dist="38100" dir="2700000" algn="tl">
                      <a:srgbClr val="000000">
                        <a:alpha val="43137"/>
                      </a:srgbClr>
                    </a:outerShdw>
                  </a:effectLst>
                </a:rPr>
                <a:t>(QFN) </a:t>
              </a:r>
            </a:p>
          </p:txBody>
        </p:sp>
        <p:sp>
          <p:nvSpPr>
            <p:cNvPr id="15" name="TextBox 14">
              <a:extLst>
                <a:ext uri="{FF2B5EF4-FFF2-40B4-BE49-F238E27FC236}">
                  <a16:creationId xmlns:a16="http://schemas.microsoft.com/office/drawing/2014/main" id="{6BA1570A-9E97-BC16-91A8-1DBFD3D92A66}"/>
                </a:ext>
              </a:extLst>
            </p:cNvPr>
            <p:cNvSpPr txBox="1"/>
            <p:nvPr/>
          </p:nvSpPr>
          <p:spPr>
            <a:xfrm rot="19619990">
              <a:off x="4938182" y="1890633"/>
              <a:ext cx="2315635"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rPr>
                <a:t>8-Patch Antenna (Integrated on Board)</a:t>
              </a:r>
              <a:r>
                <a:rPr lang="en-US" sz="1600" i="1" dirty="0">
                  <a:effectLst>
                    <a:outerShdw blurRad="38100" dist="38100" dir="2700000" algn="tl">
                      <a:srgbClr val="000000">
                        <a:alpha val="43137"/>
                      </a:srgbClr>
                    </a:outerShdw>
                  </a:effectLst>
                </a:rPr>
                <a:t> </a:t>
              </a:r>
            </a:p>
          </p:txBody>
        </p:sp>
        <p:cxnSp>
          <p:nvCxnSpPr>
            <p:cNvPr id="16" name="Straight Arrow Connector 15">
              <a:extLst>
                <a:ext uri="{FF2B5EF4-FFF2-40B4-BE49-F238E27FC236}">
                  <a16:creationId xmlns:a16="http://schemas.microsoft.com/office/drawing/2014/main" id="{86975E1D-02CD-7D6B-328D-9E9F90C2989B}"/>
                </a:ext>
              </a:extLst>
            </p:cNvPr>
            <p:cNvCxnSpPr>
              <a:cxnSpLocks/>
            </p:cNvCxnSpPr>
            <p:nvPr/>
          </p:nvCxnSpPr>
          <p:spPr>
            <a:xfrm>
              <a:off x="3550643" y="3636833"/>
              <a:ext cx="428690" cy="918233"/>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7E7086-0F67-8332-9BFA-7AEED77CBC6F}"/>
                </a:ext>
              </a:extLst>
            </p:cNvPr>
            <p:cNvCxnSpPr>
              <a:cxnSpLocks/>
            </p:cNvCxnSpPr>
            <p:nvPr/>
          </p:nvCxnSpPr>
          <p:spPr>
            <a:xfrm flipH="1" flipV="1">
              <a:off x="5198533" y="5181600"/>
              <a:ext cx="237067" cy="78740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le 5">
            <a:extLst>
              <a:ext uri="{FF2B5EF4-FFF2-40B4-BE49-F238E27FC236}">
                <a16:creationId xmlns:a16="http://schemas.microsoft.com/office/drawing/2014/main" id="{B31917EC-615E-5599-3650-EE83C858F1CF}"/>
              </a:ext>
            </a:extLst>
          </p:cNvPr>
          <p:cNvSpPr txBox="1">
            <a:spLocks/>
          </p:cNvSpPr>
          <p:nvPr/>
        </p:nvSpPr>
        <p:spPr>
          <a:xfrm>
            <a:off x="363305" y="852589"/>
            <a:ext cx="3810000" cy="738664"/>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a:lstStyle>
          <a:p>
            <a:r>
              <a:rPr lang="en-US" dirty="0">
                <a:solidFill>
                  <a:schemeClr val="accent5"/>
                </a:solidFill>
              </a:rPr>
              <a:t>Integration and Assembly of Mobile-Phone Board</a:t>
            </a:r>
          </a:p>
        </p:txBody>
      </p:sp>
      <p:pic>
        <p:nvPicPr>
          <p:cNvPr id="19" name="Picture 18">
            <a:extLst>
              <a:ext uri="{FF2B5EF4-FFF2-40B4-BE49-F238E27FC236}">
                <a16:creationId xmlns:a16="http://schemas.microsoft.com/office/drawing/2014/main" id="{1769AAE7-861B-56CB-6C38-1B58E4AB7D41}"/>
              </a:ext>
            </a:extLst>
          </p:cNvPr>
          <p:cNvPicPr>
            <a:picLocks noChangeAspect="1"/>
          </p:cNvPicPr>
          <p:nvPr/>
        </p:nvPicPr>
        <p:blipFill>
          <a:blip r:embed="rId4"/>
          <a:stretch>
            <a:fillRect/>
          </a:stretch>
        </p:blipFill>
        <p:spPr>
          <a:xfrm>
            <a:off x="7698279" y="3716866"/>
            <a:ext cx="4495333" cy="3141133"/>
          </a:xfrm>
          <a:prstGeom prst="rect">
            <a:avLst/>
          </a:prstGeom>
        </p:spPr>
      </p:pic>
      <p:sp>
        <p:nvSpPr>
          <p:cNvPr id="20" name="TextBox 19">
            <a:extLst>
              <a:ext uri="{FF2B5EF4-FFF2-40B4-BE49-F238E27FC236}">
                <a16:creationId xmlns:a16="http://schemas.microsoft.com/office/drawing/2014/main" id="{687B3E98-5EEA-C45B-A6B9-5A6486B6F574}"/>
              </a:ext>
            </a:extLst>
          </p:cNvPr>
          <p:cNvSpPr txBox="1"/>
          <p:nvPr/>
        </p:nvSpPr>
        <p:spPr>
          <a:xfrm rot="20411139">
            <a:off x="10138196" y="4863810"/>
            <a:ext cx="1392437" cy="264412"/>
          </a:xfrm>
          <a:prstGeom prst="rect">
            <a:avLst/>
          </a:prstGeom>
          <a:noFill/>
        </p:spPr>
        <p:txBody>
          <a:bodyPr wrap="none" lIns="0" tIns="0" rIns="0" bIns="0" rtlCol="0">
            <a:noAutofit/>
          </a:bodyPr>
          <a:lstStyle/>
          <a:p>
            <a:pPr algn="l"/>
            <a:r>
              <a:rPr lang="en-US" b="1" i="1" dirty="0">
                <a:solidFill>
                  <a:schemeClr val="bg1"/>
                </a:solidFill>
                <a:latin typeface="Calibri" panose="020F0502020204030204" pitchFamily="34" charset="0"/>
                <a:cs typeface="Calibri" panose="020F0502020204030204" pitchFamily="34" charset="0"/>
              </a:rPr>
              <a:t>PCB Ground Plane  </a:t>
            </a:r>
          </a:p>
        </p:txBody>
      </p:sp>
      <p:sp>
        <p:nvSpPr>
          <p:cNvPr id="22" name="TextBox 21">
            <a:extLst>
              <a:ext uri="{FF2B5EF4-FFF2-40B4-BE49-F238E27FC236}">
                <a16:creationId xmlns:a16="http://schemas.microsoft.com/office/drawing/2014/main" id="{A04A7EAF-A741-3919-7015-3DF8DE9B1B3B}"/>
              </a:ext>
            </a:extLst>
          </p:cNvPr>
          <p:cNvSpPr txBox="1"/>
          <p:nvPr/>
        </p:nvSpPr>
        <p:spPr>
          <a:xfrm rot="20379318">
            <a:off x="10692057" y="5689863"/>
            <a:ext cx="1257875" cy="264412"/>
          </a:xfrm>
          <a:prstGeom prst="rect">
            <a:avLst/>
          </a:prstGeom>
          <a:noFill/>
        </p:spPr>
        <p:txBody>
          <a:bodyPr wrap="none" lIns="0" tIns="0" rIns="0" bIns="0" rtlCol="0">
            <a:noAutofit/>
          </a:bodyPr>
          <a:lstStyle/>
          <a:p>
            <a:pPr algn="l"/>
            <a:r>
              <a:rPr lang="en-US" sz="1600" b="1" i="1" dirty="0">
                <a:solidFill>
                  <a:schemeClr val="bg1"/>
                </a:solidFill>
                <a:latin typeface="Calibri" panose="020F0502020204030204" pitchFamily="34" charset="0"/>
                <a:cs typeface="Calibri" panose="020F0502020204030204" pitchFamily="34" charset="0"/>
              </a:rPr>
              <a:t>PCB Power Plane  </a:t>
            </a:r>
          </a:p>
        </p:txBody>
      </p:sp>
      <p:sp>
        <p:nvSpPr>
          <p:cNvPr id="23" name="TextBox 22">
            <a:extLst>
              <a:ext uri="{FF2B5EF4-FFF2-40B4-BE49-F238E27FC236}">
                <a16:creationId xmlns:a16="http://schemas.microsoft.com/office/drawing/2014/main" id="{64BB58ED-2C5C-CCC5-7D46-469387986AF6}"/>
              </a:ext>
            </a:extLst>
          </p:cNvPr>
          <p:cNvSpPr txBox="1"/>
          <p:nvPr/>
        </p:nvSpPr>
        <p:spPr>
          <a:xfrm rot="20411139">
            <a:off x="8859813" y="5997659"/>
            <a:ext cx="1257875" cy="264412"/>
          </a:xfrm>
          <a:prstGeom prst="rect">
            <a:avLst/>
          </a:prstGeom>
          <a:noFill/>
        </p:spPr>
        <p:txBody>
          <a:bodyPr wrap="none" lIns="0" tIns="0" rIns="0" bIns="0" rtlCol="0">
            <a:noAutofit/>
          </a:bodyPr>
          <a:lstStyle/>
          <a:p>
            <a:pPr algn="l"/>
            <a:r>
              <a:rPr lang="en-US" sz="1600" b="1" i="1" dirty="0">
                <a:solidFill>
                  <a:schemeClr val="bg1"/>
                </a:solidFill>
                <a:latin typeface="Calibri" panose="020F0502020204030204" pitchFamily="34" charset="0"/>
                <a:cs typeface="Calibri" panose="020F0502020204030204" pitchFamily="34" charset="0"/>
              </a:rPr>
              <a:t>DC Bias Lines   </a:t>
            </a:r>
          </a:p>
        </p:txBody>
      </p:sp>
      <p:cxnSp>
        <p:nvCxnSpPr>
          <p:cNvPr id="24" name="Straight Arrow Connector 23">
            <a:extLst>
              <a:ext uri="{FF2B5EF4-FFF2-40B4-BE49-F238E27FC236}">
                <a16:creationId xmlns:a16="http://schemas.microsoft.com/office/drawing/2014/main" id="{F5B6D224-5A3C-0702-A0E5-0C668EEF2157}"/>
              </a:ext>
            </a:extLst>
          </p:cNvPr>
          <p:cNvCxnSpPr>
            <a:cxnSpLocks/>
          </p:cNvCxnSpPr>
          <p:nvPr/>
        </p:nvCxnSpPr>
        <p:spPr>
          <a:xfrm flipV="1">
            <a:off x="9506169" y="6197451"/>
            <a:ext cx="304584" cy="8779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2D8C15-84A4-7F13-5CB8-471F78F5A364}"/>
              </a:ext>
            </a:extLst>
          </p:cNvPr>
          <p:cNvCxnSpPr>
            <a:cxnSpLocks/>
          </p:cNvCxnSpPr>
          <p:nvPr/>
        </p:nvCxnSpPr>
        <p:spPr>
          <a:xfrm flipH="1">
            <a:off x="3429000" y="4650631"/>
            <a:ext cx="4572000" cy="50428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2AEED7C-8B64-5E02-575E-4F13F30EA71B}"/>
              </a:ext>
            </a:extLst>
          </p:cNvPr>
          <p:cNvSpPr txBox="1"/>
          <p:nvPr/>
        </p:nvSpPr>
        <p:spPr>
          <a:xfrm>
            <a:off x="7758642" y="3665592"/>
            <a:ext cx="1561005" cy="276837"/>
          </a:xfrm>
          <a:prstGeom prst="rect">
            <a:avLst/>
          </a:prstGeom>
          <a:noFill/>
        </p:spPr>
        <p:txBody>
          <a:bodyPr wrap="none" lIns="0" tIns="0" rIns="0" bIns="0" rtlCol="0">
            <a:noAutofit/>
          </a:bodyPr>
          <a:lstStyle/>
          <a:p>
            <a:pPr algn="l"/>
            <a:r>
              <a:rPr lang="en-US" sz="2000" b="1" i="1" dirty="0">
                <a:solidFill>
                  <a:schemeClr val="bg1"/>
                </a:solidFill>
                <a:latin typeface="Calibri" panose="020F0502020204030204" pitchFamily="34" charset="0"/>
                <a:cs typeface="Calibri" panose="020F0502020204030204" pitchFamily="34" charset="0"/>
              </a:rPr>
              <a:t>mm-Wave MMIC </a:t>
            </a:r>
          </a:p>
          <a:p>
            <a:pPr algn="l"/>
            <a:r>
              <a:rPr lang="en-US" sz="2000" b="1" i="1" dirty="0">
                <a:solidFill>
                  <a:schemeClr val="bg1"/>
                </a:solidFill>
                <a:latin typeface="Calibri" panose="020F0502020204030204" pitchFamily="34" charset="0"/>
                <a:cs typeface="Calibri" panose="020F0502020204030204" pitchFamily="34" charset="0"/>
              </a:rPr>
              <a:t>Amplifier</a:t>
            </a:r>
          </a:p>
        </p:txBody>
      </p:sp>
      <p:sp>
        <p:nvSpPr>
          <p:cNvPr id="1026" name="Rectangle 1025">
            <a:extLst>
              <a:ext uri="{FF2B5EF4-FFF2-40B4-BE49-F238E27FC236}">
                <a16:creationId xmlns:a16="http://schemas.microsoft.com/office/drawing/2014/main" id="{29D16B2B-7606-E06C-C61B-37B867A1B294}"/>
              </a:ext>
            </a:extLst>
          </p:cNvPr>
          <p:cNvSpPr/>
          <p:nvPr/>
        </p:nvSpPr>
        <p:spPr>
          <a:xfrm>
            <a:off x="9449765" y="1103187"/>
            <a:ext cx="2661865" cy="15295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1028" name="TextBox 1027">
            <a:extLst>
              <a:ext uri="{FF2B5EF4-FFF2-40B4-BE49-F238E27FC236}">
                <a16:creationId xmlns:a16="http://schemas.microsoft.com/office/drawing/2014/main" id="{F29AAD71-627A-B74B-4CC3-9D908288E9D7}"/>
              </a:ext>
            </a:extLst>
          </p:cNvPr>
          <p:cNvSpPr txBox="1"/>
          <p:nvPr/>
        </p:nvSpPr>
        <p:spPr>
          <a:xfrm>
            <a:off x="9372321" y="1208288"/>
            <a:ext cx="2813722" cy="1491562"/>
          </a:xfrm>
          <a:prstGeom prst="rect">
            <a:avLst/>
          </a:prstGeom>
          <a:noFill/>
        </p:spPr>
        <p:txBody>
          <a:bodyPr wrap="square">
            <a:spAutoFit/>
          </a:bodyPr>
          <a:lstStyle/>
          <a:p>
            <a:pPr marL="0" marR="0">
              <a:lnSpc>
                <a:spcPct val="107000"/>
              </a:lnSpc>
              <a:spcBef>
                <a:spcPts val="0"/>
              </a:spcBef>
              <a:spcAft>
                <a:spcPts val="0"/>
              </a:spcAft>
            </a:pPr>
            <a:r>
              <a:rPr lang="en-US" kern="1800" dirty="0">
                <a:solidFill>
                  <a:srgbClr val="0F0F0F"/>
                </a:solidFill>
                <a:effectLst/>
                <a:ea typeface="Times New Roman" panose="02020603050405020304" pitchFamily="18" charset="0"/>
                <a:cs typeface="Times New Roman" panose="02020603050405020304" pitchFamily="18" charset="0"/>
              </a:rPr>
              <a:t>Physical Integration of a 28 GHz 5G Beamformer Module in ADS</a:t>
            </a:r>
          </a:p>
          <a:p>
            <a:pPr marL="0" marR="0">
              <a:lnSpc>
                <a:spcPct val="107000"/>
              </a:lnSpc>
              <a:spcBef>
                <a:spcPts val="0"/>
              </a:spcBef>
              <a:spcAft>
                <a:spcPts val="0"/>
              </a:spcAft>
            </a:pPr>
            <a:endParaRPr lang="en-US" kern="1800" dirty="0">
              <a:solidFill>
                <a:srgbClr val="0F0F0F"/>
              </a:solidFill>
              <a:latin typeface="Roboto" panose="02000000000000000000" pitchFamily="2" charset="0"/>
              <a:ea typeface="Calibri" panose="020F0502020204030204" pitchFamily="34" charset="0"/>
              <a:cs typeface="Times New Roman" panose="02020603050405020304" pitchFamily="18" charset="0"/>
            </a:endParaRPr>
          </a:p>
          <a:p>
            <a:pPr>
              <a:lnSpc>
                <a:spcPct val="107000"/>
              </a:lnSpc>
            </a:pPr>
            <a:r>
              <a:rPr lang="en-US" sz="1400" b="1" u="sng" dirty="0">
                <a:solidFill>
                  <a:srgbClr val="0000EE"/>
                </a:solidFill>
                <a:effectLst/>
                <a:ea typeface="Calibri" panose="020F0502020204030204" pitchFamily="34" charset="0"/>
                <a:cs typeface="Times New Roman" panose="02020603050405020304" pitchFamily="18" charset="0"/>
                <a:hlinkClick r:id="rId5"/>
              </a:rPr>
              <a:t>https://youtu.be/VLQ4_QGHpro</a:t>
            </a:r>
            <a:endParaRPr lang="en-US" sz="1400" b="1" dirty="0">
              <a:effectLst/>
              <a:ea typeface="Calibri" panose="020F0502020204030204" pitchFamily="34" charset="0"/>
              <a:cs typeface="Times New Roman" panose="02020603050405020304" pitchFamily="18" charset="0"/>
            </a:endParaRPr>
          </a:p>
        </p:txBody>
      </p:sp>
      <p:cxnSp>
        <p:nvCxnSpPr>
          <p:cNvPr id="1029" name="Straight Arrow Connector 1028">
            <a:extLst>
              <a:ext uri="{FF2B5EF4-FFF2-40B4-BE49-F238E27FC236}">
                <a16:creationId xmlns:a16="http://schemas.microsoft.com/office/drawing/2014/main" id="{4FE027C9-F689-C2E7-BE20-FB0C380110D2}"/>
              </a:ext>
            </a:extLst>
          </p:cNvPr>
          <p:cNvCxnSpPr>
            <a:cxnSpLocks/>
          </p:cNvCxnSpPr>
          <p:nvPr/>
        </p:nvCxnSpPr>
        <p:spPr>
          <a:xfrm flipH="1" flipV="1">
            <a:off x="10620679" y="2697927"/>
            <a:ext cx="213735" cy="399825"/>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id="{B09D7AD7-D0F9-8E5F-A636-5DAE619406B8}"/>
              </a:ext>
            </a:extLst>
          </p:cNvPr>
          <p:cNvSpPr txBox="1"/>
          <p:nvPr/>
        </p:nvSpPr>
        <p:spPr>
          <a:xfrm>
            <a:off x="9696015" y="3028890"/>
            <a:ext cx="2318249" cy="400110"/>
          </a:xfrm>
          <a:prstGeom prst="rect">
            <a:avLst/>
          </a:prstGeom>
          <a:noFill/>
        </p:spPr>
        <p:txBody>
          <a:bodyPr wrap="square" lIns="91440" tIns="45720" rIns="91440" bIns="45720" anchor="t">
            <a:spAutoFit/>
          </a:bodyPr>
          <a:lstStyle/>
          <a:p>
            <a:r>
              <a:rPr lang="en-US" sz="2000" dirty="0">
                <a:solidFill>
                  <a:srgbClr val="426DA9"/>
                </a:solidFill>
                <a:effectLst>
                  <a:outerShdw blurRad="38100" dist="38100" dir="2700000" algn="tl">
                    <a:srgbClr val="000000">
                      <a:alpha val="43137"/>
                    </a:srgbClr>
                  </a:outerShdw>
                </a:effectLst>
                <a:latin typeface="Arial"/>
                <a:cs typeface="Arial"/>
              </a:rPr>
              <a:t>YouTube video link</a:t>
            </a:r>
            <a:endParaRPr lang="en-US" sz="2000" i="1" dirty="0">
              <a:solidFill>
                <a:srgbClr val="426DA9"/>
              </a:solidFill>
              <a:effectLst>
                <a:outerShdw blurRad="38100" dist="38100" dir="2700000" algn="tl">
                  <a:srgbClr val="000000">
                    <a:alpha val="43137"/>
                  </a:srgbClr>
                </a:outerShdw>
              </a:effectLst>
              <a:latin typeface="Arial"/>
              <a:cs typeface="Arial"/>
            </a:endParaRPr>
          </a:p>
        </p:txBody>
      </p:sp>
      <p:sp>
        <p:nvSpPr>
          <p:cNvPr id="2" name="Footer Placeholder 1">
            <a:extLst>
              <a:ext uri="{FF2B5EF4-FFF2-40B4-BE49-F238E27FC236}">
                <a16:creationId xmlns:a16="http://schemas.microsoft.com/office/drawing/2014/main" id="{50435C4C-E7BA-AC1C-EED7-6CA9C922B064}"/>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75938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73A0A-35BA-DEB1-C6F2-D25BB296F46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43F08E-2E8B-3227-5108-6DDB7D5F91C5}"/>
              </a:ext>
            </a:extLst>
          </p:cNvPr>
          <p:cNvSpPr>
            <a:spLocks noGrp="1"/>
          </p:cNvSpPr>
          <p:nvPr>
            <p:ph type="body" sz="quarter" idx="33"/>
          </p:nvPr>
        </p:nvSpPr>
        <p:spPr>
          <a:xfrm>
            <a:off x="538891" y="1514662"/>
            <a:ext cx="10809418" cy="4925245"/>
          </a:xfrm>
        </p:spPr>
        <p:txBody>
          <a:bodyPr lIns="0" tIns="45720" rIns="91440" bIns="45720" anchor="t"/>
          <a:lstStyle/>
          <a:p>
            <a:pPr marL="182245" indent="-182245"/>
            <a:r>
              <a:rPr lang="en-US" b="1" dirty="0"/>
              <a:t>Introduction:</a:t>
            </a:r>
            <a:r>
              <a:rPr lang="en-US" dirty="0"/>
              <a:t> 		What is Heterogeneous Integration (HI), and what’s driving it? </a:t>
            </a:r>
          </a:p>
          <a:p>
            <a:pPr marL="182245" indent="-182245"/>
            <a:r>
              <a:rPr lang="en-US" sz="2000" b="1" dirty="0"/>
              <a:t>Smart Mount:</a:t>
            </a:r>
            <a:r>
              <a:rPr lang="en-US" sz="2000" dirty="0"/>
              <a:t>  	The backbone of HI Module Assembly</a:t>
            </a:r>
            <a:endParaRPr lang="en-US" dirty="0"/>
          </a:p>
          <a:p>
            <a:pPr marL="182245" indent="-182245"/>
            <a:r>
              <a:rPr lang="en-US" sz="1800" b="1" dirty="0"/>
              <a:t>Examples:</a:t>
            </a:r>
            <a:r>
              <a:rPr lang="en-US" sz="1800" dirty="0"/>
              <a:t>  		Multi-Technology and HI module Assembly</a:t>
            </a:r>
          </a:p>
          <a:p>
            <a:pPr marL="182245" indent="-182245"/>
            <a:r>
              <a:rPr lang="en-US" sz="1800" b="1" dirty="0"/>
              <a:t>Co-simulation:  	</a:t>
            </a:r>
            <a:r>
              <a:rPr lang="en-US" sz="1800" dirty="0"/>
              <a:t>RFPro and EM / Circuit Co-Simulation</a:t>
            </a:r>
          </a:p>
          <a:p>
            <a:pPr marL="182245" indent="-182245"/>
            <a:r>
              <a:rPr lang="en-US" sz="1800" b="1" dirty="0"/>
              <a:t>Circuit Excitation:  	</a:t>
            </a:r>
            <a:r>
              <a:rPr lang="en-US" sz="1800" dirty="0">
                <a:highlight>
                  <a:srgbClr val="FFFF00"/>
                </a:highlight>
              </a:rPr>
              <a:t>Introduction to Circuit Excitation and EM simulation with Near/Far Field plots</a:t>
            </a:r>
          </a:p>
          <a:p>
            <a:pPr marL="182245" indent="-182245"/>
            <a:r>
              <a:rPr lang="en-US" b="1" dirty="0"/>
              <a:t>Summary</a:t>
            </a:r>
          </a:p>
          <a:p>
            <a:pPr marL="182245" indent="-182245"/>
            <a:endParaRPr lang="en-US" b="1" dirty="0"/>
          </a:p>
          <a:p>
            <a:pPr marL="182245" indent="-182245"/>
            <a:r>
              <a:rPr lang="en-US" b="1" dirty="0"/>
              <a:t>Demo:   		</a:t>
            </a:r>
            <a:r>
              <a:rPr lang="en-US" dirty="0"/>
              <a:t>Putting everything together in a demo</a:t>
            </a:r>
          </a:p>
        </p:txBody>
      </p:sp>
      <p:sp>
        <p:nvSpPr>
          <p:cNvPr id="5" name="Title 4">
            <a:extLst>
              <a:ext uri="{FF2B5EF4-FFF2-40B4-BE49-F238E27FC236}">
                <a16:creationId xmlns:a16="http://schemas.microsoft.com/office/drawing/2014/main" id="{92F3D013-165D-F153-86EB-201674F3C47E}"/>
              </a:ext>
            </a:extLst>
          </p:cNvPr>
          <p:cNvSpPr>
            <a:spLocks noGrp="1"/>
          </p:cNvSpPr>
          <p:nvPr>
            <p:ph type="title"/>
          </p:nvPr>
        </p:nvSpPr>
        <p:spPr/>
        <p:txBody>
          <a:bodyPr/>
          <a:lstStyle/>
          <a:p>
            <a:r>
              <a:rPr lang="en-US" dirty="0"/>
              <a:t>Agenda Outline</a:t>
            </a:r>
          </a:p>
        </p:txBody>
      </p:sp>
      <p:sp>
        <p:nvSpPr>
          <p:cNvPr id="2" name="Footer Placeholder 1">
            <a:extLst>
              <a:ext uri="{FF2B5EF4-FFF2-40B4-BE49-F238E27FC236}">
                <a16:creationId xmlns:a16="http://schemas.microsoft.com/office/drawing/2014/main" id="{8ADA2C11-704D-B77B-02DD-9460BB31C9A8}"/>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475011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4ABDA5A-A762-894C-B6DD-2939EA53C14F}"/>
              </a:ext>
            </a:extLst>
          </p:cNvPr>
          <p:cNvSpPr>
            <a:spLocks noGrp="1"/>
          </p:cNvSpPr>
          <p:nvPr>
            <p:ph type="body" sz="quarter" idx="32"/>
          </p:nvPr>
        </p:nvSpPr>
        <p:spPr>
          <a:xfrm>
            <a:off x="420433" y="814024"/>
            <a:ext cx="10515600" cy="395674"/>
          </a:xfrm>
        </p:spPr>
        <p:txBody>
          <a:bodyPr>
            <a:normAutofit/>
          </a:bodyPr>
          <a:lstStyle/>
          <a:p>
            <a:r>
              <a:rPr lang="en-US" sz="1800" b="0" dirty="0">
                <a:latin typeface="+mn-lt"/>
              </a:rPr>
              <a:t>Circuit excitation with EM/Circuit Co-simulation in ADS</a:t>
            </a:r>
          </a:p>
        </p:txBody>
      </p:sp>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420433" y="397734"/>
            <a:ext cx="10515600" cy="369332"/>
          </a:xfrm>
        </p:spPr>
        <p:txBody>
          <a:bodyPr anchor="t" anchorCtr="0"/>
          <a:lstStyle/>
          <a:p>
            <a:r>
              <a:rPr lang="en-US" dirty="0">
                <a:solidFill>
                  <a:srgbClr val="E80029"/>
                </a:solidFill>
              </a:rPr>
              <a:t>28 GHz Transmit Chain with Patch Antenna for 5G Application</a:t>
            </a:r>
          </a:p>
        </p:txBody>
      </p:sp>
      <p:sp>
        <p:nvSpPr>
          <p:cNvPr id="4" name="TextBox 3">
            <a:extLst>
              <a:ext uri="{FF2B5EF4-FFF2-40B4-BE49-F238E27FC236}">
                <a16:creationId xmlns:a16="http://schemas.microsoft.com/office/drawing/2014/main" id="{2E01882B-1797-4664-9D47-6D5B3DA819A3}"/>
              </a:ext>
            </a:extLst>
          </p:cNvPr>
          <p:cNvSpPr txBox="1"/>
          <p:nvPr/>
        </p:nvSpPr>
        <p:spPr>
          <a:xfrm>
            <a:off x="3715438" y="2430201"/>
            <a:ext cx="828029" cy="1508119"/>
          </a:xfrm>
          <a:prstGeom prst="rect">
            <a:avLst/>
          </a:prstGeom>
          <a:noFill/>
        </p:spPr>
        <p:txBody>
          <a:bodyPr wrap="none" lIns="0" rtlCol="0">
            <a:spAutoFit/>
          </a:bodyPr>
          <a:lstStyle/>
          <a:p>
            <a:r>
              <a:rPr lang="en-US" sz="8800" dirty="0"/>
              <a:t>+</a:t>
            </a:r>
          </a:p>
        </p:txBody>
      </p:sp>
      <p:grpSp>
        <p:nvGrpSpPr>
          <p:cNvPr id="5" name="Group 4">
            <a:extLst>
              <a:ext uri="{FF2B5EF4-FFF2-40B4-BE49-F238E27FC236}">
                <a16:creationId xmlns:a16="http://schemas.microsoft.com/office/drawing/2014/main" id="{1B77B425-6867-4C4C-A559-DDD212E5CF51}"/>
              </a:ext>
            </a:extLst>
          </p:cNvPr>
          <p:cNvGrpSpPr/>
          <p:nvPr/>
        </p:nvGrpSpPr>
        <p:grpSpPr>
          <a:xfrm>
            <a:off x="185476" y="1844942"/>
            <a:ext cx="3943976" cy="2922062"/>
            <a:chOff x="287576" y="2178891"/>
            <a:chExt cx="3804554" cy="2750235"/>
          </a:xfrm>
        </p:grpSpPr>
        <p:pic>
          <p:nvPicPr>
            <p:cNvPr id="7" name="Picture 6">
              <a:extLst>
                <a:ext uri="{FF2B5EF4-FFF2-40B4-BE49-F238E27FC236}">
                  <a16:creationId xmlns:a16="http://schemas.microsoft.com/office/drawing/2014/main" id="{E9B30D8C-31D8-4395-B3B9-089FF956AD35}"/>
                </a:ext>
              </a:extLst>
            </p:cNvPr>
            <p:cNvPicPr>
              <a:picLocks noChangeAspect="1"/>
            </p:cNvPicPr>
            <p:nvPr/>
          </p:nvPicPr>
          <p:blipFill>
            <a:blip r:embed="rId3"/>
            <a:stretch>
              <a:fillRect/>
            </a:stretch>
          </p:blipFill>
          <p:spPr>
            <a:xfrm>
              <a:off x="287576" y="2563943"/>
              <a:ext cx="3403174" cy="1749604"/>
            </a:xfrm>
            <a:prstGeom prst="rect">
              <a:avLst/>
            </a:prstGeom>
            <a:ln w="6350">
              <a:solidFill>
                <a:schemeClr val="tx1"/>
              </a:solidFill>
            </a:ln>
          </p:spPr>
        </p:pic>
        <p:sp>
          <p:nvSpPr>
            <p:cNvPr id="8" name="TextBox 7">
              <a:extLst>
                <a:ext uri="{FF2B5EF4-FFF2-40B4-BE49-F238E27FC236}">
                  <a16:creationId xmlns:a16="http://schemas.microsoft.com/office/drawing/2014/main" id="{0FDCEFB5-9A61-46AB-9407-CD118117E828}"/>
                </a:ext>
              </a:extLst>
            </p:cNvPr>
            <p:cNvSpPr txBox="1"/>
            <p:nvPr/>
          </p:nvSpPr>
          <p:spPr>
            <a:xfrm>
              <a:off x="350952" y="2178891"/>
              <a:ext cx="2933686" cy="385052"/>
            </a:xfrm>
            <a:prstGeom prst="rect">
              <a:avLst/>
            </a:prstGeom>
            <a:noFill/>
          </p:spPr>
          <p:txBody>
            <a:bodyPr wrap="none" lIns="0" rtlCol="0">
              <a:spAutoFit/>
            </a:bodyPr>
            <a:lstStyle/>
            <a:p>
              <a:r>
                <a:rPr lang="en-US" dirty="0"/>
                <a:t>Transceiver Components</a:t>
              </a:r>
            </a:p>
          </p:txBody>
        </p:sp>
        <p:sp>
          <p:nvSpPr>
            <p:cNvPr id="10" name="TextBox 9">
              <a:extLst>
                <a:ext uri="{FF2B5EF4-FFF2-40B4-BE49-F238E27FC236}">
                  <a16:creationId xmlns:a16="http://schemas.microsoft.com/office/drawing/2014/main" id="{91E7B8E8-4CEE-42F1-BA93-2EABC36608B8}"/>
                </a:ext>
              </a:extLst>
            </p:cNvPr>
            <p:cNvSpPr txBox="1"/>
            <p:nvPr/>
          </p:nvSpPr>
          <p:spPr>
            <a:xfrm>
              <a:off x="345606" y="4378738"/>
              <a:ext cx="3746524" cy="550388"/>
            </a:xfrm>
            <a:prstGeom prst="rect">
              <a:avLst/>
            </a:prstGeom>
            <a:noFill/>
          </p:spPr>
          <p:txBody>
            <a:bodyPr wrap="square" lIns="0" rtlCol="0">
              <a:spAutoFit/>
            </a:bodyPr>
            <a:lstStyle/>
            <a:p>
              <a:r>
                <a:rPr lang="en-US" sz="1600" dirty="0"/>
                <a:t>Circuit level designs; X-parameter models, EM models, etc.</a:t>
              </a:r>
            </a:p>
          </p:txBody>
        </p:sp>
      </p:grpSp>
      <p:sp>
        <p:nvSpPr>
          <p:cNvPr id="11" name="TextBox 10">
            <a:extLst>
              <a:ext uri="{FF2B5EF4-FFF2-40B4-BE49-F238E27FC236}">
                <a16:creationId xmlns:a16="http://schemas.microsoft.com/office/drawing/2014/main" id="{DDE7A96C-47C7-484F-8690-2BB99A53957F}"/>
              </a:ext>
            </a:extLst>
          </p:cNvPr>
          <p:cNvSpPr txBox="1"/>
          <p:nvPr/>
        </p:nvSpPr>
        <p:spPr>
          <a:xfrm>
            <a:off x="7131394" y="2366479"/>
            <a:ext cx="751168" cy="1446550"/>
          </a:xfrm>
          <a:prstGeom prst="rect">
            <a:avLst/>
          </a:prstGeom>
          <a:noFill/>
        </p:spPr>
        <p:txBody>
          <a:bodyPr wrap="none" lIns="0" rtlCol="0">
            <a:spAutoFit/>
          </a:bodyPr>
          <a:lstStyle/>
          <a:p>
            <a:r>
              <a:rPr lang="en-US" sz="8800" dirty="0"/>
              <a:t>=</a:t>
            </a:r>
          </a:p>
        </p:txBody>
      </p:sp>
      <p:sp>
        <p:nvSpPr>
          <p:cNvPr id="12" name="TextBox 11">
            <a:extLst>
              <a:ext uri="{FF2B5EF4-FFF2-40B4-BE49-F238E27FC236}">
                <a16:creationId xmlns:a16="http://schemas.microsoft.com/office/drawing/2014/main" id="{7F921BEE-D42C-4AFD-AC3E-2461678340A6}"/>
              </a:ext>
            </a:extLst>
          </p:cNvPr>
          <p:cNvSpPr txBox="1"/>
          <p:nvPr/>
        </p:nvSpPr>
        <p:spPr>
          <a:xfrm>
            <a:off x="7812216" y="1351029"/>
            <a:ext cx="3496896" cy="646331"/>
          </a:xfrm>
          <a:prstGeom prst="rect">
            <a:avLst/>
          </a:prstGeom>
          <a:noFill/>
        </p:spPr>
        <p:txBody>
          <a:bodyPr wrap="square" lIns="0" rtlCol="0">
            <a:spAutoFit/>
          </a:bodyPr>
          <a:lstStyle/>
          <a:p>
            <a:r>
              <a:rPr lang="en-US" dirty="0"/>
              <a:t>Complete EM / Circuit Simulation and Analysis</a:t>
            </a:r>
          </a:p>
        </p:txBody>
      </p:sp>
      <p:sp>
        <p:nvSpPr>
          <p:cNvPr id="13" name="TextBox 12">
            <a:extLst>
              <a:ext uri="{FF2B5EF4-FFF2-40B4-BE49-F238E27FC236}">
                <a16:creationId xmlns:a16="http://schemas.microsoft.com/office/drawing/2014/main" id="{920C468C-8BDC-4EC8-8725-2BAEF3501AEE}"/>
              </a:ext>
            </a:extLst>
          </p:cNvPr>
          <p:cNvSpPr txBox="1"/>
          <p:nvPr/>
        </p:nvSpPr>
        <p:spPr>
          <a:xfrm>
            <a:off x="7882562" y="4676387"/>
            <a:ext cx="3592232" cy="584775"/>
          </a:xfrm>
          <a:prstGeom prst="rect">
            <a:avLst/>
          </a:prstGeom>
          <a:noFill/>
        </p:spPr>
        <p:txBody>
          <a:bodyPr wrap="square" lIns="0" rtlCol="0">
            <a:spAutoFit/>
          </a:bodyPr>
          <a:lstStyle/>
          <a:p>
            <a:r>
              <a:rPr lang="en-US" sz="1600" dirty="0"/>
              <a:t>Captures the excitation from the T/R module and apply it to the Antenna(s)</a:t>
            </a:r>
          </a:p>
        </p:txBody>
      </p:sp>
      <p:sp>
        <p:nvSpPr>
          <p:cNvPr id="14" name="TextBox 13">
            <a:extLst>
              <a:ext uri="{FF2B5EF4-FFF2-40B4-BE49-F238E27FC236}">
                <a16:creationId xmlns:a16="http://schemas.microsoft.com/office/drawing/2014/main" id="{9A85FE35-D295-464A-B9F0-1E6D08D1CC24}"/>
              </a:ext>
            </a:extLst>
          </p:cNvPr>
          <p:cNvSpPr txBox="1"/>
          <p:nvPr/>
        </p:nvSpPr>
        <p:spPr>
          <a:xfrm>
            <a:off x="7864855" y="5384028"/>
            <a:ext cx="3600754" cy="830997"/>
          </a:xfrm>
          <a:prstGeom prst="rect">
            <a:avLst/>
          </a:prstGeom>
          <a:noFill/>
        </p:spPr>
        <p:txBody>
          <a:bodyPr wrap="square" lIns="0" rtlCol="0">
            <a:spAutoFit/>
          </a:bodyPr>
          <a:lstStyle/>
          <a:p>
            <a:r>
              <a:rPr lang="en-US" sz="1600" dirty="0"/>
              <a:t>Near-Field and Far-Field plots of the beam steered by swept phase-shifter circuit analysis</a:t>
            </a:r>
          </a:p>
        </p:txBody>
      </p:sp>
      <p:grpSp>
        <p:nvGrpSpPr>
          <p:cNvPr id="15" name="Group 14">
            <a:extLst>
              <a:ext uri="{FF2B5EF4-FFF2-40B4-BE49-F238E27FC236}">
                <a16:creationId xmlns:a16="http://schemas.microsoft.com/office/drawing/2014/main" id="{38D39D7B-93BF-49ED-A438-BAA94244124B}"/>
              </a:ext>
            </a:extLst>
          </p:cNvPr>
          <p:cNvGrpSpPr/>
          <p:nvPr/>
        </p:nvGrpSpPr>
        <p:grpSpPr>
          <a:xfrm>
            <a:off x="4380577" y="1720000"/>
            <a:ext cx="2748742" cy="3036510"/>
            <a:chOff x="4356888" y="2171613"/>
            <a:chExt cx="2748742" cy="3036510"/>
          </a:xfrm>
        </p:grpSpPr>
        <p:grpSp>
          <p:nvGrpSpPr>
            <p:cNvPr id="16" name="Group 15">
              <a:extLst>
                <a:ext uri="{FF2B5EF4-FFF2-40B4-BE49-F238E27FC236}">
                  <a16:creationId xmlns:a16="http://schemas.microsoft.com/office/drawing/2014/main" id="{9A7E8355-844B-47F7-8D99-F546AD1266E7}"/>
                </a:ext>
              </a:extLst>
            </p:cNvPr>
            <p:cNvGrpSpPr/>
            <p:nvPr/>
          </p:nvGrpSpPr>
          <p:grpSpPr>
            <a:xfrm>
              <a:off x="4358963" y="2171613"/>
              <a:ext cx="2493886" cy="3036510"/>
              <a:chOff x="-152553" y="2152066"/>
              <a:chExt cx="2301271" cy="2961290"/>
            </a:xfrm>
          </p:grpSpPr>
          <p:sp>
            <p:nvSpPr>
              <p:cNvPr id="18" name="TextBox 17">
                <a:extLst>
                  <a:ext uri="{FF2B5EF4-FFF2-40B4-BE49-F238E27FC236}">
                    <a16:creationId xmlns:a16="http://schemas.microsoft.com/office/drawing/2014/main" id="{338EE77A-7982-4FD8-A675-C0B905822165}"/>
                  </a:ext>
                </a:extLst>
              </p:cNvPr>
              <p:cNvSpPr txBox="1"/>
              <p:nvPr/>
            </p:nvSpPr>
            <p:spPr>
              <a:xfrm>
                <a:off x="-111480" y="2152066"/>
                <a:ext cx="2042807" cy="646331"/>
              </a:xfrm>
              <a:prstGeom prst="rect">
                <a:avLst/>
              </a:prstGeom>
              <a:noFill/>
            </p:spPr>
            <p:txBody>
              <a:bodyPr wrap="square" lIns="0" rtlCol="0">
                <a:spAutoFit/>
              </a:bodyPr>
              <a:lstStyle/>
              <a:p>
                <a:r>
                  <a:rPr lang="en-US" dirty="0"/>
                  <a:t>Antenna and other physical structures</a:t>
                </a:r>
              </a:p>
            </p:txBody>
          </p:sp>
          <p:sp>
            <p:nvSpPr>
              <p:cNvPr id="19" name="TextBox 18">
                <a:extLst>
                  <a:ext uri="{FF2B5EF4-FFF2-40B4-BE49-F238E27FC236}">
                    <a16:creationId xmlns:a16="http://schemas.microsoft.com/office/drawing/2014/main" id="{A8962360-52A9-45CA-A97F-29D05C0338E7}"/>
                  </a:ext>
                </a:extLst>
              </p:cNvPr>
              <p:cNvSpPr txBox="1"/>
              <p:nvPr/>
            </p:nvSpPr>
            <p:spPr>
              <a:xfrm>
                <a:off x="-152553" y="4528581"/>
                <a:ext cx="2301271" cy="584775"/>
              </a:xfrm>
              <a:prstGeom prst="rect">
                <a:avLst/>
              </a:prstGeom>
              <a:noFill/>
            </p:spPr>
            <p:txBody>
              <a:bodyPr wrap="none" lIns="0" rtlCol="0">
                <a:spAutoFit/>
              </a:bodyPr>
              <a:lstStyle/>
              <a:p>
                <a:r>
                  <a:rPr lang="en-US" sz="1600" dirty="0"/>
                  <a:t>Momentum Planar EM</a:t>
                </a:r>
              </a:p>
              <a:p>
                <a:r>
                  <a:rPr lang="en-US" sz="1600" dirty="0"/>
                  <a:t>Full 3D  FEM Simulation</a:t>
                </a:r>
              </a:p>
            </p:txBody>
          </p:sp>
        </p:grpSp>
        <p:pic>
          <p:nvPicPr>
            <p:cNvPr id="17" name="Picture 16">
              <a:extLst>
                <a:ext uri="{FF2B5EF4-FFF2-40B4-BE49-F238E27FC236}">
                  <a16:creationId xmlns:a16="http://schemas.microsoft.com/office/drawing/2014/main" id="{A9015BE5-EBCA-4607-B1F3-6EF80A947CCB}"/>
                </a:ext>
              </a:extLst>
            </p:cNvPr>
            <p:cNvPicPr>
              <a:picLocks noChangeAspect="1"/>
            </p:cNvPicPr>
            <p:nvPr/>
          </p:nvPicPr>
          <p:blipFill>
            <a:blip r:embed="rId4"/>
            <a:stretch>
              <a:fillRect/>
            </a:stretch>
          </p:blipFill>
          <p:spPr>
            <a:xfrm>
              <a:off x="4356888" y="2915676"/>
              <a:ext cx="2748742" cy="1619794"/>
            </a:xfrm>
            <a:prstGeom prst="rect">
              <a:avLst/>
            </a:prstGeom>
            <a:ln w="9525">
              <a:solidFill>
                <a:schemeClr val="tx1"/>
              </a:solidFill>
            </a:ln>
          </p:spPr>
        </p:pic>
      </p:grpSp>
      <p:grpSp>
        <p:nvGrpSpPr>
          <p:cNvPr id="20" name="Group 19">
            <a:extLst>
              <a:ext uri="{FF2B5EF4-FFF2-40B4-BE49-F238E27FC236}">
                <a16:creationId xmlns:a16="http://schemas.microsoft.com/office/drawing/2014/main" id="{BA377F53-2424-430E-9C47-42048424B7B7}"/>
              </a:ext>
            </a:extLst>
          </p:cNvPr>
          <p:cNvGrpSpPr/>
          <p:nvPr/>
        </p:nvGrpSpPr>
        <p:grpSpPr>
          <a:xfrm>
            <a:off x="7775747" y="1842569"/>
            <a:ext cx="4339188" cy="2788156"/>
            <a:chOff x="7765666" y="2367593"/>
            <a:chExt cx="4339188" cy="2788156"/>
          </a:xfrm>
        </p:grpSpPr>
        <p:pic>
          <p:nvPicPr>
            <p:cNvPr id="21" name="Picture 20">
              <a:extLst>
                <a:ext uri="{FF2B5EF4-FFF2-40B4-BE49-F238E27FC236}">
                  <a16:creationId xmlns:a16="http://schemas.microsoft.com/office/drawing/2014/main" id="{B445AA28-0A92-4C58-94E1-F09EF7E9904A}"/>
                </a:ext>
              </a:extLst>
            </p:cNvPr>
            <p:cNvPicPr>
              <a:picLocks noChangeAspect="1"/>
            </p:cNvPicPr>
            <p:nvPr/>
          </p:nvPicPr>
          <p:blipFill>
            <a:blip r:embed="rId5"/>
            <a:stretch>
              <a:fillRect/>
            </a:stretch>
          </p:blipFill>
          <p:spPr>
            <a:xfrm>
              <a:off x="7765666" y="2676288"/>
              <a:ext cx="2668998" cy="2479461"/>
            </a:xfrm>
            <a:prstGeom prst="rect">
              <a:avLst/>
            </a:prstGeom>
            <a:ln w="6350">
              <a:solidFill>
                <a:schemeClr val="tx1"/>
              </a:solidFill>
            </a:ln>
          </p:spPr>
        </p:pic>
        <p:pic>
          <p:nvPicPr>
            <p:cNvPr id="22" name="Picture 21">
              <a:extLst>
                <a:ext uri="{FF2B5EF4-FFF2-40B4-BE49-F238E27FC236}">
                  <a16:creationId xmlns:a16="http://schemas.microsoft.com/office/drawing/2014/main" id="{289FC9B8-BF94-4CF4-BF66-1EC0DB6E3F80}"/>
                </a:ext>
              </a:extLst>
            </p:cNvPr>
            <p:cNvPicPr>
              <a:picLocks noChangeAspect="1"/>
            </p:cNvPicPr>
            <p:nvPr/>
          </p:nvPicPr>
          <p:blipFill>
            <a:blip r:embed="rId6"/>
            <a:stretch>
              <a:fillRect/>
            </a:stretch>
          </p:blipFill>
          <p:spPr>
            <a:xfrm>
              <a:off x="9983940" y="2367593"/>
              <a:ext cx="2120914" cy="2080515"/>
            </a:xfrm>
            <a:prstGeom prst="rect">
              <a:avLst/>
            </a:prstGeom>
            <a:ln w="3175">
              <a:solidFill>
                <a:schemeClr val="tx1"/>
              </a:solidFill>
            </a:ln>
          </p:spPr>
        </p:pic>
      </p:grpSp>
      <p:sp>
        <p:nvSpPr>
          <p:cNvPr id="24" name="TextBox 23">
            <a:extLst>
              <a:ext uri="{FF2B5EF4-FFF2-40B4-BE49-F238E27FC236}">
                <a16:creationId xmlns:a16="http://schemas.microsoft.com/office/drawing/2014/main" id="{B1987850-23DB-4D2A-A259-E6BCEF5722D2}"/>
              </a:ext>
            </a:extLst>
          </p:cNvPr>
          <p:cNvSpPr txBox="1"/>
          <p:nvPr/>
        </p:nvSpPr>
        <p:spPr>
          <a:xfrm>
            <a:off x="125356" y="4804269"/>
            <a:ext cx="3768873" cy="584775"/>
          </a:xfrm>
          <a:prstGeom prst="rect">
            <a:avLst/>
          </a:prstGeom>
          <a:noFill/>
        </p:spPr>
        <p:txBody>
          <a:bodyPr wrap="square">
            <a:spAutoFit/>
          </a:bodyPr>
          <a:lstStyle/>
          <a:p>
            <a:r>
              <a:rPr lang="en-US" sz="1600" dirty="0"/>
              <a:t>The output from the Circuit simulation drives/excites the Antenna ports</a:t>
            </a:r>
          </a:p>
        </p:txBody>
      </p:sp>
      <p:sp>
        <p:nvSpPr>
          <p:cNvPr id="26" name="TextBox 25">
            <a:extLst>
              <a:ext uri="{FF2B5EF4-FFF2-40B4-BE49-F238E27FC236}">
                <a16:creationId xmlns:a16="http://schemas.microsoft.com/office/drawing/2014/main" id="{AFB1C696-853F-4377-A210-D556BD8F2240}"/>
              </a:ext>
            </a:extLst>
          </p:cNvPr>
          <p:cNvSpPr txBox="1"/>
          <p:nvPr/>
        </p:nvSpPr>
        <p:spPr>
          <a:xfrm>
            <a:off x="3649620" y="5787960"/>
            <a:ext cx="3768873" cy="584775"/>
          </a:xfrm>
          <a:prstGeom prst="rect">
            <a:avLst/>
          </a:prstGeom>
          <a:noFill/>
        </p:spPr>
        <p:txBody>
          <a:bodyPr wrap="square">
            <a:spAutoFit/>
          </a:bodyPr>
          <a:lstStyle/>
          <a:p>
            <a:pPr marL="0" marR="0">
              <a:spcBef>
                <a:spcPts val="0"/>
              </a:spcBef>
              <a:spcAft>
                <a:spcPts val="0"/>
              </a:spcAft>
            </a:pPr>
            <a:r>
              <a:rPr lang="en-US" sz="1600" b="1" u="sng" dirty="0">
                <a:solidFill>
                  <a:srgbClr val="0563C1"/>
                </a:solidFill>
                <a:effectLst/>
                <a:latin typeface="Calibri" panose="020F0502020204030204" pitchFamily="34" charset="0"/>
                <a:ea typeface="Calibri" panose="020F0502020204030204" pitchFamily="34" charset="0"/>
                <a:hlinkClick r:id="rId7"/>
              </a:rPr>
              <a:t>5G Beam-Steering with EM-Circuit Excitation and Co-Simulation in ADS</a:t>
            </a:r>
            <a:endParaRPr lang="en-US" sz="1600" b="1" dirty="0">
              <a:effectLst/>
              <a:latin typeface="Calibri" panose="020F0502020204030204" pitchFamily="34" charset="0"/>
              <a:ea typeface="Calibri" panose="020F0502020204030204" pitchFamily="34" charset="0"/>
            </a:endParaRPr>
          </a:p>
        </p:txBody>
      </p:sp>
      <p:sp>
        <p:nvSpPr>
          <p:cNvPr id="27" name="TextBox 26">
            <a:extLst>
              <a:ext uri="{FF2B5EF4-FFF2-40B4-BE49-F238E27FC236}">
                <a16:creationId xmlns:a16="http://schemas.microsoft.com/office/drawing/2014/main" id="{4C8916F2-F2AC-4B7F-91C6-B201F5601A79}"/>
              </a:ext>
            </a:extLst>
          </p:cNvPr>
          <p:cNvSpPr txBox="1"/>
          <p:nvPr/>
        </p:nvSpPr>
        <p:spPr>
          <a:xfrm>
            <a:off x="3750429" y="5551712"/>
            <a:ext cx="1586075" cy="276999"/>
          </a:xfrm>
          <a:prstGeom prst="rect">
            <a:avLst/>
          </a:prstGeom>
          <a:noFill/>
        </p:spPr>
        <p:txBody>
          <a:bodyPr wrap="none" lIns="0" tIns="0" rIns="0" bIns="0" rtlCol="0">
            <a:spAutoFit/>
          </a:bodyPr>
          <a:lstStyle/>
          <a:p>
            <a:pPr algn="l"/>
            <a:r>
              <a:rPr lang="en-US" u="sng" dirty="0">
                <a:solidFill>
                  <a:schemeClr val="tx1">
                    <a:lumMod val="85000"/>
                    <a:lumOff val="15000"/>
                  </a:schemeClr>
                </a:solidFill>
              </a:rPr>
              <a:t>YouTube video:</a:t>
            </a:r>
            <a:endParaRPr lang="en-US" sz="1200" u="sng" dirty="0">
              <a:solidFill>
                <a:schemeClr val="tx1">
                  <a:lumMod val="85000"/>
                  <a:lumOff val="15000"/>
                </a:schemeClr>
              </a:solidFill>
            </a:endParaRPr>
          </a:p>
        </p:txBody>
      </p:sp>
      <p:sp>
        <p:nvSpPr>
          <p:cNvPr id="2" name="Footer Placeholder 1">
            <a:extLst>
              <a:ext uri="{FF2B5EF4-FFF2-40B4-BE49-F238E27FC236}">
                <a16:creationId xmlns:a16="http://schemas.microsoft.com/office/drawing/2014/main" id="{5F20B8E3-C189-776B-E4A1-1E73A5603F95}"/>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1267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8343E1-A48E-F908-24AC-0B4C412B1192}"/>
              </a:ext>
            </a:extLst>
          </p:cNvPr>
          <p:cNvSpPr>
            <a:spLocks noGrp="1"/>
          </p:cNvSpPr>
          <p:nvPr>
            <p:ph type="body" sz="quarter" idx="33"/>
          </p:nvPr>
        </p:nvSpPr>
        <p:spPr>
          <a:xfrm>
            <a:off x="258302" y="1257819"/>
            <a:ext cx="5141907" cy="1784931"/>
          </a:xfrm>
        </p:spPr>
        <p:txBody>
          <a:bodyPr/>
          <a:lstStyle/>
          <a:p>
            <a:r>
              <a:rPr lang="en-US" dirty="0"/>
              <a:t>Perfectly matched MMICs</a:t>
            </a:r>
          </a:p>
          <a:p>
            <a:r>
              <a:rPr lang="en-US" dirty="0"/>
              <a:t>Perfect Antenna ½ Lambda spacing</a:t>
            </a:r>
          </a:p>
          <a:p>
            <a:r>
              <a:rPr lang="en-US" dirty="0"/>
              <a:t>Board interconnects and bias lines </a:t>
            </a:r>
            <a:r>
              <a:rPr lang="en-US" b="1" u="sng" dirty="0"/>
              <a:t>are not</a:t>
            </a:r>
            <a:r>
              <a:rPr lang="en-US" dirty="0"/>
              <a:t> included here</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501493" y="334115"/>
            <a:ext cx="10515600" cy="369332"/>
          </a:xfrm>
        </p:spPr>
        <p:txBody>
          <a:bodyPr/>
          <a:lstStyle/>
          <a:p>
            <a:r>
              <a:rPr lang="en-US" dirty="0"/>
              <a:t>5G Beamforming with Integrated Antenna</a:t>
            </a:r>
          </a:p>
        </p:txBody>
      </p:sp>
      <p:sp>
        <p:nvSpPr>
          <p:cNvPr id="5" name="Footer Placeholder 4">
            <a:extLst>
              <a:ext uri="{FF2B5EF4-FFF2-40B4-BE49-F238E27FC236}">
                <a16:creationId xmlns:a16="http://schemas.microsoft.com/office/drawing/2014/main" id="{7A345ED2-02F8-2D32-FD5F-DE6C16399D1A}"/>
              </a:ext>
            </a:extLst>
          </p:cNvPr>
          <p:cNvSpPr>
            <a:spLocks noGrp="1"/>
          </p:cNvSpPr>
          <p:nvPr>
            <p:ph type="ftr" sz="quarter" idx="34"/>
          </p:nvPr>
        </p:nvSpPr>
        <p:spPr/>
        <p:txBody>
          <a:bodyPr/>
          <a:lstStyle/>
          <a:p>
            <a:pPr>
              <a:defRPr/>
            </a:pPr>
            <a:r>
              <a:rPr lang="en-US"/>
              <a:t>Heterogenous Integrated Module Design in ADS</a:t>
            </a:r>
          </a:p>
        </p:txBody>
      </p:sp>
      <p:pic>
        <p:nvPicPr>
          <p:cNvPr id="7" name="Picture 6">
            <a:extLst>
              <a:ext uri="{FF2B5EF4-FFF2-40B4-BE49-F238E27FC236}">
                <a16:creationId xmlns:a16="http://schemas.microsoft.com/office/drawing/2014/main" id="{FF51DB12-758C-8C26-632F-D5624581B089}"/>
              </a:ext>
            </a:extLst>
          </p:cNvPr>
          <p:cNvPicPr>
            <a:picLocks noChangeAspect="1"/>
          </p:cNvPicPr>
          <p:nvPr/>
        </p:nvPicPr>
        <p:blipFill>
          <a:blip r:embed="rId2"/>
          <a:stretch>
            <a:fillRect/>
          </a:stretch>
        </p:blipFill>
        <p:spPr>
          <a:xfrm>
            <a:off x="5643400" y="1022234"/>
            <a:ext cx="6494523" cy="4065332"/>
          </a:xfrm>
          <a:prstGeom prst="rect">
            <a:avLst/>
          </a:prstGeom>
          <a:ln w="6350">
            <a:solidFill>
              <a:schemeClr val="tx1"/>
            </a:solidFill>
          </a:ln>
        </p:spPr>
      </p:pic>
      <p:pic>
        <p:nvPicPr>
          <p:cNvPr id="8" name="Picture 7">
            <a:extLst>
              <a:ext uri="{FF2B5EF4-FFF2-40B4-BE49-F238E27FC236}">
                <a16:creationId xmlns:a16="http://schemas.microsoft.com/office/drawing/2014/main" id="{6ECB38CF-0B6E-AFC4-5736-AAF81623AB7E}"/>
              </a:ext>
            </a:extLst>
          </p:cNvPr>
          <p:cNvPicPr>
            <a:picLocks noChangeAspect="1"/>
          </p:cNvPicPr>
          <p:nvPr/>
        </p:nvPicPr>
        <p:blipFill rotWithShape="1">
          <a:blip r:embed="rId3"/>
          <a:srcRect l="23746" t="8304" r="9381" b="4757"/>
          <a:stretch/>
        </p:blipFill>
        <p:spPr>
          <a:xfrm>
            <a:off x="2007108" y="2761655"/>
            <a:ext cx="3393101" cy="3694708"/>
          </a:xfrm>
          <a:prstGeom prst="rect">
            <a:avLst/>
          </a:prstGeom>
          <a:ln w="12700">
            <a:solidFill>
              <a:schemeClr val="tx1"/>
            </a:solidFill>
          </a:ln>
        </p:spPr>
      </p:pic>
      <p:sp>
        <p:nvSpPr>
          <p:cNvPr id="6" name="TextBox 5">
            <a:extLst>
              <a:ext uri="{FF2B5EF4-FFF2-40B4-BE49-F238E27FC236}">
                <a16:creationId xmlns:a16="http://schemas.microsoft.com/office/drawing/2014/main" id="{D0C804A8-AE92-2A7C-7846-428633F22BE0}"/>
              </a:ext>
            </a:extLst>
          </p:cNvPr>
          <p:cNvSpPr txBox="1"/>
          <p:nvPr/>
        </p:nvSpPr>
        <p:spPr>
          <a:xfrm>
            <a:off x="422644" y="685517"/>
            <a:ext cx="6097772" cy="369332"/>
          </a:xfrm>
          <a:prstGeom prst="rect">
            <a:avLst/>
          </a:prstGeom>
          <a:noFill/>
        </p:spPr>
        <p:txBody>
          <a:bodyPr wrap="square">
            <a:spAutoFit/>
          </a:bodyPr>
          <a:lstStyle/>
          <a:p>
            <a:r>
              <a:rPr lang="en-US" b="1" dirty="0"/>
              <a:t>Board is not included in the simulation</a:t>
            </a:r>
          </a:p>
        </p:txBody>
      </p:sp>
    </p:spTree>
    <p:extLst>
      <p:ext uri="{BB962C8B-B14F-4D97-AF65-F5344CB8AC3E}">
        <p14:creationId xmlns:p14="http://schemas.microsoft.com/office/powerpoint/2010/main" val="1622094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496112" y="644610"/>
            <a:ext cx="10515600" cy="395674"/>
          </a:xfrm>
        </p:spPr>
        <p:txBody>
          <a:bodyPr/>
          <a:lstStyle/>
          <a:p>
            <a:r>
              <a:rPr lang="en-US" dirty="0"/>
              <a:t>Include the Board and Interconnect RF and Bias lines</a:t>
            </a:r>
          </a:p>
        </p:txBody>
      </p:sp>
      <p:sp>
        <p:nvSpPr>
          <p:cNvPr id="3" name="Text Placeholder 2">
            <a:extLst>
              <a:ext uri="{FF2B5EF4-FFF2-40B4-BE49-F238E27FC236}">
                <a16:creationId xmlns:a16="http://schemas.microsoft.com/office/drawing/2014/main" id="{4E8343E1-A48E-F908-24AC-0B4C412B1192}"/>
              </a:ext>
            </a:extLst>
          </p:cNvPr>
          <p:cNvSpPr>
            <a:spLocks noGrp="1"/>
          </p:cNvSpPr>
          <p:nvPr>
            <p:ph type="body" sz="quarter" idx="33"/>
          </p:nvPr>
        </p:nvSpPr>
        <p:spPr>
          <a:xfrm>
            <a:off x="374107" y="1480849"/>
            <a:ext cx="4295996" cy="3305160"/>
          </a:xfrm>
        </p:spPr>
        <p:txBody>
          <a:bodyPr/>
          <a:lstStyle/>
          <a:p>
            <a:r>
              <a:rPr lang="en-US" dirty="0"/>
              <a:t>Well matched MMICs</a:t>
            </a:r>
          </a:p>
          <a:p>
            <a:r>
              <a:rPr lang="en-US" dirty="0"/>
              <a:t>Antenna is now Integrated </a:t>
            </a:r>
          </a:p>
          <a:p>
            <a:r>
              <a:rPr lang="en-US" dirty="0"/>
              <a:t>Board interconnects and bias lines are now included here:</a:t>
            </a:r>
          </a:p>
          <a:p>
            <a:pPr lvl="2">
              <a:buFont typeface="Wingdings" panose="05000000000000000000" pitchFamily="2" charset="2"/>
              <a:buChar char="Ø"/>
            </a:pPr>
            <a:r>
              <a:rPr lang="en-US" dirty="0"/>
              <a:t> </a:t>
            </a:r>
            <a:r>
              <a:rPr lang="en-US" sz="1800" dirty="0"/>
              <a:t>Coupling and Crosstalk</a:t>
            </a:r>
          </a:p>
          <a:p>
            <a:pPr lvl="2">
              <a:buFont typeface="Wingdings" panose="05000000000000000000" pitchFamily="2" charset="2"/>
              <a:buChar char="Ø"/>
            </a:pPr>
            <a:r>
              <a:rPr lang="en-US" sz="1800" dirty="0"/>
              <a:t> Isolation &amp; leakage issues</a:t>
            </a:r>
          </a:p>
          <a:p>
            <a:pPr lvl="2">
              <a:buFont typeface="Wingdings" panose="05000000000000000000" pitchFamily="2" charset="2"/>
              <a:buChar char="Ø"/>
            </a:pPr>
            <a:r>
              <a:rPr lang="en-US" sz="1800" dirty="0"/>
              <a:t> Mismatch between IC’s</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496112" y="291537"/>
            <a:ext cx="10515600" cy="369332"/>
          </a:xfrm>
        </p:spPr>
        <p:txBody>
          <a:bodyPr/>
          <a:lstStyle/>
          <a:p>
            <a:r>
              <a:rPr lang="en-US" dirty="0"/>
              <a:t>5G Beamforming with Integrated Antenna</a:t>
            </a:r>
          </a:p>
        </p:txBody>
      </p:sp>
      <p:sp>
        <p:nvSpPr>
          <p:cNvPr id="5" name="Footer Placeholder 4">
            <a:extLst>
              <a:ext uri="{FF2B5EF4-FFF2-40B4-BE49-F238E27FC236}">
                <a16:creationId xmlns:a16="http://schemas.microsoft.com/office/drawing/2014/main" id="{7A345ED2-02F8-2D32-FD5F-DE6C16399D1A}"/>
              </a:ext>
            </a:extLst>
          </p:cNvPr>
          <p:cNvSpPr>
            <a:spLocks noGrp="1"/>
          </p:cNvSpPr>
          <p:nvPr>
            <p:ph type="ftr" sz="quarter" idx="34"/>
          </p:nvPr>
        </p:nvSpPr>
        <p:spPr/>
        <p:txBody>
          <a:bodyPr/>
          <a:lstStyle/>
          <a:p>
            <a:pPr>
              <a:defRPr/>
            </a:pPr>
            <a:r>
              <a:rPr lang="en-US"/>
              <a:t>Heterogenous Integrated Module Design in ADS</a:t>
            </a:r>
          </a:p>
        </p:txBody>
      </p:sp>
      <p:pic>
        <p:nvPicPr>
          <p:cNvPr id="9" name="Picture 8">
            <a:extLst>
              <a:ext uri="{FF2B5EF4-FFF2-40B4-BE49-F238E27FC236}">
                <a16:creationId xmlns:a16="http://schemas.microsoft.com/office/drawing/2014/main" id="{4C1BB025-A616-3E92-62D9-097AF718417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Lst>
          </a:blip>
          <a:stretch>
            <a:fillRect/>
          </a:stretch>
        </p:blipFill>
        <p:spPr>
          <a:xfrm>
            <a:off x="4320834" y="2711547"/>
            <a:ext cx="2396811" cy="4136680"/>
          </a:xfrm>
          <a:prstGeom prst="rect">
            <a:avLst/>
          </a:prstGeom>
        </p:spPr>
      </p:pic>
      <p:sp>
        <p:nvSpPr>
          <p:cNvPr id="10" name="TextBox 9">
            <a:extLst>
              <a:ext uri="{FF2B5EF4-FFF2-40B4-BE49-F238E27FC236}">
                <a16:creationId xmlns:a16="http://schemas.microsoft.com/office/drawing/2014/main" id="{6DC9451D-6067-A980-F1B7-02FD996DCEA0}"/>
              </a:ext>
            </a:extLst>
          </p:cNvPr>
          <p:cNvSpPr txBox="1"/>
          <p:nvPr/>
        </p:nvSpPr>
        <p:spPr>
          <a:xfrm>
            <a:off x="7620000" y="361386"/>
            <a:ext cx="4191000" cy="395674"/>
          </a:xfrm>
          <a:prstGeom prst="rect">
            <a:avLst/>
          </a:prstGeom>
          <a:noFill/>
        </p:spPr>
        <p:txBody>
          <a:bodyPr wrap="none" lIns="0" tIns="0" rIns="0" bIns="0" rtlCol="0" anchor="t">
            <a:noAutofit/>
          </a:bodyPr>
          <a:lstStyle/>
          <a:p>
            <a:pPr algn="l"/>
            <a:r>
              <a:rPr lang="en-US" b="1" dirty="0">
                <a:solidFill>
                  <a:schemeClr val="accent1"/>
                </a:solidFill>
                <a:latin typeface="Arial"/>
                <a:cs typeface="Arial"/>
              </a:rPr>
              <a:t>The Integrated Antenna Pattern Result</a:t>
            </a:r>
            <a:r>
              <a:rPr lang="en-US" b="1" dirty="0">
                <a:solidFill>
                  <a:srgbClr val="FF0000"/>
                </a:solidFill>
                <a:latin typeface="Arial"/>
                <a:cs typeface="Arial"/>
              </a:rPr>
              <a:t>s</a:t>
            </a:r>
          </a:p>
        </p:txBody>
      </p:sp>
      <p:pic>
        <p:nvPicPr>
          <p:cNvPr id="11" name="Picture 10">
            <a:extLst>
              <a:ext uri="{FF2B5EF4-FFF2-40B4-BE49-F238E27FC236}">
                <a16:creationId xmlns:a16="http://schemas.microsoft.com/office/drawing/2014/main" id="{B7368301-D621-6085-716C-FEE6ACE3A85E}"/>
              </a:ext>
            </a:extLst>
          </p:cNvPr>
          <p:cNvPicPr>
            <a:picLocks noChangeAspect="1"/>
          </p:cNvPicPr>
          <p:nvPr/>
        </p:nvPicPr>
        <p:blipFill>
          <a:blip r:embed="rId5"/>
          <a:srcRect r="7999"/>
          <a:stretch/>
        </p:blipFill>
        <p:spPr>
          <a:xfrm>
            <a:off x="7620000" y="660869"/>
            <a:ext cx="4206240" cy="4767791"/>
          </a:xfrm>
          <a:prstGeom prst="rect">
            <a:avLst/>
          </a:prstGeom>
          <a:ln w="9525">
            <a:solidFill>
              <a:schemeClr val="tx1"/>
            </a:solidFill>
          </a:ln>
        </p:spPr>
      </p:pic>
      <p:pic>
        <p:nvPicPr>
          <p:cNvPr id="6" name="Picture 5">
            <a:extLst>
              <a:ext uri="{FF2B5EF4-FFF2-40B4-BE49-F238E27FC236}">
                <a16:creationId xmlns:a16="http://schemas.microsoft.com/office/drawing/2014/main" id="{C5AF6148-7AAC-EA8A-A710-828B4322F99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9000" contrast="57000"/>
                    </a14:imgEffect>
                  </a14:imgLayer>
                </a14:imgProps>
              </a:ext>
            </a:extLst>
          </a:blip>
          <a:stretch>
            <a:fillRect/>
          </a:stretch>
        </p:blipFill>
        <p:spPr>
          <a:xfrm>
            <a:off x="7380051" y="4779887"/>
            <a:ext cx="3860817" cy="1906576"/>
          </a:xfrm>
          <a:prstGeom prst="rect">
            <a:avLst/>
          </a:prstGeom>
        </p:spPr>
      </p:pic>
    </p:spTree>
    <p:extLst>
      <p:ext uri="{BB962C8B-B14F-4D97-AF65-F5344CB8AC3E}">
        <p14:creationId xmlns:p14="http://schemas.microsoft.com/office/powerpoint/2010/main" val="1452710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A76D0-6CB3-AB5A-89BD-328783962C2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0194342-F160-9A3D-8999-38D49EB151C0}"/>
              </a:ext>
            </a:extLst>
          </p:cNvPr>
          <p:cNvSpPr>
            <a:spLocks noGrp="1"/>
          </p:cNvSpPr>
          <p:nvPr>
            <p:ph type="body" sz="quarter" idx="32"/>
          </p:nvPr>
        </p:nvSpPr>
        <p:spPr>
          <a:xfrm>
            <a:off x="266536" y="515404"/>
            <a:ext cx="10515600" cy="395674"/>
          </a:xfrm>
        </p:spPr>
        <p:txBody>
          <a:bodyPr>
            <a:normAutofit/>
          </a:bodyPr>
          <a:lstStyle/>
          <a:p>
            <a:r>
              <a:rPr lang="en-US" sz="1800" b="1" i="0" dirty="0">
                <a:solidFill>
                  <a:srgbClr val="000000"/>
                </a:solidFill>
                <a:effectLst/>
              </a:rPr>
              <a:t>Enabling Next Generation Heterogeneous Integrated Module Design in ADS</a:t>
            </a:r>
            <a:endParaRPr lang="en-US" sz="1800" dirty="0"/>
          </a:p>
        </p:txBody>
      </p:sp>
      <p:sp>
        <p:nvSpPr>
          <p:cNvPr id="6" name="Title 5">
            <a:extLst>
              <a:ext uri="{FF2B5EF4-FFF2-40B4-BE49-F238E27FC236}">
                <a16:creationId xmlns:a16="http://schemas.microsoft.com/office/drawing/2014/main" id="{6CEF65CD-2BC6-E1DC-478E-8347FCD37BEC}"/>
              </a:ext>
            </a:extLst>
          </p:cNvPr>
          <p:cNvSpPr>
            <a:spLocks noGrp="1"/>
          </p:cNvSpPr>
          <p:nvPr>
            <p:ph type="title"/>
          </p:nvPr>
        </p:nvSpPr>
        <p:spPr>
          <a:xfrm>
            <a:off x="266536" y="196965"/>
            <a:ext cx="7811794" cy="369332"/>
          </a:xfrm>
        </p:spPr>
        <p:txBody>
          <a:bodyPr anchor="t" anchorCtr="0"/>
          <a:lstStyle/>
          <a:p>
            <a:r>
              <a:rPr lang="en-US" dirty="0">
                <a:solidFill>
                  <a:srgbClr val="E80029"/>
                </a:solidFill>
              </a:rPr>
              <a:t>Summary</a:t>
            </a:r>
          </a:p>
        </p:txBody>
      </p:sp>
      <p:pic>
        <p:nvPicPr>
          <p:cNvPr id="29" name="Picture 28">
            <a:extLst>
              <a:ext uri="{FF2B5EF4-FFF2-40B4-BE49-F238E27FC236}">
                <a16:creationId xmlns:a16="http://schemas.microsoft.com/office/drawing/2014/main" id="{42A6C93B-D05D-B8F2-2F86-29B06EB86332}"/>
              </a:ext>
            </a:extLst>
          </p:cNvPr>
          <p:cNvPicPr>
            <a:picLocks noChangeAspect="1"/>
          </p:cNvPicPr>
          <p:nvPr/>
        </p:nvPicPr>
        <p:blipFill>
          <a:blip r:embed="rId3"/>
          <a:stretch>
            <a:fillRect/>
          </a:stretch>
        </p:blipFill>
        <p:spPr>
          <a:xfrm>
            <a:off x="9297081" y="1515010"/>
            <a:ext cx="2751846" cy="2028983"/>
          </a:xfrm>
          <a:prstGeom prst="rect">
            <a:avLst/>
          </a:prstGeom>
          <a:ln w="3175">
            <a:solidFill>
              <a:schemeClr val="tx1"/>
            </a:solidFill>
          </a:ln>
        </p:spPr>
      </p:pic>
      <p:sp>
        <p:nvSpPr>
          <p:cNvPr id="30" name="Rectangle 29">
            <a:extLst>
              <a:ext uri="{FF2B5EF4-FFF2-40B4-BE49-F238E27FC236}">
                <a16:creationId xmlns:a16="http://schemas.microsoft.com/office/drawing/2014/main" id="{6ABB3A97-2E6F-7D3A-249B-8A399299492D}"/>
              </a:ext>
            </a:extLst>
          </p:cNvPr>
          <p:cNvSpPr/>
          <p:nvPr/>
        </p:nvSpPr>
        <p:spPr>
          <a:xfrm>
            <a:off x="9017348" y="1178751"/>
            <a:ext cx="3174652" cy="338554"/>
          </a:xfrm>
          <a:prstGeom prst="rect">
            <a:avLst/>
          </a:prstGeom>
        </p:spPr>
        <p:txBody>
          <a:bodyPr wrap="none">
            <a:spAutoFit/>
          </a:bodyPr>
          <a:lstStyle/>
          <a:p>
            <a:r>
              <a:rPr lang="en-US" sz="1600" b="1" dirty="0"/>
              <a:t>Complex RF Module Assembly</a:t>
            </a:r>
          </a:p>
        </p:txBody>
      </p:sp>
      <p:sp>
        <p:nvSpPr>
          <p:cNvPr id="1024" name="TextBox 1023">
            <a:extLst>
              <a:ext uri="{FF2B5EF4-FFF2-40B4-BE49-F238E27FC236}">
                <a16:creationId xmlns:a16="http://schemas.microsoft.com/office/drawing/2014/main" id="{BAD87A27-6466-1850-F0B6-03A72EBFDA7E}"/>
              </a:ext>
            </a:extLst>
          </p:cNvPr>
          <p:cNvSpPr txBox="1"/>
          <p:nvPr/>
        </p:nvSpPr>
        <p:spPr>
          <a:xfrm>
            <a:off x="159597" y="1039495"/>
            <a:ext cx="7348408" cy="5416868"/>
          </a:xfrm>
          <a:prstGeom prst="rect">
            <a:avLst/>
          </a:prstGeom>
          <a:noFill/>
        </p:spPr>
        <p:txBody>
          <a:bodyPr wrap="square">
            <a:spAutoFit/>
          </a:bodyPr>
          <a:lstStyle/>
          <a:p>
            <a:r>
              <a:rPr lang="en-US" sz="2000" b="1" i="0" u="sng" dirty="0">
                <a:effectLst/>
              </a:rPr>
              <a:t>Problem statement:</a:t>
            </a:r>
          </a:p>
          <a:p>
            <a:pPr marL="285750" indent="-285750">
              <a:buFont typeface="Arial" panose="020B0604020202020204" pitchFamily="34" charset="0"/>
              <a:buChar char="•"/>
            </a:pPr>
            <a:r>
              <a:rPr lang="en-US" b="0" i="0" dirty="0">
                <a:effectLst/>
              </a:rPr>
              <a:t>Traditionally, putting all multi-technology pieces together</a:t>
            </a:r>
            <a:r>
              <a:rPr lang="en-US" dirty="0"/>
              <a:t> (</a:t>
            </a:r>
            <a:r>
              <a:rPr lang="en-US" b="0" i="0" dirty="0">
                <a:effectLst/>
              </a:rPr>
              <a:t>RFICs, MMICs, 3D packaging, interconnects and routing) is not trivial especially when the resulting RF module structure must also be correctly simulated before prototyping.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0" i="0" dirty="0">
                <a:effectLst/>
              </a:rPr>
              <a:t>Traditionally, preparing the RF module assembly with proper assignment of ports, ground reference, material stack-ups, active/passive component partition, etc., can take longer than the actual simulation itself.</a:t>
            </a:r>
            <a:endParaRPr lang="en-US" dirty="0"/>
          </a:p>
          <a:p>
            <a:pPr marL="285750" indent="-285750">
              <a:buFont typeface="Arial" panose="020B0604020202020204" pitchFamily="34" charset="0"/>
              <a:buChar char="•"/>
            </a:pPr>
            <a:endParaRPr lang="en-US" b="0" i="0" dirty="0">
              <a:effectLst/>
            </a:endParaRPr>
          </a:p>
          <a:p>
            <a:r>
              <a:rPr lang="en-US" sz="2000" b="1" i="0" u="sng" dirty="0">
                <a:effectLst/>
              </a:rPr>
              <a:t>The Solution:</a:t>
            </a:r>
          </a:p>
          <a:p>
            <a:pPr marL="285750" indent="-285750">
              <a:buFont typeface="Arial" panose="020B0604020202020204" pitchFamily="34" charset="0"/>
              <a:buChar char="•"/>
            </a:pPr>
            <a:r>
              <a:rPr lang="en-US" b="0" i="0" dirty="0">
                <a:effectLst/>
              </a:rPr>
              <a:t>Fortunately, with Smart Mount and RFPro, the process of integrating sophisticated Heterogeneous modules in ADS while simulating and fixing the designs all in one database is very easy and fully automated.</a:t>
            </a:r>
          </a:p>
          <a:p>
            <a:pPr marL="285750" indent="-285750">
              <a:buFont typeface="Arial" panose="020B0604020202020204" pitchFamily="34" charset="0"/>
              <a:buChar char="•"/>
            </a:pPr>
            <a:r>
              <a:rPr lang="en-US" b="0" i="0" dirty="0">
                <a:effectLst/>
              </a:rPr>
              <a:t>RF circuit designers can assemble, integrate, and invoke EM simulation quickly and easily, all in one single tool and database.</a:t>
            </a:r>
          </a:p>
          <a:p>
            <a:pPr marL="285750" indent="-285750">
              <a:buFont typeface="Arial" panose="020B0604020202020204" pitchFamily="34" charset="0"/>
              <a:buChar char="•"/>
            </a:pPr>
            <a:r>
              <a:rPr lang="en-US" dirty="0"/>
              <a:t>ADS is a great platform for next generation Heterogeneous Design</a:t>
            </a:r>
          </a:p>
        </p:txBody>
      </p:sp>
      <p:sp>
        <p:nvSpPr>
          <p:cNvPr id="4" name="Footer Placeholder 3">
            <a:extLst>
              <a:ext uri="{FF2B5EF4-FFF2-40B4-BE49-F238E27FC236}">
                <a16:creationId xmlns:a16="http://schemas.microsoft.com/office/drawing/2014/main" id="{FB5A2A0D-126B-0ECC-7C08-6580A1B9638E}"/>
              </a:ext>
            </a:extLst>
          </p:cNvPr>
          <p:cNvSpPr>
            <a:spLocks noGrp="1"/>
          </p:cNvSpPr>
          <p:nvPr>
            <p:ph type="ftr" sz="quarter" idx="34"/>
          </p:nvPr>
        </p:nvSpPr>
        <p:spPr/>
        <p:txBody>
          <a:bodyPr/>
          <a:lstStyle/>
          <a:p>
            <a:r>
              <a:rPr lang="en-US"/>
              <a:t>Heterogenous Integrated Module Design in ADS</a:t>
            </a:r>
            <a:endParaRPr lang="en-US" dirty="0"/>
          </a:p>
        </p:txBody>
      </p:sp>
      <p:pic>
        <p:nvPicPr>
          <p:cNvPr id="2" name="Picture 1" descr="A computer screen shot of a computer&#10;&#10;Description automatically generated">
            <a:extLst>
              <a:ext uri="{FF2B5EF4-FFF2-40B4-BE49-F238E27FC236}">
                <a16:creationId xmlns:a16="http://schemas.microsoft.com/office/drawing/2014/main" id="{B309B6F7-6E9E-E270-4ABD-6525EFFD8D72}"/>
              </a:ext>
            </a:extLst>
          </p:cNvPr>
          <p:cNvPicPr>
            <a:picLocks noChangeAspect="1"/>
          </p:cNvPicPr>
          <p:nvPr/>
        </p:nvPicPr>
        <p:blipFill>
          <a:blip r:embed="rId4">
            <a:extLst>
              <a:ext uri="{28A0092B-C50C-407E-A947-70E740481C1C}">
                <a14:useLocalDpi xmlns:a14="http://schemas.microsoft.com/office/drawing/2010/main" val="0"/>
              </a:ext>
            </a:extLst>
          </a:blip>
          <a:srcRect l="2751" t="14980" r="5041" b="6139"/>
          <a:stretch/>
        </p:blipFill>
        <p:spPr>
          <a:xfrm>
            <a:off x="7852202" y="4268845"/>
            <a:ext cx="4196725" cy="2339158"/>
          </a:xfrm>
          <a:prstGeom prst="rect">
            <a:avLst/>
          </a:prstGeom>
          <a:ln w="9525">
            <a:solidFill>
              <a:schemeClr val="tx1"/>
            </a:solidFill>
          </a:ln>
        </p:spPr>
      </p:pic>
      <p:pic>
        <p:nvPicPr>
          <p:cNvPr id="21" name="Picture 20">
            <a:extLst>
              <a:ext uri="{FF2B5EF4-FFF2-40B4-BE49-F238E27FC236}">
                <a16:creationId xmlns:a16="http://schemas.microsoft.com/office/drawing/2014/main" id="{7090F5D0-14D5-9DF9-B7E8-4FDF21672368}"/>
              </a:ext>
            </a:extLst>
          </p:cNvPr>
          <p:cNvPicPr>
            <a:picLocks noChangeAspect="1"/>
          </p:cNvPicPr>
          <p:nvPr/>
        </p:nvPicPr>
        <p:blipFill>
          <a:blip r:embed="rId5"/>
          <a:stretch>
            <a:fillRect/>
          </a:stretch>
        </p:blipFill>
        <p:spPr>
          <a:xfrm>
            <a:off x="7437421" y="2729835"/>
            <a:ext cx="1935962" cy="1690650"/>
          </a:xfrm>
          <a:prstGeom prst="rect">
            <a:avLst/>
          </a:prstGeom>
          <a:ln w="6350">
            <a:solidFill>
              <a:schemeClr val="tx1"/>
            </a:solidFill>
          </a:ln>
        </p:spPr>
      </p:pic>
      <p:sp>
        <p:nvSpPr>
          <p:cNvPr id="5" name="Rectangle 4">
            <a:extLst>
              <a:ext uri="{FF2B5EF4-FFF2-40B4-BE49-F238E27FC236}">
                <a16:creationId xmlns:a16="http://schemas.microsoft.com/office/drawing/2014/main" id="{1D284C0E-8045-DAED-BDB0-492CC457CC02}"/>
              </a:ext>
            </a:extLst>
          </p:cNvPr>
          <p:cNvSpPr/>
          <p:nvPr/>
        </p:nvSpPr>
        <p:spPr>
          <a:xfrm>
            <a:off x="9441865" y="3880252"/>
            <a:ext cx="2680542" cy="338554"/>
          </a:xfrm>
          <a:prstGeom prst="rect">
            <a:avLst/>
          </a:prstGeom>
        </p:spPr>
        <p:txBody>
          <a:bodyPr wrap="none">
            <a:spAutoFit/>
          </a:bodyPr>
          <a:lstStyle/>
          <a:p>
            <a:r>
              <a:rPr lang="en-US" sz="1600" b="1" dirty="0"/>
              <a:t>Heterogenous Integration</a:t>
            </a:r>
          </a:p>
        </p:txBody>
      </p:sp>
    </p:spTree>
    <p:extLst>
      <p:ext uri="{BB962C8B-B14F-4D97-AF65-F5344CB8AC3E}">
        <p14:creationId xmlns:p14="http://schemas.microsoft.com/office/powerpoint/2010/main" val="390092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30F07-1686-549E-FE80-9D8894E0888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58C91E6-76B7-F582-3B0A-1D44D10EBF9B}"/>
              </a:ext>
            </a:extLst>
          </p:cNvPr>
          <p:cNvSpPr>
            <a:spLocks noGrp="1"/>
          </p:cNvSpPr>
          <p:nvPr>
            <p:ph type="body" sz="quarter" idx="33"/>
          </p:nvPr>
        </p:nvSpPr>
        <p:spPr>
          <a:xfrm>
            <a:off x="538891" y="1514662"/>
            <a:ext cx="10809418" cy="4925245"/>
          </a:xfrm>
        </p:spPr>
        <p:txBody>
          <a:bodyPr lIns="0" tIns="45720" rIns="91440" bIns="45720" anchor="t"/>
          <a:lstStyle/>
          <a:p>
            <a:pPr marL="182245" indent="-182245"/>
            <a:r>
              <a:rPr lang="en-US" b="1" dirty="0"/>
              <a:t>Introduction:</a:t>
            </a:r>
            <a:r>
              <a:rPr lang="en-US" dirty="0"/>
              <a:t> 		What is Heterogeneous Integration (HI), and what’s driving it? </a:t>
            </a:r>
          </a:p>
          <a:p>
            <a:pPr marL="182245" indent="-182245"/>
            <a:r>
              <a:rPr lang="en-US" sz="2000" b="1" dirty="0"/>
              <a:t>Smart Mount:</a:t>
            </a:r>
            <a:r>
              <a:rPr lang="en-US" sz="2000" dirty="0"/>
              <a:t>  	The backbone of HI Module Assembly</a:t>
            </a:r>
            <a:endParaRPr lang="en-US" dirty="0"/>
          </a:p>
          <a:p>
            <a:pPr marL="182245" indent="-182245"/>
            <a:r>
              <a:rPr lang="en-US" sz="1800" b="1" dirty="0"/>
              <a:t>Examples:</a:t>
            </a:r>
            <a:r>
              <a:rPr lang="en-US" sz="1800" dirty="0"/>
              <a:t>  		Multi-Technology and HI module Assembly</a:t>
            </a:r>
          </a:p>
          <a:p>
            <a:pPr marL="182245" indent="-182245"/>
            <a:r>
              <a:rPr lang="en-US" sz="1800" b="1" dirty="0"/>
              <a:t>Co-simulation:  	</a:t>
            </a:r>
            <a:r>
              <a:rPr lang="en-US" sz="1800" dirty="0"/>
              <a:t>RFPro and EM / Circuit Co-Simulation</a:t>
            </a:r>
          </a:p>
          <a:p>
            <a:pPr marL="182245" indent="-182245"/>
            <a:r>
              <a:rPr lang="en-US" sz="1800" b="1" dirty="0"/>
              <a:t>Circuit Excitation:  	</a:t>
            </a:r>
            <a:r>
              <a:rPr lang="en-US" sz="1800" dirty="0"/>
              <a:t>Introduction to Circuit Excitation and EM simulation with Near/Far Field plots</a:t>
            </a:r>
          </a:p>
          <a:p>
            <a:pPr marL="182245" indent="-182245"/>
            <a:r>
              <a:rPr lang="en-US" b="1" dirty="0"/>
              <a:t>Summary</a:t>
            </a:r>
          </a:p>
          <a:p>
            <a:pPr marL="182245" indent="-182245"/>
            <a:endParaRPr lang="en-US" b="1" dirty="0"/>
          </a:p>
          <a:p>
            <a:pPr marL="182245" indent="-182245"/>
            <a:r>
              <a:rPr lang="en-US" b="1" dirty="0"/>
              <a:t>Demo:   		</a:t>
            </a:r>
            <a:r>
              <a:rPr lang="en-US" dirty="0">
                <a:highlight>
                  <a:srgbClr val="FFFF00"/>
                </a:highlight>
              </a:rPr>
              <a:t>Putting everything together in a demo</a:t>
            </a:r>
          </a:p>
        </p:txBody>
      </p:sp>
      <p:sp>
        <p:nvSpPr>
          <p:cNvPr id="5" name="Title 4">
            <a:extLst>
              <a:ext uri="{FF2B5EF4-FFF2-40B4-BE49-F238E27FC236}">
                <a16:creationId xmlns:a16="http://schemas.microsoft.com/office/drawing/2014/main" id="{913C3E74-7862-A933-C648-475FF6117165}"/>
              </a:ext>
            </a:extLst>
          </p:cNvPr>
          <p:cNvSpPr>
            <a:spLocks noGrp="1"/>
          </p:cNvSpPr>
          <p:nvPr>
            <p:ph type="title"/>
          </p:nvPr>
        </p:nvSpPr>
        <p:spPr/>
        <p:txBody>
          <a:bodyPr/>
          <a:lstStyle/>
          <a:p>
            <a:r>
              <a:rPr lang="en-US" dirty="0"/>
              <a:t>Agenda Outline</a:t>
            </a:r>
          </a:p>
        </p:txBody>
      </p:sp>
      <p:sp>
        <p:nvSpPr>
          <p:cNvPr id="2" name="Footer Placeholder 1">
            <a:extLst>
              <a:ext uri="{FF2B5EF4-FFF2-40B4-BE49-F238E27FC236}">
                <a16:creationId xmlns:a16="http://schemas.microsoft.com/office/drawing/2014/main" id="{AB8749B6-CAEE-A13B-771F-FBB2CF531C25}"/>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213931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079B43-DAE4-CD49-99AA-6A562718B9D2}"/>
              </a:ext>
            </a:extLst>
          </p:cNvPr>
          <p:cNvSpPr>
            <a:spLocks noGrp="1"/>
          </p:cNvSpPr>
          <p:nvPr>
            <p:ph type="ftr" sz="quarter" idx="10"/>
          </p:nvPr>
        </p:nvSpPr>
        <p:spPr/>
        <p:txBody>
          <a:bodyPr/>
          <a:lstStyle/>
          <a:p>
            <a:pPr>
              <a:defRPr/>
            </a:pPr>
            <a:r>
              <a:rPr lang="en-US"/>
              <a:t>Heterogenous Integrated Module Design in ADS</a:t>
            </a:r>
          </a:p>
        </p:txBody>
      </p:sp>
      <p:pic>
        <p:nvPicPr>
          <p:cNvPr id="2" name="Picture 1" descr="A computer screen shot of a computer&#10;&#10;Description automatically generated">
            <a:extLst>
              <a:ext uri="{FF2B5EF4-FFF2-40B4-BE49-F238E27FC236}">
                <a16:creationId xmlns:a16="http://schemas.microsoft.com/office/drawing/2014/main" id="{3D2F27F5-0AF4-57A6-5BF7-366BF6BFA804}"/>
              </a:ext>
            </a:extLst>
          </p:cNvPr>
          <p:cNvPicPr>
            <a:picLocks noChangeAspect="1"/>
          </p:cNvPicPr>
          <p:nvPr/>
        </p:nvPicPr>
        <p:blipFill>
          <a:blip r:embed="rId2">
            <a:extLst>
              <a:ext uri="{28A0092B-C50C-407E-A947-70E740481C1C}">
                <a14:useLocalDpi xmlns:a14="http://schemas.microsoft.com/office/drawing/2010/main" val="0"/>
              </a:ext>
            </a:extLst>
          </a:blip>
          <a:srcRect l="2751" t="14980" r="5041" b="6139"/>
          <a:stretch/>
        </p:blipFill>
        <p:spPr>
          <a:xfrm>
            <a:off x="215478" y="1582886"/>
            <a:ext cx="6939258" cy="3867783"/>
          </a:xfrm>
          <a:prstGeom prst="rect">
            <a:avLst/>
          </a:prstGeom>
          <a:ln w="9525">
            <a:solidFill>
              <a:schemeClr val="tx1"/>
            </a:solidFill>
          </a:ln>
        </p:spPr>
      </p:pic>
      <p:sp>
        <p:nvSpPr>
          <p:cNvPr id="11" name="TextBox 10">
            <a:extLst>
              <a:ext uri="{FF2B5EF4-FFF2-40B4-BE49-F238E27FC236}">
                <a16:creationId xmlns:a16="http://schemas.microsoft.com/office/drawing/2014/main" id="{0D4BA9F9-28DE-B85F-1D36-8E447B884864}"/>
              </a:ext>
            </a:extLst>
          </p:cNvPr>
          <p:cNvSpPr txBox="1"/>
          <p:nvPr/>
        </p:nvSpPr>
        <p:spPr>
          <a:xfrm>
            <a:off x="215478" y="321740"/>
            <a:ext cx="8452661" cy="830997"/>
          </a:xfrm>
          <a:prstGeom prst="rect">
            <a:avLst/>
          </a:prstGeom>
          <a:noFill/>
        </p:spPr>
        <p:txBody>
          <a:bodyPr wrap="square">
            <a:spAutoFit/>
          </a:bodyPr>
          <a:lstStyle/>
          <a:p>
            <a:r>
              <a:rPr lang="en-US" sz="2400" b="1" dirty="0">
                <a:solidFill>
                  <a:srgbClr val="FF0000"/>
                </a:solidFill>
              </a:rPr>
              <a:t>Demo Example</a:t>
            </a:r>
          </a:p>
          <a:p>
            <a:r>
              <a:rPr lang="en-US" sz="2400" b="1" dirty="0">
                <a:solidFill>
                  <a:srgbClr val="FF0000"/>
                </a:solidFill>
              </a:rPr>
              <a:t>Heterogeneous Integrated Beamforming Module</a:t>
            </a:r>
          </a:p>
        </p:txBody>
      </p:sp>
      <p:sp>
        <p:nvSpPr>
          <p:cNvPr id="12" name="TextBox 11">
            <a:extLst>
              <a:ext uri="{FF2B5EF4-FFF2-40B4-BE49-F238E27FC236}">
                <a16:creationId xmlns:a16="http://schemas.microsoft.com/office/drawing/2014/main" id="{5E51EC10-943B-8899-837D-1B3C44F12429}"/>
              </a:ext>
            </a:extLst>
          </p:cNvPr>
          <p:cNvSpPr txBox="1"/>
          <p:nvPr/>
        </p:nvSpPr>
        <p:spPr>
          <a:xfrm>
            <a:off x="8416211" y="1152737"/>
            <a:ext cx="2939143" cy="989045"/>
          </a:xfrm>
          <a:prstGeom prst="rect">
            <a:avLst/>
          </a:prstGeom>
          <a:noFill/>
        </p:spPr>
        <p:txBody>
          <a:bodyPr wrap="none" lIns="0" tIns="0" rIns="0" bIns="0" rtlCol="0">
            <a:noAutofit/>
          </a:bodyPr>
          <a:lstStyle/>
          <a:p>
            <a:pPr algn="l"/>
            <a:r>
              <a:rPr lang="en-US" sz="7200" b="1" dirty="0">
                <a:solidFill>
                  <a:schemeClr val="tx1">
                    <a:lumMod val="85000"/>
                    <a:lumOff val="15000"/>
                  </a:schemeClr>
                </a:solidFill>
              </a:rPr>
              <a:t>DEMO</a:t>
            </a:r>
            <a:endParaRPr lang="en-US" b="1" dirty="0">
              <a:solidFill>
                <a:schemeClr val="tx1">
                  <a:lumMod val="85000"/>
                  <a:lumOff val="15000"/>
                </a:schemeClr>
              </a:solidFill>
            </a:endParaRPr>
          </a:p>
        </p:txBody>
      </p:sp>
    </p:spTree>
    <p:extLst>
      <p:ext uri="{BB962C8B-B14F-4D97-AF65-F5344CB8AC3E}">
        <p14:creationId xmlns:p14="http://schemas.microsoft.com/office/powerpoint/2010/main" val="330542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9EE01-58C8-8B66-06F9-E94E6E42B4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433D65-C6B1-C11C-A011-FBB6F5484AFF}"/>
              </a:ext>
            </a:extLst>
          </p:cNvPr>
          <p:cNvSpPr>
            <a:spLocks noGrp="1"/>
          </p:cNvSpPr>
          <p:nvPr>
            <p:ph type="title"/>
          </p:nvPr>
        </p:nvSpPr>
        <p:spPr>
          <a:xfrm>
            <a:off x="685800" y="548640"/>
            <a:ext cx="10515600" cy="369332"/>
          </a:xfrm>
        </p:spPr>
        <p:txBody>
          <a:bodyPr/>
          <a:lstStyle/>
          <a:p>
            <a:r>
              <a:rPr lang="en-US" dirty="0"/>
              <a:t>Assemble any set of technologies with Smart Mount</a:t>
            </a:r>
          </a:p>
        </p:txBody>
      </p:sp>
      <p:sp>
        <p:nvSpPr>
          <p:cNvPr id="2" name="Footer Placeholder 1">
            <a:extLst>
              <a:ext uri="{FF2B5EF4-FFF2-40B4-BE49-F238E27FC236}">
                <a16:creationId xmlns:a16="http://schemas.microsoft.com/office/drawing/2014/main" id="{AB7FA81C-5EBA-2586-9C67-87D96E85E5D5}"/>
              </a:ext>
            </a:extLst>
          </p:cNvPr>
          <p:cNvSpPr>
            <a:spLocks noGrp="1"/>
          </p:cNvSpPr>
          <p:nvPr>
            <p:ph type="ftr" sz="quarter" idx="34"/>
          </p:nvPr>
        </p:nvSpPr>
        <p:spPr/>
        <p:txBody>
          <a:bodyPr/>
          <a:lstStyle/>
          <a:p>
            <a:r>
              <a:rPr lang="en-US"/>
              <a:t>Heterogenous Integrated Module Design in ADS</a:t>
            </a:r>
          </a:p>
        </p:txBody>
      </p:sp>
      <p:pic>
        <p:nvPicPr>
          <p:cNvPr id="5" name="Picture 4" descr="A collage of a diagram&#10;&#10;Description automatically generated">
            <a:extLst>
              <a:ext uri="{FF2B5EF4-FFF2-40B4-BE49-F238E27FC236}">
                <a16:creationId xmlns:a16="http://schemas.microsoft.com/office/drawing/2014/main" id="{D428A253-8799-CC54-38E9-B88FB8C60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5" y="122486"/>
            <a:ext cx="11109566" cy="6249131"/>
          </a:xfrm>
          <a:prstGeom prst="rect">
            <a:avLst/>
          </a:prstGeom>
        </p:spPr>
      </p:pic>
    </p:spTree>
    <p:extLst>
      <p:ext uri="{BB962C8B-B14F-4D97-AF65-F5344CB8AC3E}">
        <p14:creationId xmlns:p14="http://schemas.microsoft.com/office/powerpoint/2010/main" val="2584608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5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254059-D3CE-0E4C-A2EF-77A993A89F9E}"/>
              </a:ext>
            </a:extLst>
          </p:cNvPr>
          <p:cNvSpPr>
            <a:spLocks noGrp="1"/>
          </p:cNvSpPr>
          <p:nvPr>
            <p:ph type="title"/>
          </p:nvPr>
        </p:nvSpPr>
        <p:spPr>
          <a:xfrm>
            <a:off x="679992" y="278278"/>
            <a:ext cx="10515600" cy="369332"/>
          </a:xfrm>
        </p:spPr>
        <p:txBody>
          <a:bodyPr anchor="t" anchorCtr="0"/>
          <a:lstStyle/>
          <a:p>
            <a:r>
              <a:rPr lang="en-US" dirty="0">
                <a:solidFill>
                  <a:srgbClr val="E80029"/>
                </a:solidFill>
              </a:rPr>
              <a:t>Technology Trends</a:t>
            </a:r>
          </a:p>
        </p:txBody>
      </p:sp>
      <p:sp>
        <p:nvSpPr>
          <p:cNvPr id="3" name="Rectangle 2">
            <a:extLst>
              <a:ext uri="{FF2B5EF4-FFF2-40B4-BE49-F238E27FC236}">
                <a16:creationId xmlns:a16="http://schemas.microsoft.com/office/drawing/2014/main" id="{5FC8EAA0-C5D5-95FF-5567-8285A118CCF0}"/>
              </a:ext>
            </a:extLst>
          </p:cNvPr>
          <p:cNvSpPr/>
          <p:nvPr/>
        </p:nvSpPr>
        <p:spPr>
          <a:xfrm>
            <a:off x="361410" y="6217920"/>
            <a:ext cx="1473199" cy="549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
        <p:nvSpPr>
          <p:cNvPr id="4" name="Rectangle 3">
            <a:extLst>
              <a:ext uri="{FF2B5EF4-FFF2-40B4-BE49-F238E27FC236}">
                <a16:creationId xmlns:a16="http://schemas.microsoft.com/office/drawing/2014/main" id="{BDA26685-9BEB-5053-C1EF-ED1553E397C0}"/>
              </a:ext>
            </a:extLst>
          </p:cNvPr>
          <p:cNvSpPr/>
          <p:nvPr/>
        </p:nvSpPr>
        <p:spPr>
          <a:xfrm>
            <a:off x="650631" y="838200"/>
            <a:ext cx="11109894" cy="5928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grpSp>
        <p:nvGrpSpPr>
          <p:cNvPr id="9" name="Group 8">
            <a:extLst>
              <a:ext uri="{FF2B5EF4-FFF2-40B4-BE49-F238E27FC236}">
                <a16:creationId xmlns:a16="http://schemas.microsoft.com/office/drawing/2014/main" id="{360172E5-28B7-7535-BCFD-3B41B7812376}"/>
              </a:ext>
            </a:extLst>
          </p:cNvPr>
          <p:cNvGrpSpPr/>
          <p:nvPr/>
        </p:nvGrpSpPr>
        <p:grpSpPr>
          <a:xfrm>
            <a:off x="905333" y="3605949"/>
            <a:ext cx="4013440" cy="3156949"/>
            <a:chOff x="968828" y="1465643"/>
            <a:chExt cx="4013440" cy="3156949"/>
          </a:xfrm>
        </p:grpSpPr>
        <p:sp>
          <p:nvSpPr>
            <p:cNvPr id="11" name="Oval 10">
              <a:extLst>
                <a:ext uri="{FF2B5EF4-FFF2-40B4-BE49-F238E27FC236}">
                  <a16:creationId xmlns:a16="http://schemas.microsoft.com/office/drawing/2014/main" id="{3ACC727B-983B-E5AE-4757-5259AD6DF245}"/>
                </a:ext>
              </a:extLst>
            </p:cNvPr>
            <p:cNvSpPr/>
            <p:nvPr/>
          </p:nvSpPr>
          <p:spPr>
            <a:xfrm>
              <a:off x="1467597" y="1465643"/>
              <a:ext cx="2590800" cy="1752600"/>
            </a:xfrm>
            <a:prstGeom prst="ellipse">
              <a:avLst/>
            </a:prstGeom>
            <a:solidFill>
              <a:schemeClr val="tx2">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3" name="TextBox 6">
              <a:extLst>
                <a:ext uri="{FF2B5EF4-FFF2-40B4-BE49-F238E27FC236}">
                  <a16:creationId xmlns:a16="http://schemas.microsoft.com/office/drawing/2014/main" id="{2AC63E46-0952-57CB-CBF5-1D33EE618282}"/>
                </a:ext>
              </a:extLst>
            </p:cNvPr>
            <p:cNvSpPr txBox="1"/>
            <p:nvPr/>
          </p:nvSpPr>
          <p:spPr>
            <a:xfrm>
              <a:off x="2039763" y="1944149"/>
              <a:ext cx="1828801" cy="914400"/>
            </a:xfrm>
            <a:prstGeom prst="rect">
              <a:avLst/>
            </a:prstGeom>
            <a:noFill/>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400" dirty="0"/>
                <a:t>Data and Connectivity</a:t>
              </a:r>
            </a:p>
          </p:txBody>
        </p:sp>
        <p:sp>
          <p:nvSpPr>
            <p:cNvPr id="14" name="Arrow: Right 13">
              <a:extLst>
                <a:ext uri="{FF2B5EF4-FFF2-40B4-BE49-F238E27FC236}">
                  <a16:creationId xmlns:a16="http://schemas.microsoft.com/office/drawing/2014/main" id="{2652A9EA-AB65-9BA0-AD7F-3EFFC24FB450}"/>
                </a:ext>
              </a:extLst>
            </p:cNvPr>
            <p:cNvSpPr/>
            <p:nvPr/>
          </p:nvSpPr>
          <p:spPr>
            <a:xfrm rot="20240057">
              <a:off x="4116260" y="1665426"/>
              <a:ext cx="866008" cy="6858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33">
              <a:extLst>
                <a:ext uri="{FF2B5EF4-FFF2-40B4-BE49-F238E27FC236}">
                  <a16:creationId xmlns:a16="http://schemas.microsoft.com/office/drawing/2014/main" id="{2B6E8BE4-AE1B-B9D7-84DC-83FAB7AF20FF}"/>
                </a:ext>
              </a:extLst>
            </p:cNvPr>
            <p:cNvSpPr txBox="1"/>
            <p:nvPr/>
          </p:nvSpPr>
          <p:spPr>
            <a:xfrm>
              <a:off x="968828" y="3181947"/>
              <a:ext cx="3142846" cy="1440645"/>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182880" algn="l">
                <a:buFont typeface="Arial" panose="020B0604020202020204" pitchFamily="34" charset="0"/>
                <a:buChar char="•"/>
              </a:pPr>
              <a:r>
                <a:rPr lang="en-US" sz="1600" dirty="0">
                  <a:solidFill>
                    <a:schemeClr val="bg1"/>
                  </a:solidFill>
                </a:rPr>
                <a:t>Infrastructure</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Autonomous Vehicles</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EW</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Satcomm</a:t>
              </a:r>
              <a:endParaRPr lang="en-US" sz="1600" dirty="0">
                <a:solidFill>
                  <a:schemeClr val="bg1"/>
                </a:solidFill>
                <a:cs typeface="Arial"/>
              </a:endParaRPr>
            </a:p>
            <a:p>
              <a:pPr marL="182880" indent="-182880" algn="l">
                <a:buFont typeface="Arial" panose="020B0604020202020204" pitchFamily="34" charset="0"/>
                <a:buChar char="•"/>
              </a:pPr>
              <a:r>
                <a:rPr lang="en-US" sz="1600" dirty="0">
                  <a:solidFill>
                    <a:schemeClr val="bg1"/>
                  </a:solidFill>
                </a:rPr>
                <a:t>Consumer Electronics</a:t>
              </a:r>
              <a:endParaRPr lang="en-US" sz="1600" dirty="0">
                <a:solidFill>
                  <a:schemeClr val="bg1"/>
                </a:solidFill>
                <a:cs typeface="Arial"/>
              </a:endParaRPr>
            </a:p>
            <a:p>
              <a:pPr marL="182880" indent="-182880" algn="l">
                <a:buFont typeface="Arial" panose="020B0604020202020204" pitchFamily="34" charset="0"/>
                <a:buChar char="•"/>
              </a:pPr>
              <a:r>
                <a:rPr lang="en-US" sz="1600" dirty="0">
                  <a:solidFill>
                    <a:schemeClr val="bg1"/>
                  </a:solidFill>
                </a:rPr>
                <a:t>HPC (driven by AI/ML)</a:t>
              </a:r>
              <a:endParaRPr lang="en-US" sz="1600" dirty="0">
                <a:solidFill>
                  <a:schemeClr val="bg1"/>
                </a:solidFill>
                <a:cs typeface="Arial"/>
              </a:endParaRPr>
            </a:p>
            <a:p>
              <a:pPr algn="l"/>
              <a:endParaRPr lang="en-US" sz="1400" dirty="0">
                <a:solidFill>
                  <a:schemeClr val="tx1">
                    <a:lumMod val="85000"/>
                    <a:lumOff val="15000"/>
                  </a:schemeClr>
                </a:solidFill>
              </a:endParaRPr>
            </a:p>
            <a:p>
              <a:endParaRPr lang="en-US" sz="1400" dirty="0">
                <a:solidFill>
                  <a:schemeClr val="tx1">
                    <a:lumMod val="85000"/>
                    <a:lumOff val="15000"/>
                  </a:schemeClr>
                </a:solidFill>
              </a:endParaRPr>
            </a:p>
            <a:p>
              <a:endParaRPr lang="en-US" sz="1400" dirty="0">
                <a:solidFill>
                  <a:schemeClr val="tx1">
                    <a:lumMod val="85000"/>
                    <a:lumOff val="15000"/>
                  </a:schemeClr>
                </a:solidFill>
              </a:endParaRPr>
            </a:p>
            <a:p>
              <a:endParaRPr lang="en-US" sz="1400" dirty="0">
                <a:solidFill>
                  <a:schemeClr val="tx1">
                    <a:lumMod val="85000"/>
                    <a:lumOff val="15000"/>
                  </a:schemeClr>
                </a:solidFill>
              </a:endParaRPr>
            </a:p>
            <a:p>
              <a:pPr algn="l"/>
              <a:endParaRPr lang="en-US" sz="1400" dirty="0">
                <a:solidFill>
                  <a:schemeClr val="tx1">
                    <a:lumMod val="85000"/>
                    <a:lumOff val="15000"/>
                  </a:schemeClr>
                </a:solidFill>
              </a:endParaRPr>
            </a:p>
          </p:txBody>
        </p:sp>
      </p:grpSp>
      <p:grpSp>
        <p:nvGrpSpPr>
          <p:cNvPr id="16" name="Group 15">
            <a:extLst>
              <a:ext uri="{FF2B5EF4-FFF2-40B4-BE49-F238E27FC236}">
                <a16:creationId xmlns:a16="http://schemas.microsoft.com/office/drawing/2014/main" id="{D6779C5B-5D9C-4A2C-A095-9455A45FB3C8}"/>
              </a:ext>
            </a:extLst>
          </p:cNvPr>
          <p:cNvGrpSpPr/>
          <p:nvPr/>
        </p:nvGrpSpPr>
        <p:grpSpPr>
          <a:xfrm>
            <a:off x="4840365" y="2535965"/>
            <a:ext cx="3449128" cy="3340418"/>
            <a:chOff x="4561201" y="2458271"/>
            <a:chExt cx="3449128" cy="3340418"/>
          </a:xfrm>
        </p:grpSpPr>
        <p:sp>
          <p:nvSpPr>
            <p:cNvPr id="17" name="Oval 16">
              <a:extLst>
                <a:ext uri="{FF2B5EF4-FFF2-40B4-BE49-F238E27FC236}">
                  <a16:creationId xmlns:a16="http://schemas.microsoft.com/office/drawing/2014/main" id="{B2F5951C-94A5-3CE7-A24D-15D99C32D333}"/>
                </a:ext>
              </a:extLst>
            </p:cNvPr>
            <p:cNvSpPr/>
            <p:nvPr/>
          </p:nvSpPr>
          <p:spPr>
            <a:xfrm>
              <a:off x="4561201" y="2651955"/>
              <a:ext cx="2590800" cy="1752600"/>
            </a:xfrm>
            <a:prstGeom prst="ellipse">
              <a:avLst/>
            </a:prstGeom>
            <a:solidFill>
              <a:schemeClr val="tx2">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8" name="TextBox 14">
              <a:extLst>
                <a:ext uri="{FF2B5EF4-FFF2-40B4-BE49-F238E27FC236}">
                  <a16:creationId xmlns:a16="http://schemas.microsoft.com/office/drawing/2014/main" id="{BBA2F109-2AD7-5E23-7ED3-FD9FAD2A799F}"/>
                </a:ext>
              </a:extLst>
            </p:cNvPr>
            <p:cNvSpPr txBox="1"/>
            <p:nvPr/>
          </p:nvSpPr>
          <p:spPr>
            <a:xfrm>
              <a:off x="5258735" y="2780336"/>
              <a:ext cx="2057400" cy="914400"/>
            </a:xfrm>
            <a:prstGeom prst="rect">
              <a:avLst/>
            </a:prstGeom>
            <a:noFill/>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400" dirty="0"/>
                <a:t>Higher Frequency, Complex Systems</a:t>
              </a:r>
            </a:p>
          </p:txBody>
        </p:sp>
        <p:sp>
          <p:nvSpPr>
            <p:cNvPr id="19" name="Arrow: Right 18">
              <a:extLst>
                <a:ext uri="{FF2B5EF4-FFF2-40B4-BE49-F238E27FC236}">
                  <a16:creationId xmlns:a16="http://schemas.microsoft.com/office/drawing/2014/main" id="{65599C06-A3BB-3F12-9FCA-1C1D91C71437}"/>
                </a:ext>
              </a:extLst>
            </p:cNvPr>
            <p:cNvSpPr/>
            <p:nvPr/>
          </p:nvSpPr>
          <p:spPr>
            <a:xfrm rot="19980792">
              <a:off x="7072677" y="2458271"/>
              <a:ext cx="937652" cy="6858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TextBox 22">
              <a:extLst>
                <a:ext uri="{FF2B5EF4-FFF2-40B4-BE49-F238E27FC236}">
                  <a16:creationId xmlns:a16="http://schemas.microsoft.com/office/drawing/2014/main" id="{84EAEC40-A43B-943C-6B30-E3B8CBB97CB8}"/>
                </a:ext>
              </a:extLst>
            </p:cNvPr>
            <p:cNvSpPr txBox="1"/>
            <p:nvPr/>
          </p:nvSpPr>
          <p:spPr>
            <a:xfrm>
              <a:off x="4921717" y="4616361"/>
              <a:ext cx="3014973" cy="1182328"/>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1600" dirty="0">
                  <a:solidFill>
                    <a:schemeClr val="bg1"/>
                  </a:solidFill>
                </a:rPr>
                <a:t>mmW to THz</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Standards &amp; waveforms</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Low Loss / Low latency</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Arrays &amp; Beamforming</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SWaP-C</a:t>
              </a:r>
              <a:endParaRPr lang="en-US" sz="1600" dirty="0">
                <a:solidFill>
                  <a:schemeClr val="bg1"/>
                </a:solidFill>
                <a:cs typeface="Arial"/>
              </a:endParaRPr>
            </a:p>
            <a:p>
              <a:endParaRPr lang="en-US" sz="1400" dirty="0">
                <a:solidFill>
                  <a:schemeClr val="tx1">
                    <a:lumMod val="85000"/>
                    <a:lumOff val="15000"/>
                  </a:schemeClr>
                </a:solidFill>
              </a:endParaRPr>
            </a:p>
            <a:p>
              <a:endParaRPr lang="en-US" sz="1400" dirty="0">
                <a:solidFill>
                  <a:schemeClr val="tx1">
                    <a:lumMod val="85000"/>
                    <a:lumOff val="15000"/>
                  </a:schemeClr>
                </a:solidFill>
              </a:endParaRPr>
            </a:p>
            <a:p>
              <a:pPr algn="l"/>
              <a:endParaRPr lang="en-US" sz="1400" dirty="0">
                <a:solidFill>
                  <a:schemeClr val="tx1">
                    <a:lumMod val="85000"/>
                    <a:lumOff val="15000"/>
                  </a:schemeClr>
                </a:solidFill>
              </a:endParaRPr>
            </a:p>
          </p:txBody>
        </p:sp>
      </p:grpSp>
      <p:grpSp>
        <p:nvGrpSpPr>
          <p:cNvPr id="21" name="Group 20">
            <a:extLst>
              <a:ext uri="{FF2B5EF4-FFF2-40B4-BE49-F238E27FC236}">
                <a16:creationId xmlns:a16="http://schemas.microsoft.com/office/drawing/2014/main" id="{CF7FFE4D-9F78-C6AC-E263-7F50F1401413}"/>
              </a:ext>
            </a:extLst>
          </p:cNvPr>
          <p:cNvGrpSpPr/>
          <p:nvPr/>
        </p:nvGrpSpPr>
        <p:grpSpPr>
          <a:xfrm>
            <a:off x="8092765" y="1180326"/>
            <a:ext cx="2792112" cy="3507093"/>
            <a:chOff x="8001000" y="4128216"/>
            <a:chExt cx="2792112" cy="3507093"/>
          </a:xfrm>
        </p:grpSpPr>
        <p:sp>
          <p:nvSpPr>
            <p:cNvPr id="23" name="Oval 22">
              <a:extLst>
                <a:ext uri="{FF2B5EF4-FFF2-40B4-BE49-F238E27FC236}">
                  <a16:creationId xmlns:a16="http://schemas.microsoft.com/office/drawing/2014/main" id="{596113B3-8B5A-0A21-E61D-260C5776F0F6}"/>
                </a:ext>
              </a:extLst>
            </p:cNvPr>
            <p:cNvSpPr/>
            <p:nvPr/>
          </p:nvSpPr>
          <p:spPr>
            <a:xfrm>
              <a:off x="8001000" y="4128216"/>
              <a:ext cx="2590800" cy="1752600"/>
            </a:xfrm>
            <a:prstGeom prst="ellipse">
              <a:avLst/>
            </a:prstGeom>
            <a:solidFill>
              <a:schemeClr val="tx2">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16">
              <a:extLst>
                <a:ext uri="{FF2B5EF4-FFF2-40B4-BE49-F238E27FC236}">
                  <a16:creationId xmlns:a16="http://schemas.microsoft.com/office/drawing/2014/main" id="{3FBA4DFB-34CF-F666-6CFE-44ED73D9E6A2}"/>
                </a:ext>
              </a:extLst>
            </p:cNvPr>
            <p:cNvSpPr txBox="1"/>
            <p:nvPr/>
          </p:nvSpPr>
          <p:spPr>
            <a:xfrm>
              <a:off x="8305800" y="4661616"/>
              <a:ext cx="2118035" cy="914400"/>
            </a:xfrm>
            <a:prstGeom prst="rect">
              <a:avLst/>
            </a:prstGeom>
            <a:noFill/>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400" dirty="0"/>
                <a:t>Heterogeneous Integration</a:t>
              </a:r>
            </a:p>
          </p:txBody>
        </p:sp>
        <p:sp>
          <p:nvSpPr>
            <p:cNvPr id="25" name="TextBox 18">
              <a:extLst>
                <a:ext uri="{FF2B5EF4-FFF2-40B4-BE49-F238E27FC236}">
                  <a16:creationId xmlns:a16="http://schemas.microsoft.com/office/drawing/2014/main" id="{754226A7-300E-9A27-C27B-FB81B0D4892E}"/>
                </a:ext>
              </a:extLst>
            </p:cNvPr>
            <p:cNvSpPr txBox="1"/>
            <p:nvPr/>
          </p:nvSpPr>
          <p:spPr>
            <a:xfrm>
              <a:off x="8620656" y="6037266"/>
              <a:ext cx="2172456" cy="1598043"/>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182880" algn="l">
                <a:buFont typeface="Arial" panose="020B0604020202020204" pitchFamily="34" charset="0"/>
                <a:buChar char="•"/>
              </a:pPr>
              <a:r>
                <a:rPr lang="en-US" sz="1600" dirty="0">
                  <a:solidFill>
                    <a:schemeClr val="bg1"/>
                  </a:solidFill>
                </a:rPr>
                <a:t>Wafer level packaging</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2.5D,3D</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Thin Film / Interposer</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Chiplets</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MCM</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TSV / uBump</a:t>
              </a:r>
              <a:endParaRPr lang="en-US" sz="1600" dirty="0">
                <a:solidFill>
                  <a:schemeClr val="bg1"/>
                </a:solidFill>
                <a:cs typeface="Arial"/>
              </a:endParaRPr>
            </a:p>
            <a:p>
              <a:pPr marL="182880" indent="-182880">
                <a:buFont typeface="Arial" panose="020B0604020202020204" pitchFamily="34" charset="0"/>
                <a:buChar char="•"/>
              </a:pPr>
              <a:r>
                <a:rPr lang="en-US" sz="1600" dirty="0">
                  <a:solidFill>
                    <a:schemeClr val="bg1"/>
                  </a:solidFill>
                </a:rPr>
                <a:t>PoP</a:t>
              </a:r>
              <a:endParaRPr lang="en-US" sz="1600" dirty="0">
                <a:solidFill>
                  <a:schemeClr val="bg1"/>
                </a:solidFill>
                <a:cs typeface="Arial"/>
              </a:endParaRPr>
            </a:p>
            <a:p>
              <a:endParaRPr lang="en-US" sz="1400" dirty="0">
                <a:solidFill>
                  <a:schemeClr val="bg1"/>
                </a:solidFill>
              </a:endParaRPr>
            </a:p>
            <a:p>
              <a:endParaRPr lang="en-US" sz="1400" dirty="0">
                <a:solidFill>
                  <a:schemeClr val="bg1"/>
                </a:solidFill>
              </a:endParaRPr>
            </a:p>
            <a:p>
              <a:r>
                <a:rPr lang="en-US" sz="1400" dirty="0">
                  <a:solidFill>
                    <a:schemeClr val="bg1"/>
                  </a:solidFill>
                </a:rPr>
                <a:t> </a:t>
              </a:r>
            </a:p>
            <a:p>
              <a:endParaRPr lang="en-US" sz="1400" dirty="0">
                <a:solidFill>
                  <a:schemeClr val="bg1"/>
                </a:solidFill>
              </a:endParaRPr>
            </a:p>
            <a:p>
              <a:pPr algn="l"/>
              <a:endParaRPr lang="en-US" sz="1400" dirty="0">
                <a:solidFill>
                  <a:schemeClr val="tx1">
                    <a:lumMod val="85000"/>
                    <a:lumOff val="15000"/>
                  </a:schemeClr>
                </a:solidFill>
              </a:endParaRPr>
            </a:p>
          </p:txBody>
        </p:sp>
      </p:grpSp>
      <p:sp>
        <p:nvSpPr>
          <p:cNvPr id="26" name="Title 3">
            <a:extLst>
              <a:ext uri="{FF2B5EF4-FFF2-40B4-BE49-F238E27FC236}">
                <a16:creationId xmlns:a16="http://schemas.microsoft.com/office/drawing/2014/main" id="{805690B2-C60F-CA5E-C512-EC32AC39C5B5}"/>
              </a:ext>
            </a:extLst>
          </p:cNvPr>
          <p:cNvSpPr>
            <a:spLocks noGrp="1"/>
          </p:cNvSpPr>
          <p:nvPr/>
        </p:nvSpPr>
        <p:spPr>
          <a:xfrm>
            <a:off x="907798" y="1136693"/>
            <a:ext cx="5537796" cy="840863"/>
          </a:xfrm>
          <a:prstGeom prst="rect">
            <a:avLst/>
          </a:prstGeom>
        </p:spPr>
        <p:txBody>
          <a:bodyPr vert="horz" lIns="0" tIns="0" rIns="0" bIns="0" rtlCol="0" anchor="b" anchorCtr="0">
            <a:normAutofit fontScale="97500"/>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r>
              <a:rPr lang="en-US" sz="2400" dirty="0">
                <a:solidFill>
                  <a:schemeClr val="bg1"/>
                </a:solidFill>
              </a:rPr>
              <a:t>Complex multi-technology 3DHI Modules at higher frequencies</a:t>
            </a:r>
          </a:p>
        </p:txBody>
      </p:sp>
      <p:sp>
        <p:nvSpPr>
          <p:cNvPr id="2" name="Footer Placeholder 1">
            <a:extLst>
              <a:ext uri="{FF2B5EF4-FFF2-40B4-BE49-F238E27FC236}">
                <a16:creationId xmlns:a16="http://schemas.microsoft.com/office/drawing/2014/main" id="{AC7AB4F3-3D66-6C91-02F8-9E4FF19D2652}"/>
              </a:ext>
            </a:extLst>
          </p:cNvPr>
          <p:cNvSpPr>
            <a:spLocks noGrp="1"/>
          </p:cNvSpPr>
          <p:nvPr>
            <p:ph type="ftr" sz="quarter" idx="34"/>
          </p:nvPr>
        </p:nvSpPr>
        <p:spPr/>
        <p:txBody>
          <a:bodyPr/>
          <a:lstStyle/>
          <a:p>
            <a:r>
              <a:rPr lang="en-US"/>
              <a:t>Heterogenous Integrated Module Design in ADS</a:t>
            </a:r>
            <a:endParaRPr lang="en-US" dirty="0"/>
          </a:p>
        </p:txBody>
      </p:sp>
    </p:spTree>
    <p:extLst>
      <p:ext uri="{BB962C8B-B14F-4D97-AF65-F5344CB8AC3E}">
        <p14:creationId xmlns:p14="http://schemas.microsoft.com/office/powerpoint/2010/main" val="36916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9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2D62C9-B7A7-2DDD-11DC-ADEECB58B9DC}"/>
              </a:ext>
            </a:extLst>
          </p:cNvPr>
          <p:cNvSpPr>
            <a:spLocks noGrp="1"/>
          </p:cNvSpPr>
          <p:nvPr>
            <p:ph type="ftr" sz="quarter" idx="10"/>
          </p:nvPr>
        </p:nvSpPr>
        <p:spPr/>
        <p:txBody>
          <a:bodyPr/>
          <a:lstStyle/>
          <a:p>
            <a:pPr>
              <a:defRPr/>
            </a:pPr>
            <a:r>
              <a:rPr lang="en-US"/>
              <a:t>Heterogenous Integrated Module Design in ADS</a:t>
            </a:r>
          </a:p>
        </p:txBody>
      </p:sp>
      <p:sp>
        <p:nvSpPr>
          <p:cNvPr id="2" name="Title 5">
            <a:extLst>
              <a:ext uri="{FF2B5EF4-FFF2-40B4-BE49-F238E27FC236}">
                <a16:creationId xmlns:a16="http://schemas.microsoft.com/office/drawing/2014/main" id="{F6F04BF7-EAEA-3749-98DB-28731D2FEF9E}"/>
              </a:ext>
            </a:extLst>
          </p:cNvPr>
          <p:cNvSpPr txBox="1">
            <a:spLocks/>
          </p:cNvSpPr>
          <p:nvPr/>
        </p:nvSpPr>
        <p:spPr bwMode="auto">
          <a:xfrm>
            <a:off x="746233" y="1857281"/>
            <a:ext cx="9555480" cy="226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r>
              <a:rPr lang="en-US" sz="3600" u="sng" dirty="0"/>
              <a:t>Appendix</a:t>
            </a:r>
          </a:p>
          <a:p>
            <a:endParaRPr lang="en-US" sz="2800" dirty="0"/>
          </a:p>
          <a:p>
            <a:pPr marL="457200" indent="-457200">
              <a:buFont typeface="Arial" panose="020B0604020202020204" pitchFamily="34" charset="0"/>
              <a:buChar char="•"/>
            </a:pPr>
            <a:r>
              <a:rPr lang="en-US" sz="2800" dirty="0"/>
              <a:t>Demo slides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Desktop LVS if time permits</a:t>
            </a:r>
          </a:p>
        </p:txBody>
      </p:sp>
    </p:spTree>
    <p:extLst>
      <p:ext uri="{BB962C8B-B14F-4D97-AF65-F5344CB8AC3E}">
        <p14:creationId xmlns:p14="http://schemas.microsoft.com/office/powerpoint/2010/main" val="2253049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CA31-81CA-9306-C5F1-D45E0C0B45C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68C040E-8FAD-0500-E6FD-17CCCD4B201D}"/>
              </a:ext>
            </a:extLst>
          </p:cNvPr>
          <p:cNvSpPr>
            <a:spLocks noGrp="1"/>
          </p:cNvSpPr>
          <p:nvPr>
            <p:ph type="title"/>
          </p:nvPr>
        </p:nvSpPr>
        <p:spPr>
          <a:xfrm>
            <a:off x="882809" y="2255476"/>
            <a:ext cx="9555480" cy="698609"/>
          </a:xfrm>
        </p:spPr>
        <p:txBody>
          <a:bodyPr/>
          <a:lstStyle/>
          <a:p>
            <a:r>
              <a:rPr lang="en-US" dirty="0"/>
              <a:t>Demo Slides</a:t>
            </a:r>
          </a:p>
        </p:txBody>
      </p:sp>
      <p:sp>
        <p:nvSpPr>
          <p:cNvPr id="3" name="Footer Placeholder 2">
            <a:extLst>
              <a:ext uri="{FF2B5EF4-FFF2-40B4-BE49-F238E27FC236}">
                <a16:creationId xmlns:a16="http://schemas.microsoft.com/office/drawing/2014/main" id="{B9E960CE-0A57-2127-6B76-C8EC96B5E615}"/>
              </a:ext>
            </a:extLst>
          </p:cNvPr>
          <p:cNvSpPr>
            <a:spLocks noGrp="1"/>
          </p:cNvSpPr>
          <p:nvPr>
            <p:ph type="ftr" sz="quarter" idx="10"/>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184326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173154" y="925945"/>
            <a:ext cx="7904046" cy="2186784"/>
          </a:xfrm>
        </p:spPr>
        <p:txBody>
          <a:bodyPr>
            <a:noAutofit/>
          </a:bodyPr>
          <a:lstStyle/>
          <a:p>
            <a:pPr marL="285750" indent="-285750">
              <a:lnSpc>
                <a:spcPct val="100000"/>
              </a:lnSpc>
              <a:spcBef>
                <a:spcPts val="0"/>
              </a:spcBef>
              <a:buFont typeface="Arial" panose="020B0604020202020204" pitchFamily="34" charset="0"/>
              <a:buChar char="•"/>
            </a:pPr>
            <a:r>
              <a:rPr lang="en-US" sz="2000" b="0" dirty="0">
                <a:latin typeface="+mn-lt"/>
              </a:rPr>
              <a:t>Complete Module with Integrated Patch Antenna</a:t>
            </a:r>
          </a:p>
          <a:p>
            <a:pPr marL="285750" indent="-285750">
              <a:lnSpc>
                <a:spcPct val="100000"/>
              </a:lnSpc>
              <a:spcBef>
                <a:spcPts val="0"/>
              </a:spcBef>
              <a:buFont typeface="Arial" panose="020B0604020202020204" pitchFamily="34" charset="0"/>
              <a:buChar char="•"/>
            </a:pPr>
            <a:endParaRPr lang="en-US" sz="2000" b="0" dirty="0">
              <a:latin typeface="+mn-lt"/>
            </a:endParaRPr>
          </a:p>
          <a:p>
            <a:pPr marL="285750" indent="-285750">
              <a:lnSpc>
                <a:spcPct val="100000"/>
              </a:lnSpc>
              <a:spcBef>
                <a:spcPts val="0"/>
              </a:spcBef>
              <a:buFont typeface="Arial" panose="020B0604020202020204" pitchFamily="34" charset="0"/>
              <a:buChar char="•"/>
            </a:pPr>
            <a:r>
              <a:rPr lang="en-US" sz="2000" b="0" dirty="0">
                <a:latin typeface="+mn-lt"/>
              </a:rPr>
              <a:t>Feeds point in the same direction with  .5</a:t>
            </a:r>
            <a:r>
              <a:rPr lang="en-IN" sz="2000" b="0" dirty="0">
                <a:effectLst/>
                <a:latin typeface="+mn-lt"/>
                <a:ea typeface="Times New Roman" panose="02020603050405020304" pitchFamily="18" charset="0"/>
                <a:cs typeface="Aptos" panose="020B0004020202020204" pitchFamily="34" charset="0"/>
              </a:rPr>
              <a:t>λ separation</a:t>
            </a:r>
          </a:p>
          <a:p>
            <a:pPr marL="285750" indent="-285750">
              <a:lnSpc>
                <a:spcPct val="100000"/>
              </a:lnSpc>
              <a:spcBef>
                <a:spcPts val="0"/>
              </a:spcBef>
              <a:buFont typeface="Arial" panose="020B0604020202020204" pitchFamily="34" charset="0"/>
              <a:buChar char="•"/>
            </a:pPr>
            <a:endParaRPr lang="en-IN" sz="2000" b="0" dirty="0">
              <a:latin typeface="+mn-lt"/>
              <a:ea typeface="Times New Roman" panose="02020603050405020304" pitchFamily="18" charset="0"/>
              <a:cs typeface="Aptos" panose="020B0004020202020204" pitchFamily="34" charset="0"/>
            </a:endParaRPr>
          </a:p>
          <a:p>
            <a:pPr marL="285750" indent="-285750">
              <a:lnSpc>
                <a:spcPct val="100000"/>
              </a:lnSpc>
              <a:spcBef>
                <a:spcPts val="0"/>
              </a:spcBef>
              <a:buFont typeface="Arial" panose="020B0604020202020204" pitchFamily="34" charset="0"/>
              <a:buChar char="•"/>
            </a:pPr>
            <a:r>
              <a:rPr lang="en-US" sz="2000" b="0" dirty="0">
                <a:latin typeface="+mn-lt"/>
              </a:rPr>
              <a:t>Board interconnects, bias lines on the interposer board, cross talk, isolation, and coupling, all result in distorted output beam and other and need to be corrected prior to prototyping.</a:t>
            </a:r>
            <a:endParaRPr lang="en-IN" sz="2000" b="0" dirty="0">
              <a:latin typeface="+mn-lt"/>
            </a:endParaRP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91160" y="191437"/>
            <a:ext cx="10515600" cy="369332"/>
          </a:xfrm>
        </p:spPr>
        <p:txBody>
          <a:bodyPr/>
          <a:lstStyle/>
          <a:p>
            <a:r>
              <a:rPr lang="en-US" dirty="0"/>
              <a:t>Heterogeneous Integrated Beamforming Module</a:t>
            </a:r>
          </a:p>
        </p:txBody>
      </p:sp>
      <p:sp>
        <p:nvSpPr>
          <p:cNvPr id="5" name="Footer Placeholder 4">
            <a:extLst>
              <a:ext uri="{FF2B5EF4-FFF2-40B4-BE49-F238E27FC236}">
                <a16:creationId xmlns:a16="http://schemas.microsoft.com/office/drawing/2014/main" id="{7A345ED2-02F8-2D32-FD5F-DE6C16399D1A}"/>
              </a:ext>
            </a:extLst>
          </p:cNvPr>
          <p:cNvSpPr>
            <a:spLocks noGrp="1"/>
          </p:cNvSpPr>
          <p:nvPr>
            <p:ph type="ftr" sz="quarter" idx="34"/>
          </p:nvPr>
        </p:nvSpPr>
        <p:spPr/>
        <p:txBody>
          <a:bodyPr/>
          <a:lstStyle/>
          <a:p>
            <a:pPr>
              <a:defRPr/>
            </a:pPr>
            <a:r>
              <a:rPr lang="en-US"/>
              <a:t>Heterogenous Integrated Module Design in ADS</a:t>
            </a:r>
          </a:p>
        </p:txBody>
      </p:sp>
      <p:pic>
        <p:nvPicPr>
          <p:cNvPr id="6" name="Picture 5">
            <a:extLst>
              <a:ext uri="{FF2B5EF4-FFF2-40B4-BE49-F238E27FC236}">
                <a16:creationId xmlns:a16="http://schemas.microsoft.com/office/drawing/2014/main" id="{85981DC4-1D97-DA97-2E1C-33DE8E4547B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8327028" y="838201"/>
            <a:ext cx="3730071" cy="2568010"/>
          </a:xfrm>
          <a:prstGeom prst="rect">
            <a:avLst/>
          </a:prstGeom>
        </p:spPr>
      </p:pic>
      <p:pic>
        <p:nvPicPr>
          <p:cNvPr id="9" name="Picture 8">
            <a:extLst>
              <a:ext uri="{FF2B5EF4-FFF2-40B4-BE49-F238E27FC236}">
                <a16:creationId xmlns:a16="http://schemas.microsoft.com/office/drawing/2014/main" id="{6A1FE64C-527A-FCDF-930F-601E529A06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8000"/>
                    </a14:imgEffect>
                  </a14:imgLayer>
                </a14:imgProps>
              </a:ext>
            </a:extLst>
          </a:blip>
          <a:stretch>
            <a:fillRect/>
          </a:stretch>
        </p:blipFill>
        <p:spPr>
          <a:xfrm>
            <a:off x="8077200" y="3745271"/>
            <a:ext cx="4114800" cy="2274528"/>
          </a:xfrm>
          <a:prstGeom prst="rect">
            <a:avLst/>
          </a:prstGeom>
        </p:spPr>
      </p:pic>
      <p:pic>
        <p:nvPicPr>
          <p:cNvPr id="12" name="Picture 11">
            <a:extLst>
              <a:ext uri="{FF2B5EF4-FFF2-40B4-BE49-F238E27FC236}">
                <a16:creationId xmlns:a16="http://schemas.microsoft.com/office/drawing/2014/main" id="{DF0EF885-F423-7662-96BA-783BBAB9A77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9000"/>
                    </a14:imgEffect>
                  </a14:imgLayer>
                </a14:imgProps>
              </a:ext>
            </a:extLst>
          </a:blip>
          <a:stretch>
            <a:fillRect/>
          </a:stretch>
        </p:blipFill>
        <p:spPr>
          <a:xfrm>
            <a:off x="124677" y="3434120"/>
            <a:ext cx="7827846" cy="3022243"/>
          </a:xfrm>
          <a:prstGeom prst="rect">
            <a:avLst/>
          </a:prstGeom>
        </p:spPr>
      </p:pic>
    </p:spTree>
    <p:extLst>
      <p:ext uri="{BB962C8B-B14F-4D97-AF65-F5344CB8AC3E}">
        <p14:creationId xmlns:p14="http://schemas.microsoft.com/office/powerpoint/2010/main" val="3187718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384243" y="751128"/>
            <a:ext cx="10515600" cy="395674"/>
          </a:xfrm>
        </p:spPr>
        <p:txBody>
          <a:bodyPr>
            <a:normAutofit lnSpcReduction="10000"/>
          </a:bodyPr>
          <a:lstStyle/>
          <a:p>
            <a:r>
              <a:rPr lang="en-US" sz="2000" dirty="0"/>
              <a:t>Power Splitter</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16149" y="273483"/>
            <a:ext cx="10515600" cy="369332"/>
          </a:xfrm>
        </p:spPr>
        <p:txBody>
          <a:bodyPr/>
          <a:lstStyle/>
          <a:p>
            <a:r>
              <a:rPr lang="en-US" dirty="0"/>
              <a:t>3DHI Beamforming with Integrated Antenna</a:t>
            </a:r>
          </a:p>
        </p:txBody>
      </p:sp>
      <p:pic>
        <p:nvPicPr>
          <p:cNvPr id="7" name="Picture 6">
            <a:extLst>
              <a:ext uri="{FF2B5EF4-FFF2-40B4-BE49-F238E27FC236}">
                <a16:creationId xmlns:a16="http://schemas.microsoft.com/office/drawing/2014/main" id="{5C3BF827-1CD3-F504-B797-B5BF7E80881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3000" contrast="8000"/>
                    </a14:imgEffect>
                  </a14:imgLayer>
                </a14:imgProps>
              </a:ext>
            </a:extLst>
          </a:blip>
          <a:stretch>
            <a:fillRect/>
          </a:stretch>
        </p:blipFill>
        <p:spPr>
          <a:xfrm>
            <a:off x="128081" y="1897867"/>
            <a:ext cx="5322960" cy="3998134"/>
          </a:xfrm>
          <a:prstGeom prst="rect">
            <a:avLst/>
          </a:prstGeom>
        </p:spPr>
      </p:pic>
      <p:pic>
        <p:nvPicPr>
          <p:cNvPr id="9" name="Picture 8">
            <a:extLst>
              <a:ext uri="{FF2B5EF4-FFF2-40B4-BE49-F238E27FC236}">
                <a16:creationId xmlns:a16="http://schemas.microsoft.com/office/drawing/2014/main" id="{12715F46-F679-5AEF-F473-81AC7AED66D3}"/>
              </a:ext>
            </a:extLst>
          </p:cNvPr>
          <p:cNvPicPr>
            <a:picLocks noChangeAspect="1"/>
          </p:cNvPicPr>
          <p:nvPr/>
        </p:nvPicPr>
        <p:blipFill>
          <a:blip r:embed="rId4"/>
          <a:stretch>
            <a:fillRect/>
          </a:stretch>
        </p:blipFill>
        <p:spPr>
          <a:xfrm>
            <a:off x="5735800" y="2263818"/>
            <a:ext cx="6328119" cy="4045542"/>
          </a:xfrm>
          <a:prstGeom prst="rect">
            <a:avLst/>
          </a:prstGeom>
          <a:ln w="6350">
            <a:solidFill>
              <a:schemeClr val="tx1"/>
            </a:solidFill>
          </a:ln>
        </p:spPr>
      </p:pic>
      <p:sp>
        <p:nvSpPr>
          <p:cNvPr id="11" name="TextBox 10">
            <a:extLst>
              <a:ext uri="{FF2B5EF4-FFF2-40B4-BE49-F238E27FC236}">
                <a16:creationId xmlns:a16="http://schemas.microsoft.com/office/drawing/2014/main" id="{368CFA9F-E1A8-4159-1439-6AAFB521EBAC}"/>
              </a:ext>
            </a:extLst>
          </p:cNvPr>
          <p:cNvSpPr txBox="1"/>
          <p:nvPr/>
        </p:nvSpPr>
        <p:spPr>
          <a:xfrm>
            <a:off x="3561944" y="4883285"/>
            <a:ext cx="953311" cy="379379"/>
          </a:xfrm>
          <a:prstGeom prst="rect">
            <a:avLst/>
          </a:prstGeom>
          <a:noFill/>
        </p:spPr>
        <p:txBody>
          <a:bodyPr wrap="none" lIns="0" tIns="0" rIns="0" bIns="0" rtlCol="0">
            <a:noAutofit/>
          </a:bodyPr>
          <a:lstStyle/>
          <a:p>
            <a:pPr algn="l"/>
            <a:r>
              <a:rPr lang="en-US" sz="1600" b="1" dirty="0">
                <a:solidFill>
                  <a:schemeClr val="bg1"/>
                </a:solidFill>
              </a:rPr>
              <a:t>W=100 um</a:t>
            </a:r>
          </a:p>
        </p:txBody>
      </p:sp>
      <p:sp>
        <p:nvSpPr>
          <p:cNvPr id="12" name="TextBox 11">
            <a:extLst>
              <a:ext uri="{FF2B5EF4-FFF2-40B4-BE49-F238E27FC236}">
                <a16:creationId xmlns:a16="http://schemas.microsoft.com/office/drawing/2014/main" id="{B398E3EA-2083-E930-4C44-0C47FA137ABE}"/>
              </a:ext>
            </a:extLst>
          </p:cNvPr>
          <p:cNvSpPr txBox="1"/>
          <p:nvPr/>
        </p:nvSpPr>
        <p:spPr>
          <a:xfrm rot="20593751">
            <a:off x="2401110" y="3331712"/>
            <a:ext cx="953311" cy="379379"/>
          </a:xfrm>
          <a:prstGeom prst="rect">
            <a:avLst/>
          </a:prstGeom>
          <a:noFill/>
        </p:spPr>
        <p:txBody>
          <a:bodyPr wrap="none" lIns="0" tIns="0" rIns="0" bIns="0" rtlCol="0">
            <a:noAutofit/>
          </a:bodyPr>
          <a:lstStyle/>
          <a:p>
            <a:pPr algn="l"/>
            <a:r>
              <a:rPr lang="en-US" sz="1400" b="1" dirty="0">
                <a:solidFill>
                  <a:schemeClr val="bg1"/>
                </a:solidFill>
              </a:rPr>
              <a:t>W=30 um</a:t>
            </a:r>
          </a:p>
        </p:txBody>
      </p:sp>
      <p:sp>
        <p:nvSpPr>
          <p:cNvPr id="17" name="TextBox 16">
            <a:extLst>
              <a:ext uri="{FF2B5EF4-FFF2-40B4-BE49-F238E27FC236}">
                <a16:creationId xmlns:a16="http://schemas.microsoft.com/office/drawing/2014/main" id="{FA37E5B1-3086-A759-4A25-3C657E935FBC}"/>
              </a:ext>
            </a:extLst>
          </p:cNvPr>
          <p:cNvSpPr txBox="1"/>
          <p:nvPr/>
        </p:nvSpPr>
        <p:spPr>
          <a:xfrm rot="326107">
            <a:off x="3561944" y="2883457"/>
            <a:ext cx="953311" cy="379379"/>
          </a:xfrm>
          <a:prstGeom prst="rect">
            <a:avLst/>
          </a:prstGeom>
          <a:noFill/>
        </p:spPr>
        <p:txBody>
          <a:bodyPr wrap="none" lIns="0" tIns="0" rIns="0" bIns="0" rtlCol="0">
            <a:noAutofit/>
          </a:bodyPr>
          <a:lstStyle/>
          <a:p>
            <a:pPr algn="l"/>
            <a:r>
              <a:rPr lang="en-US" sz="1400" b="1" dirty="0">
                <a:solidFill>
                  <a:schemeClr val="bg1"/>
                </a:solidFill>
              </a:rPr>
              <a:t>W=15 um</a:t>
            </a:r>
          </a:p>
        </p:txBody>
      </p:sp>
      <p:pic>
        <p:nvPicPr>
          <p:cNvPr id="19" name="Picture 18">
            <a:extLst>
              <a:ext uri="{FF2B5EF4-FFF2-40B4-BE49-F238E27FC236}">
                <a16:creationId xmlns:a16="http://schemas.microsoft.com/office/drawing/2014/main" id="{83D69125-1FA2-5510-8789-786CC0F8ED67}"/>
              </a:ext>
            </a:extLst>
          </p:cNvPr>
          <p:cNvPicPr>
            <a:picLocks noChangeAspect="1"/>
          </p:cNvPicPr>
          <p:nvPr/>
        </p:nvPicPr>
        <p:blipFill>
          <a:blip r:embed="rId5"/>
          <a:stretch>
            <a:fillRect/>
          </a:stretch>
        </p:blipFill>
        <p:spPr>
          <a:xfrm>
            <a:off x="6867726" y="548640"/>
            <a:ext cx="5037115" cy="1349227"/>
          </a:xfrm>
          <a:prstGeom prst="rect">
            <a:avLst/>
          </a:prstGeom>
          <a:ln w="6350">
            <a:solidFill>
              <a:schemeClr val="tx1"/>
            </a:solidFill>
          </a:ln>
        </p:spPr>
      </p:pic>
      <p:sp>
        <p:nvSpPr>
          <p:cNvPr id="6" name="Footer Placeholder 5">
            <a:extLst>
              <a:ext uri="{FF2B5EF4-FFF2-40B4-BE49-F238E27FC236}">
                <a16:creationId xmlns:a16="http://schemas.microsoft.com/office/drawing/2014/main" id="{32F6328B-2A6D-1399-792B-5974A3D01710}"/>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221111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384243" y="751128"/>
            <a:ext cx="10515600" cy="395674"/>
          </a:xfrm>
        </p:spPr>
        <p:txBody>
          <a:bodyPr>
            <a:normAutofit lnSpcReduction="10000"/>
          </a:bodyPr>
          <a:lstStyle/>
          <a:p>
            <a:r>
              <a:rPr lang="en-US" sz="2000" dirty="0"/>
              <a:t>Alternative Power Splitting – MMIC</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16149" y="273483"/>
            <a:ext cx="10515600" cy="369332"/>
          </a:xfrm>
        </p:spPr>
        <p:txBody>
          <a:bodyPr/>
          <a:lstStyle/>
          <a:p>
            <a:r>
              <a:rPr lang="en-US" dirty="0"/>
              <a:t>3DHI Beamforming with Integrated Antenna</a:t>
            </a:r>
          </a:p>
        </p:txBody>
      </p:sp>
      <p:sp>
        <p:nvSpPr>
          <p:cNvPr id="11" name="TextBox 10">
            <a:extLst>
              <a:ext uri="{FF2B5EF4-FFF2-40B4-BE49-F238E27FC236}">
                <a16:creationId xmlns:a16="http://schemas.microsoft.com/office/drawing/2014/main" id="{368CFA9F-E1A8-4159-1439-6AAFB521EBAC}"/>
              </a:ext>
            </a:extLst>
          </p:cNvPr>
          <p:cNvSpPr txBox="1"/>
          <p:nvPr/>
        </p:nvSpPr>
        <p:spPr>
          <a:xfrm>
            <a:off x="3765001" y="5194894"/>
            <a:ext cx="953311" cy="379379"/>
          </a:xfrm>
          <a:prstGeom prst="rect">
            <a:avLst/>
          </a:prstGeom>
          <a:noFill/>
        </p:spPr>
        <p:txBody>
          <a:bodyPr wrap="none" lIns="0" tIns="0" rIns="0" bIns="0" rtlCol="0">
            <a:noAutofit/>
          </a:bodyPr>
          <a:lstStyle/>
          <a:p>
            <a:pPr algn="l"/>
            <a:r>
              <a:rPr lang="en-US" sz="1600" b="1" dirty="0">
                <a:solidFill>
                  <a:schemeClr val="bg1"/>
                </a:solidFill>
              </a:rPr>
              <a:t>W=140 um</a:t>
            </a:r>
          </a:p>
        </p:txBody>
      </p:sp>
      <p:sp>
        <p:nvSpPr>
          <p:cNvPr id="12" name="TextBox 11">
            <a:extLst>
              <a:ext uri="{FF2B5EF4-FFF2-40B4-BE49-F238E27FC236}">
                <a16:creationId xmlns:a16="http://schemas.microsoft.com/office/drawing/2014/main" id="{B398E3EA-2083-E930-4C44-0C47FA137ABE}"/>
              </a:ext>
            </a:extLst>
          </p:cNvPr>
          <p:cNvSpPr txBox="1"/>
          <p:nvPr/>
        </p:nvSpPr>
        <p:spPr>
          <a:xfrm rot="20593751">
            <a:off x="2485244" y="3353033"/>
            <a:ext cx="953311" cy="379379"/>
          </a:xfrm>
          <a:prstGeom prst="rect">
            <a:avLst/>
          </a:prstGeom>
          <a:noFill/>
        </p:spPr>
        <p:txBody>
          <a:bodyPr wrap="none" lIns="0" tIns="0" rIns="0" bIns="0" rtlCol="0">
            <a:noAutofit/>
          </a:bodyPr>
          <a:lstStyle/>
          <a:p>
            <a:pPr algn="l"/>
            <a:r>
              <a:rPr lang="en-US" sz="1400" b="1" dirty="0">
                <a:solidFill>
                  <a:schemeClr val="bg1"/>
                </a:solidFill>
              </a:rPr>
              <a:t>W=40 um</a:t>
            </a:r>
          </a:p>
        </p:txBody>
      </p:sp>
      <p:sp>
        <p:nvSpPr>
          <p:cNvPr id="17" name="TextBox 16">
            <a:extLst>
              <a:ext uri="{FF2B5EF4-FFF2-40B4-BE49-F238E27FC236}">
                <a16:creationId xmlns:a16="http://schemas.microsoft.com/office/drawing/2014/main" id="{FA37E5B1-3086-A759-4A25-3C657E935FBC}"/>
              </a:ext>
            </a:extLst>
          </p:cNvPr>
          <p:cNvSpPr txBox="1"/>
          <p:nvPr/>
        </p:nvSpPr>
        <p:spPr>
          <a:xfrm rot="326107">
            <a:off x="3488839" y="2873921"/>
            <a:ext cx="953311" cy="379379"/>
          </a:xfrm>
          <a:prstGeom prst="rect">
            <a:avLst/>
          </a:prstGeom>
          <a:noFill/>
        </p:spPr>
        <p:txBody>
          <a:bodyPr wrap="none" lIns="0" tIns="0" rIns="0" bIns="0" rtlCol="0">
            <a:noAutofit/>
          </a:bodyPr>
          <a:lstStyle/>
          <a:p>
            <a:pPr algn="l"/>
            <a:r>
              <a:rPr lang="en-US" sz="1400" b="1" dirty="0">
                <a:solidFill>
                  <a:schemeClr val="bg1"/>
                </a:solidFill>
              </a:rPr>
              <a:t>W=15 um</a:t>
            </a:r>
          </a:p>
        </p:txBody>
      </p:sp>
      <p:pic>
        <p:nvPicPr>
          <p:cNvPr id="2050" name="Picture 9">
            <a:extLst>
              <a:ext uri="{FF2B5EF4-FFF2-40B4-BE49-F238E27FC236}">
                <a16:creationId xmlns:a16="http://schemas.microsoft.com/office/drawing/2014/main" id="{12FE4D0E-8E14-1FDF-A011-9097E16DC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86" y="1283727"/>
            <a:ext cx="9843628" cy="49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3D36910-AA8B-B17D-AD94-B31F412B5676}"/>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926825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384243" y="751128"/>
            <a:ext cx="10515600" cy="395674"/>
          </a:xfrm>
        </p:spPr>
        <p:txBody>
          <a:bodyPr>
            <a:normAutofit lnSpcReduction="10000"/>
          </a:bodyPr>
          <a:lstStyle/>
          <a:p>
            <a:r>
              <a:rPr lang="en-US" sz="2000" dirty="0"/>
              <a:t>MMIC Power Splitter</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16149" y="273483"/>
            <a:ext cx="10515600" cy="369332"/>
          </a:xfrm>
        </p:spPr>
        <p:txBody>
          <a:bodyPr/>
          <a:lstStyle/>
          <a:p>
            <a:r>
              <a:rPr lang="en-US" dirty="0"/>
              <a:t>3DHI Beamforming with Integrated Antenna</a:t>
            </a:r>
          </a:p>
        </p:txBody>
      </p:sp>
      <p:sp>
        <p:nvSpPr>
          <p:cNvPr id="11" name="TextBox 10">
            <a:extLst>
              <a:ext uri="{FF2B5EF4-FFF2-40B4-BE49-F238E27FC236}">
                <a16:creationId xmlns:a16="http://schemas.microsoft.com/office/drawing/2014/main" id="{368CFA9F-E1A8-4159-1439-6AAFB521EBAC}"/>
              </a:ext>
            </a:extLst>
          </p:cNvPr>
          <p:cNvSpPr txBox="1"/>
          <p:nvPr/>
        </p:nvSpPr>
        <p:spPr>
          <a:xfrm>
            <a:off x="3765001" y="5194894"/>
            <a:ext cx="953311" cy="379379"/>
          </a:xfrm>
          <a:prstGeom prst="rect">
            <a:avLst/>
          </a:prstGeom>
          <a:noFill/>
        </p:spPr>
        <p:txBody>
          <a:bodyPr wrap="none" lIns="0" tIns="0" rIns="0" bIns="0" rtlCol="0">
            <a:noAutofit/>
          </a:bodyPr>
          <a:lstStyle/>
          <a:p>
            <a:pPr algn="l"/>
            <a:r>
              <a:rPr lang="en-US" sz="1600" b="1" dirty="0">
                <a:solidFill>
                  <a:schemeClr val="bg1"/>
                </a:solidFill>
              </a:rPr>
              <a:t>W=140 um</a:t>
            </a:r>
          </a:p>
        </p:txBody>
      </p:sp>
      <p:sp>
        <p:nvSpPr>
          <p:cNvPr id="12" name="TextBox 11">
            <a:extLst>
              <a:ext uri="{FF2B5EF4-FFF2-40B4-BE49-F238E27FC236}">
                <a16:creationId xmlns:a16="http://schemas.microsoft.com/office/drawing/2014/main" id="{B398E3EA-2083-E930-4C44-0C47FA137ABE}"/>
              </a:ext>
            </a:extLst>
          </p:cNvPr>
          <p:cNvSpPr txBox="1"/>
          <p:nvPr/>
        </p:nvSpPr>
        <p:spPr>
          <a:xfrm rot="20593751">
            <a:off x="2485244" y="3353033"/>
            <a:ext cx="953311" cy="379379"/>
          </a:xfrm>
          <a:prstGeom prst="rect">
            <a:avLst/>
          </a:prstGeom>
          <a:noFill/>
        </p:spPr>
        <p:txBody>
          <a:bodyPr wrap="none" lIns="0" tIns="0" rIns="0" bIns="0" rtlCol="0">
            <a:noAutofit/>
          </a:bodyPr>
          <a:lstStyle/>
          <a:p>
            <a:pPr algn="l"/>
            <a:r>
              <a:rPr lang="en-US" sz="1400" b="1" dirty="0">
                <a:solidFill>
                  <a:schemeClr val="bg1"/>
                </a:solidFill>
              </a:rPr>
              <a:t>W=40 um</a:t>
            </a:r>
          </a:p>
        </p:txBody>
      </p:sp>
      <p:sp>
        <p:nvSpPr>
          <p:cNvPr id="17" name="TextBox 16">
            <a:extLst>
              <a:ext uri="{FF2B5EF4-FFF2-40B4-BE49-F238E27FC236}">
                <a16:creationId xmlns:a16="http://schemas.microsoft.com/office/drawing/2014/main" id="{FA37E5B1-3086-A759-4A25-3C657E935FBC}"/>
              </a:ext>
            </a:extLst>
          </p:cNvPr>
          <p:cNvSpPr txBox="1"/>
          <p:nvPr/>
        </p:nvSpPr>
        <p:spPr>
          <a:xfrm rot="326107">
            <a:off x="3488839" y="2873921"/>
            <a:ext cx="953311" cy="379379"/>
          </a:xfrm>
          <a:prstGeom prst="rect">
            <a:avLst/>
          </a:prstGeom>
          <a:noFill/>
        </p:spPr>
        <p:txBody>
          <a:bodyPr wrap="none" lIns="0" tIns="0" rIns="0" bIns="0" rtlCol="0">
            <a:noAutofit/>
          </a:bodyPr>
          <a:lstStyle/>
          <a:p>
            <a:pPr algn="l"/>
            <a:r>
              <a:rPr lang="en-US" sz="1400" b="1" dirty="0">
                <a:solidFill>
                  <a:schemeClr val="bg1"/>
                </a:solidFill>
              </a:rPr>
              <a:t>W=15 um</a:t>
            </a:r>
          </a:p>
        </p:txBody>
      </p:sp>
      <p:pic>
        <p:nvPicPr>
          <p:cNvPr id="3077" name="Picture 4">
            <a:extLst>
              <a:ext uri="{FF2B5EF4-FFF2-40B4-BE49-F238E27FC236}">
                <a16:creationId xmlns:a16="http://schemas.microsoft.com/office/drawing/2014/main" id="{A1E30AAC-5518-185F-93DB-3334EDB217D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89931" y="1370299"/>
            <a:ext cx="2574925" cy="49831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31">
            <a:extLst>
              <a:ext uri="{FF2B5EF4-FFF2-40B4-BE49-F238E27FC236}">
                <a16:creationId xmlns:a16="http://schemas.microsoft.com/office/drawing/2014/main" id="{3302A8D2-8100-3B94-2C1A-B3994450DE8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471674" y="786563"/>
            <a:ext cx="6524706" cy="58941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Straight Arrow Connector 32">
            <a:extLst>
              <a:ext uri="{FF2B5EF4-FFF2-40B4-BE49-F238E27FC236}">
                <a16:creationId xmlns:a16="http://schemas.microsoft.com/office/drawing/2014/main" id="{002DE36A-1D70-0C2B-64E9-A9159F807E4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9049" y="2162801"/>
            <a:ext cx="4561398" cy="15236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B5D3A580-00F4-6736-D353-9A2ACFEDF92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a:extLst>
              <a:ext uri="{FF2B5EF4-FFF2-40B4-BE49-F238E27FC236}">
                <a16:creationId xmlns:a16="http://schemas.microsoft.com/office/drawing/2014/main" id="{7CB0B22F-D6AC-1C60-D90F-16B4AD4745EA}"/>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7275B390-8821-728E-FBDA-DA1DB749D325}"/>
              </a:ext>
            </a:extLst>
          </p:cNvPr>
          <p:cNvSpPr>
            <a:spLocks noChangeArrowheads="1"/>
          </p:cNvSpPr>
          <p:nvPr/>
        </p:nvSpPr>
        <p:spPr bwMode="auto">
          <a:xfrm>
            <a:off x="0" y="5440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762D7CE6-4871-4170-1602-CE0DDA195E83}"/>
              </a:ext>
            </a:extLst>
          </p:cNvPr>
          <p:cNvSpPr>
            <a:spLocks noChangeArrowheads="1"/>
          </p:cNvSpPr>
          <p:nvPr/>
        </p:nvSpPr>
        <p:spPr bwMode="auto">
          <a:xfrm>
            <a:off x="0" y="10485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Footer Placeholder 9">
            <a:extLst>
              <a:ext uri="{FF2B5EF4-FFF2-40B4-BE49-F238E27FC236}">
                <a16:creationId xmlns:a16="http://schemas.microsoft.com/office/drawing/2014/main" id="{D601BEEC-AC44-F195-D56B-B5F139A7A5E9}"/>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235793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123FF-F5E7-FAFD-B387-63A8D78FA7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25959B-02C3-A1E3-33C4-C460F6B18037}"/>
              </a:ext>
            </a:extLst>
          </p:cNvPr>
          <p:cNvSpPr>
            <a:spLocks noGrp="1"/>
          </p:cNvSpPr>
          <p:nvPr>
            <p:ph type="body" sz="quarter" idx="32"/>
          </p:nvPr>
        </p:nvSpPr>
        <p:spPr>
          <a:xfrm>
            <a:off x="384243" y="751128"/>
            <a:ext cx="10515600" cy="395674"/>
          </a:xfrm>
        </p:spPr>
        <p:txBody>
          <a:bodyPr>
            <a:normAutofit lnSpcReduction="10000"/>
          </a:bodyPr>
          <a:lstStyle/>
          <a:p>
            <a:r>
              <a:rPr lang="en-US" sz="2000" dirty="0"/>
              <a:t>MMIC Power Splitter</a:t>
            </a:r>
          </a:p>
        </p:txBody>
      </p:sp>
      <p:sp>
        <p:nvSpPr>
          <p:cNvPr id="4" name="Title 3">
            <a:extLst>
              <a:ext uri="{FF2B5EF4-FFF2-40B4-BE49-F238E27FC236}">
                <a16:creationId xmlns:a16="http://schemas.microsoft.com/office/drawing/2014/main" id="{38F4FD22-07E0-7C73-07F7-6DA5DA9643F3}"/>
              </a:ext>
            </a:extLst>
          </p:cNvPr>
          <p:cNvSpPr>
            <a:spLocks noGrp="1"/>
          </p:cNvSpPr>
          <p:nvPr>
            <p:ph type="title"/>
          </p:nvPr>
        </p:nvSpPr>
        <p:spPr>
          <a:xfrm>
            <a:off x="316149" y="273483"/>
            <a:ext cx="10515600" cy="369332"/>
          </a:xfrm>
        </p:spPr>
        <p:txBody>
          <a:bodyPr/>
          <a:lstStyle/>
          <a:p>
            <a:r>
              <a:rPr lang="en-US" dirty="0"/>
              <a:t>3DHI Beamforming with Integrated Antenna</a:t>
            </a:r>
          </a:p>
        </p:txBody>
      </p:sp>
      <p:sp>
        <p:nvSpPr>
          <p:cNvPr id="11" name="TextBox 10">
            <a:extLst>
              <a:ext uri="{FF2B5EF4-FFF2-40B4-BE49-F238E27FC236}">
                <a16:creationId xmlns:a16="http://schemas.microsoft.com/office/drawing/2014/main" id="{BB844904-1AB9-37CB-0E79-C0AD39275A5A}"/>
              </a:ext>
            </a:extLst>
          </p:cNvPr>
          <p:cNvSpPr txBox="1"/>
          <p:nvPr/>
        </p:nvSpPr>
        <p:spPr>
          <a:xfrm>
            <a:off x="3765001" y="5194894"/>
            <a:ext cx="953311" cy="379379"/>
          </a:xfrm>
          <a:prstGeom prst="rect">
            <a:avLst/>
          </a:prstGeom>
          <a:noFill/>
        </p:spPr>
        <p:txBody>
          <a:bodyPr wrap="none" lIns="0" tIns="0" rIns="0" bIns="0" rtlCol="0">
            <a:noAutofit/>
          </a:bodyPr>
          <a:lstStyle/>
          <a:p>
            <a:pPr algn="l"/>
            <a:r>
              <a:rPr lang="en-US" sz="1600" b="1" dirty="0">
                <a:solidFill>
                  <a:schemeClr val="bg1"/>
                </a:solidFill>
              </a:rPr>
              <a:t>W=140 um</a:t>
            </a:r>
          </a:p>
        </p:txBody>
      </p:sp>
      <p:sp>
        <p:nvSpPr>
          <p:cNvPr id="12" name="TextBox 11">
            <a:extLst>
              <a:ext uri="{FF2B5EF4-FFF2-40B4-BE49-F238E27FC236}">
                <a16:creationId xmlns:a16="http://schemas.microsoft.com/office/drawing/2014/main" id="{132C6520-8A1A-AFEE-CC22-0F8D59BD02E7}"/>
              </a:ext>
            </a:extLst>
          </p:cNvPr>
          <p:cNvSpPr txBox="1"/>
          <p:nvPr/>
        </p:nvSpPr>
        <p:spPr>
          <a:xfrm rot="20593751">
            <a:off x="2485244" y="3353033"/>
            <a:ext cx="953311" cy="379379"/>
          </a:xfrm>
          <a:prstGeom prst="rect">
            <a:avLst/>
          </a:prstGeom>
          <a:noFill/>
        </p:spPr>
        <p:txBody>
          <a:bodyPr wrap="none" lIns="0" tIns="0" rIns="0" bIns="0" rtlCol="0">
            <a:noAutofit/>
          </a:bodyPr>
          <a:lstStyle/>
          <a:p>
            <a:pPr algn="l"/>
            <a:r>
              <a:rPr lang="en-US" sz="1400" b="1" dirty="0">
                <a:solidFill>
                  <a:schemeClr val="bg1"/>
                </a:solidFill>
              </a:rPr>
              <a:t>W=40 um</a:t>
            </a:r>
          </a:p>
        </p:txBody>
      </p:sp>
      <p:sp>
        <p:nvSpPr>
          <p:cNvPr id="17" name="TextBox 16">
            <a:extLst>
              <a:ext uri="{FF2B5EF4-FFF2-40B4-BE49-F238E27FC236}">
                <a16:creationId xmlns:a16="http://schemas.microsoft.com/office/drawing/2014/main" id="{04CB227E-2D63-1AF7-D5F8-06A891F7C453}"/>
              </a:ext>
            </a:extLst>
          </p:cNvPr>
          <p:cNvSpPr txBox="1"/>
          <p:nvPr/>
        </p:nvSpPr>
        <p:spPr>
          <a:xfrm rot="326107">
            <a:off x="3488839" y="2873921"/>
            <a:ext cx="953311" cy="379379"/>
          </a:xfrm>
          <a:prstGeom prst="rect">
            <a:avLst/>
          </a:prstGeom>
          <a:noFill/>
        </p:spPr>
        <p:txBody>
          <a:bodyPr wrap="none" lIns="0" tIns="0" rIns="0" bIns="0" rtlCol="0">
            <a:noAutofit/>
          </a:bodyPr>
          <a:lstStyle/>
          <a:p>
            <a:pPr algn="l"/>
            <a:r>
              <a:rPr lang="en-US" sz="1400" b="1" dirty="0">
                <a:solidFill>
                  <a:schemeClr val="bg1"/>
                </a:solidFill>
              </a:rPr>
              <a:t>W=15 um</a:t>
            </a:r>
          </a:p>
        </p:txBody>
      </p:sp>
      <p:sp>
        <p:nvSpPr>
          <p:cNvPr id="3" name="Rectangle 7">
            <a:extLst>
              <a:ext uri="{FF2B5EF4-FFF2-40B4-BE49-F238E27FC236}">
                <a16:creationId xmlns:a16="http://schemas.microsoft.com/office/drawing/2014/main" id="{16A5EA86-4BA0-06BB-1C9D-024FB5BC83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a:extLst>
              <a:ext uri="{FF2B5EF4-FFF2-40B4-BE49-F238E27FC236}">
                <a16:creationId xmlns:a16="http://schemas.microsoft.com/office/drawing/2014/main" id="{C4DFA3E2-34BE-2655-AE78-BDD90BD9A19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CE83DB41-4169-9E87-8C6A-264A07073227}"/>
              </a:ext>
            </a:extLst>
          </p:cNvPr>
          <p:cNvSpPr>
            <a:spLocks noChangeArrowheads="1"/>
          </p:cNvSpPr>
          <p:nvPr/>
        </p:nvSpPr>
        <p:spPr bwMode="auto">
          <a:xfrm>
            <a:off x="0" y="5440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AC02342E-478A-752A-832E-008DE2852CA8}"/>
              </a:ext>
            </a:extLst>
          </p:cNvPr>
          <p:cNvSpPr>
            <a:spLocks noChangeArrowheads="1"/>
          </p:cNvSpPr>
          <p:nvPr/>
        </p:nvSpPr>
        <p:spPr bwMode="auto">
          <a:xfrm>
            <a:off x="0" y="10485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Footer Placeholder 9">
            <a:extLst>
              <a:ext uri="{FF2B5EF4-FFF2-40B4-BE49-F238E27FC236}">
                <a16:creationId xmlns:a16="http://schemas.microsoft.com/office/drawing/2014/main" id="{B5CFA813-41D6-7DE9-8621-E0047651FEE3}"/>
              </a:ext>
            </a:extLst>
          </p:cNvPr>
          <p:cNvSpPr>
            <a:spLocks noGrp="1"/>
          </p:cNvSpPr>
          <p:nvPr>
            <p:ph type="ftr" sz="quarter" idx="34"/>
          </p:nvPr>
        </p:nvSpPr>
        <p:spPr/>
        <p:txBody>
          <a:bodyPr/>
          <a:lstStyle/>
          <a:p>
            <a:pPr>
              <a:defRPr/>
            </a:pPr>
            <a:r>
              <a:rPr lang="en-US"/>
              <a:t>Heterogenous Integrated Module Design in ADS</a:t>
            </a:r>
          </a:p>
        </p:txBody>
      </p:sp>
      <p:pic>
        <p:nvPicPr>
          <p:cNvPr id="9" name="Picture 8">
            <a:extLst>
              <a:ext uri="{FF2B5EF4-FFF2-40B4-BE49-F238E27FC236}">
                <a16:creationId xmlns:a16="http://schemas.microsoft.com/office/drawing/2014/main" id="{7F3F1C03-20EE-1A99-499F-F515FE312272}"/>
              </a:ext>
            </a:extLst>
          </p:cNvPr>
          <p:cNvPicPr>
            <a:picLocks noChangeAspect="1"/>
          </p:cNvPicPr>
          <p:nvPr/>
        </p:nvPicPr>
        <p:blipFill>
          <a:blip r:embed="rId2"/>
          <a:stretch>
            <a:fillRect/>
          </a:stretch>
        </p:blipFill>
        <p:spPr>
          <a:xfrm>
            <a:off x="668867" y="1658814"/>
            <a:ext cx="10574867" cy="4304813"/>
          </a:xfrm>
          <a:prstGeom prst="rect">
            <a:avLst/>
          </a:prstGeom>
        </p:spPr>
      </p:pic>
    </p:spTree>
    <p:extLst>
      <p:ext uri="{BB962C8B-B14F-4D97-AF65-F5344CB8AC3E}">
        <p14:creationId xmlns:p14="http://schemas.microsoft.com/office/powerpoint/2010/main" val="1975405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123FF-F5E7-FAFD-B387-63A8D78FA7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25959B-02C3-A1E3-33C4-C460F6B18037}"/>
              </a:ext>
            </a:extLst>
          </p:cNvPr>
          <p:cNvSpPr>
            <a:spLocks noGrp="1"/>
          </p:cNvSpPr>
          <p:nvPr>
            <p:ph type="body" sz="quarter" idx="32"/>
          </p:nvPr>
        </p:nvSpPr>
        <p:spPr>
          <a:xfrm>
            <a:off x="384243" y="751128"/>
            <a:ext cx="10515600" cy="395674"/>
          </a:xfrm>
        </p:spPr>
        <p:txBody>
          <a:bodyPr>
            <a:normAutofit lnSpcReduction="10000"/>
          </a:bodyPr>
          <a:lstStyle/>
          <a:p>
            <a:r>
              <a:rPr lang="en-US" sz="2000" dirty="0"/>
              <a:t>MMIC Power Splitter</a:t>
            </a:r>
          </a:p>
        </p:txBody>
      </p:sp>
      <p:sp>
        <p:nvSpPr>
          <p:cNvPr id="4" name="Title 3">
            <a:extLst>
              <a:ext uri="{FF2B5EF4-FFF2-40B4-BE49-F238E27FC236}">
                <a16:creationId xmlns:a16="http://schemas.microsoft.com/office/drawing/2014/main" id="{38F4FD22-07E0-7C73-07F7-6DA5DA9643F3}"/>
              </a:ext>
            </a:extLst>
          </p:cNvPr>
          <p:cNvSpPr>
            <a:spLocks noGrp="1"/>
          </p:cNvSpPr>
          <p:nvPr>
            <p:ph type="title"/>
          </p:nvPr>
        </p:nvSpPr>
        <p:spPr>
          <a:xfrm>
            <a:off x="316149" y="273483"/>
            <a:ext cx="10515600" cy="369332"/>
          </a:xfrm>
        </p:spPr>
        <p:txBody>
          <a:bodyPr/>
          <a:lstStyle/>
          <a:p>
            <a:r>
              <a:rPr lang="en-US" dirty="0"/>
              <a:t>3DHI Beamforming with Integrated Antenna</a:t>
            </a:r>
          </a:p>
        </p:txBody>
      </p:sp>
      <p:sp>
        <p:nvSpPr>
          <p:cNvPr id="11" name="TextBox 10">
            <a:extLst>
              <a:ext uri="{FF2B5EF4-FFF2-40B4-BE49-F238E27FC236}">
                <a16:creationId xmlns:a16="http://schemas.microsoft.com/office/drawing/2014/main" id="{BB844904-1AB9-37CB-0E79-C0AD39275A5A}"/>
              </a:ext>
            </a:extLst>
          </p:cNvPr>
          <p:cNvSpPr txBox="1"/>
          <p:nvPr/>
        </p:nvSpPr>
        <p:spPr>
          <a:xfrm>
            <a:off x="3765001" y="5194894"/>
            <a:ext cx="953311" cy="379379"/>
          </a:xfrm>
          <a:prstGeom prst="rect">
            <a:avLst/>
          </a:prstGeom>
          <a:noFill/>
        </p:spPr>
        <p:txBody>
          <a:bodyPr wrap="none" lIns="0" tIns="0" rIns="0" bIns="0" rtlCol="0">
            <a:noAutofit/>
          </a:bodyPr>
          <a:lstStyle/>
          <a:p>
            <a:pPr algn="l"/>
            <a:r>
              <a:rPr lang="en-US" sz="1600" b="1" dirty="0">
                <a:solidFill>
                  <a:schemeClr val="bg1"/>
                </a:solidFill>
              </a:rPr>
              <a:t>W=140 um</a:t>
            </a:r>
          </a:p>
        </p:txBody>
      </p:sp>
      <p:sp>
        <p:nvSpPr>
          <p:cNvPr id="12" name="TextBox 11">
            <a:extLst>
              <a:ext uri="{FF2B5EF4-FFF2-40B4-BE49-F238E27FC236}">
                <a16:creationId xmlns:a16="http://schemas.microsoft.com/office/drawing/2014/main" id="{132C6520-8A1A-AFEE-CC22-0F8D59BD02E7}"/>
              </a:ext>
            </a:extLst>
          </p:cNvPr>
          <p:cNvSpPr txBox="1"/>
          <p:nvPr/>
        </p:nvSpPr>
        <p:spPr>
          <a:xfrm rot="20593751">
            <a:off x="2485244" y="3353033"/>
            <a:ext cx="953311" cy="379379"/>
          </a:xfrm>
          <a:prstGeom prst="rect">
            <a:avLst/>
          </a:prstGeom>
          <a:noFill/>
        </p:spPr>
        <p:txBody>
          <a:bodyPr wrap="none" lIns="0" tIns="0" rIns="0" bIns="0" rtlCol="0">
            <a:noAutofit/>
          </a:bodyPr>
          <a:lstStyle/>
          <a:p>
            <a:pPr algn="l"/>
            <a:r>
              <a:rPr lang="en-US" sz="1400" b="1" dirty="0">
                <a:solidFill>
                  <a:schemeClr val="bg1"/>
                </a:solidFill>
              </a:rPr>
              <a:t>W=40 um</a:t>
            </a:r>
          </a:p>
        </p:txBody>
      </p:sp>
      <p:sp>
        <p:nvSpPr>
          <p:cNvPr id="17" name="TextBox 16">
            <a:extLst>
              <a:ext uri="{FF2B5EF4-FFF2-40B4-BE49-F238E27FC236}">
                <a16:creationId xmlns:a16="http://schemas.microsoft.com/office/drawing/2014/main" id="{04CB227E-2D63-1AF7-D5F8-06A891F7C453}"/>
              </a:ext>
            </a:extLst>
          </p:cNvPr>
          <p:cNvSpPr txBox="1"/>
          <p:nvPr/>
        </p:nvSpPr>
        <p:spPr>
          <a:xfrm rot="326107">
            <a:off x="3488839" y="2873921"/>
            <a:ext cx="953311" cy="379379"/>
          </a:xfrm>
          <a:prstGeom prst="rect">
            <a:avLst/>
          </a:prstGeom>
          <a:noFill/>
        </p:spPr>
        <p:txBody>
          <a:bodyPr wrap="none" lIns="0" tIns="0" rIns="0" bIns="0" rtlCol="0">
            <a:noAutofit/>
          </a:bodyPr>
          <a:lstStyle/>
          <a:p>
            <a:pPr algn="l"/>
            <a:r>
              <a:rPr lang="en-US" sz="1400" b="1" dirty="0">
                <a:solidFill>
                  <a:schemeClr val="bg1"/>
                </a:solidFill>
              </a:rPr>
              <a:t>W=15 um</a:t>
            </a:r>
          </a:p>
        </p:txBody>
      </p:sp>
      <p:sp>
        <p:nvSpPr>
          <p:cNvPr id="3" name="Rectangle 7">
            <a:extLst>
              <a:ext uri="{FF2B5EF4-FFF2-40B4-BE49-F238E27FC236}">
                <a16:creationId xmlns:a16="http://schemas.microsoft.com/office/drawing/2014/main" id="{16A5EA86-4BA0-06BB-1C9D-024FB5BC83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a:extLst>
              <a:ext uri="{FF2B5EF4-FFF2-40B4-BE49-F238E27FC236}">
                <a16:creationId xmlns:a16="http://schemas.microsoft.com/office/drawing/2014/main" id="{C4DFA3E2-34BE-2655-AE78-BDD90BD9A19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9">
            <a:extLst>
              <a:ext uri="{FF2B5EF4-FFF2-40B4-BE49-F238E27FC236}">
                <a16:creationId xmlns:a16="http://schemas.microsoft.com/office/drawing/2014/main" id="{CE83DB41-4169-9E87-8C6A-264A07073227}"/>
              </a:ext>
            </a:extLst>
          </p:cNvPr>
          <p:cNvSpPr>
            <a:spLocks noChangeArrowheads="1"/>
          </p:cNvSpPr>
          <p:nvPr/>
        </p:nvSpPr>
        <p:spPr bwMode="auto">
          <a:xfrm>
            <a:off x="0" y="5440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AC02342E-478A-752A-832E-008DE2852CA8}"/>
              </a:ext>
            </a:extLst>
          </p:cNvPr>
          <p:cNvSpPr>
            <a:spLocks noChangeArrowheads="1"/>
          </p:cNvSpPr>
          <p:nvPr/>
        </p:nvSpPr>
        <p:spPr bwMode="auto">
          <a:xfrm>
            <a:off x="0" y="10485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Footer Placeholder 9">
            <a:extLst>
              <a:ext uri="{FF2B5EF4-FFF2-40B4-BE49-F238E27FC236}">
                <a16:creationId xmlns:a16="http://schemas.microsoft.com/office/drawing/2014/main" id="{B5CFA813-41D6-7DE9-8621-E0047651FEE3}"/>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859551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mputer screen shot of a computer&#10;&#10;Description automatically generated">
            <a:extLst>
              <a:ext uri="{FF2B5EF4-FFF2-40B4-BE49-F238E27FC236}">
                <a16:creationId xmlns:a16="http://schemas.microsoft.com/office/drawing/2014/main" id="{B8FAB18C-CB3B-973F-CE20-0D14F30C50BB}"/>
              </a:ext>
            </a:extLst>
          </p:cNvPr>
          <p:cNvPicPr>
            <a:picLocks noChangeAspect="1"/>
          </p:cNvPicPr>
          <p:nvPr/>
        </p:nvPicPr>
        <p:blipFill>
          <a:blip r:embed="rId2">
            <a:extLst>
              <a:ext uri="{28A0092B-C50C-407E-A947-70E740481C1C}">
                <a14:useLocalDpi xmlns:a14="http://schemas.microsoft.com/office/drawing/2010/main" val="0"/>
              </a:ext>
            </a:extLst>
          </a:blip>
          <a:srcRect l="2751" t="14980" r="5041" b="6139"/>
          <a:stretch/>
        </p:blipFill>
        <p:spPr>
          <a:xfrm>
            <a:off x="6383200" y="1043736"/>
            <a:ext cx="5577840" cy="3108960"/>
          </a:xfrm>
          <a:prstGeom prst="rect">
            <a:avLst/>
          </a:prstGeom>
          <a:ln w="9525">
            <a:solidFill>
              <a:schemeClr val="tx1"/>
            </a:solidFill>
          </a:ln>
        </p:spPr>
      </p:pic>
      <p:sp>
        <p:nvSpPr>
          <p:cNvPr id="3" name="Text Placeholder 2">
            <a:extLst>
              <a:ext uri="{FF2B5EF4-FFF2-40B4-BE49-F238E27FC236}">
                <a16:creationId xmlns:a16="http://schemas.microsoft.com/office/drawing/2014/main" id="{4E8343E1-A48E-F908-24AC-0B4C412B1192}"/>
              </a:ext>
            </a:extLst>
          </p:cNvPr>
          <p:cNvSpPr>
            <a:spLocks noGrp="1"/>
          </p:cNvSpPr>
          <p:nvPr>
            <p:ph type="body" sz="quarter" idx="33"/>
          </p:nvPr>
        </p:nvSpPr>
        <p:spPr>
          <a:xfrm>
            <a:off x="317650" y="926822"/>
            <a:ext cx="6027059" cy="4003318"/>
          </a:xfrm>
        </p:spPr>
        <p:txBody>
          <a:bodyPr/>
          <a:lstStyle/>
          <a:p>
            <a:pPr marL="0" indent="0">
              <a:buNone/>
            </a:pPr>
            <a:r>
              <a:rPr lang="en-US" b="1" u="sng" dirty="0"/>
              <a:t>Design Challenges in this demo</a:t>
            </a:r>
          </a:p>
          <a:p>
            <a:r>
              <a:rPr lang="en-US" dirty="0"/>
              <a:t>The whole module was quickly put together to demonstrate the easiness of integration and simulation capabilities</a:t>
            </a:r>
            <a:endParaRPr lang="en-US" b="1" u="sng" dirty="0"/>
          </a:p>
          <a:p>
            <a:r>
              <a:rPr lang="en-US" dirty="0"/>
              <a:t>Original MMICs were slightly altered to make them fit, resulting in detune and mismatch issues</a:t>
            </a:r>
          </a:p>
          <a:p>
            <a:r>
              <a:rPr lang="en-US" dirty="0"/>
              <a:t>Antenna has its own design challenges. </a:t>
            </a:r>
          </a:p>
          <a:p>
            <a:pPr lvl="1">
              <a:buFont typeface="Wingdings" panose="05000000000000000000" pitchFamily="2" charset="2"/>
              <a:buChar char="Ø"/>
            </a:pPr>
            <a:r>
              <a:rPr lang="en-US" dirty="0"/>
              <a:t> Need to fit a good antenna on the Interposer board.</a:t>
            </a:r>
          </a:p>
          <a:p>
            <a:r>
              <a:rPr lang="en-US" dirty="0"/>
              <a:t>Board interconnects, bias lines on the interposer board, cross talks, isolation, and coupling, all result in distorted output beam and other issues.</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07602" y="399286"/>
            <a:ext cx="11371522" cy="369332"/>
          </a:xfrm>
        </p:spPr>
        <p:txBody>
          <a:bodyPr/>
          <a:lstStyle/>
          <a:p>
            <a:r>
              <a:rPr lang="en-US" dirty="0"/>
              <a:t>Heterogeneous Integrated Beamforming Module</a:t>
            </a:r>
          </a:p>
        </p:txBody>
      </p:sp>
      <p:pic>
        <p:nvPicPr>
          <p:cNvPr id="11" name="Picture 10">
            <a:extLst>
              <a:ext uri="{FF2B5EF4-FFF2-40B4-BE49-F238E27FC236}">
                <a16:creationId xmlns:a16="http://schemas.microsoft.com/office/drawing/2014/main" id="{19740298-2D80-0271-93AE-E3671EAE8AE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rcRect l="57054" t="531" r="3319" b="58023"/>
          <a:stretch/>
        </p:blipFill>
        <p:spPr>
          <a:xfrm>
            <a:off x="4029390" y="4957989"/>
            <a:ext cx="4654536" cy="1861813"/>
          </a:xfrm>
          <a:prstGeom prst="rect">
            <a:avLst/>
          </a:prstGeom>
        </p:spPr>
      </p:pic>
      <p:pic>
        <p:nvPicPr>
          <p:cNvPr id="13" name="Picture 12">
            <a:extLst>
              <a:ext uri="{FF2B5EF4-FFF2-40B4-BE49-F238E27FC236}">
                <a16:creationId xmlns:a16="http://schemas.microsoft.com/office/drawing/2014/main" id="{454A4DD5-3D40-9E9E-CC1D-EE705519C2C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8000"/>
                    </a14:imgEffect>
                  </a14:imgLayer>
                </a14:imgProps>
              </a:ext>
            </a:extLst>
          </a:blip>
          <a:srcRect t="3799" b="5497"/>
          <a:stretch/>
        </p:blipFill>
        <p:spPr>
          <a:xfrm>
            <a:off x="9620121" y="3718895"/>
            <a:ext cx="2531686" cy="3108960"/>
          </a:xfrm>
          <a:prstGeom prst="rect">
            <a:avLst/>
          </a:prstGeom>
        </p:spPr>
      </p:pic>
      <p:sp>
        <p:nvSpPr>
          <p:cNvPr id="6" name="Footer Placeholder 5">
            <a:extLst>
              <a:ext uri="{FF2B5EF4-FFF2-40B4-BE49-F238E27FC236}">
                <a16:creationId xmlns:a16="http://schemas.microsoft.com/office/drawing/2014/main" id="{61DEF71C-35DD-13F5-FF4F-284E10EE8992}"/>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276047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B835223-849B-6CA0-D4AC-0AFF3D496054}"/>
              </a:ext>
            </a:extLst>
          </p:cNvPr>
          <p:cNvSpPr>
            <a:spLocks noGrp="1"/>
          </p:cNvSpPr>
          <p:nvPr>
            <p:ph type="body" sz="quarter" idx="33"/>
          </p:nvPr>
        </p:nvSpPr>
        <p:spPr>
          <a:xfrm>
            <a:off x="530449" y="876632"/>
            <a:ext cx="10826302" cy="3784600"/>
          </a:xfrm>
        </p:spPr>
        <p:txBody>
          <a:bodyPr/>
          <a:lstStyle/>
          <a:p>
            <a:pPr>
              <a:spcBef>
                <a:spcPts val="1200"/>
              </a:spcBef>
              <a:spcAft>
                <a:spcPts val="1800"/>
              </a:spcAft>
            </a:pPr>
            <a:r>
              <a:rPr lang="en-US" b="1" i="0" dirty="0">
                <a:solidFill>
                  <a:srgbClr val="333333"/>
                </a:solidFill>
                <a:effectLst/>
              </a:rPr>
              <a:t>Heterogeneous Integration</a:t>
            </a:r>
            <a:r>
              <a:rPr lang="en-US" b="0" i="0" dirty="0">
                <a:solidFill>
                  <a:srgbClr val="333333"/>
                </a:solidFill>
                <a:effectLst/>
              </a:rPr>
              <a:t> refers to the integration of separately manufactured components into a higher-level assembly that, in the aggregate, provides enhanced functionality and improved operating characteristics. (Source: </a:t>
            </a:r>
            <a:r>
              <a:rPr lang="en-US" dirty="0">
                <a:hlinkClick r:id="rId3"/>
              </a:rPr>
              <a:t>IEEE Electronics Packaging Society</a:t>
            </a:r>
            <a:r>
              <a:rPr lang="en-US" dirty="0"/>
              <a:t>)</a:t>
            </a:r>
            <a:endParaRPr lang="en-US" b="1" dirty="0"/>
          </a:p>
          <a:p>
            <a:pPr lvl="2">
              <a:spcBef>
                <a:spcPts val="0"/>
              </a:spcBef>
              <a:spcAft>
                <a:spcPts val="0"/>
              </a:spcAft>
            </a:pPr>
            <a:r>
              <a:rPr lang="en-US" sz="1800" dirty="0"/>
              <a:t>2D Heterogeneous Integration places chips/components </a:t>
            </a:r>
            <a:r>
              <a:rPr lang="en-US" sz="1800" u="sng" dirty="0"/>
              <a:t>side-by-side</a:t>
            </a:r>
            <a:r>
              <a:rPr lang="en-US" sz="1800" dirty="0"/>
              <a:t> in a single substrate.</a:t>
            </a:r>
          </a:p>
          <a:p>
            <a:pPr lvl="2">
              <a:spcBef>
                <a:spcPts val="0"/>
              </a:spcBef>
              <a:spcAft>
                <a:spcPts val="0"/>
              </a:spcAft>
            </a:pPr>
            <a:r>
              <a:rPr lang="en-US" sz="1800" dirty="0"/>
              <a:t>2.5D Heterogeneous Integration: components are placed side by side on an interposer</a:t>
            </a:r>
          </a:p>
          <a:p>
            <a:pPr lvl="2">
              <a:spcBef>
                <a:spcPts val="0"/>
              </a:spcBef>
              <a:spcAft>
                <a:spcPts val="0"/>
              </a:spcAft>
            </a:pPr>
            <a:r>
              <a:rPr lang="en-US" sz="1800" dirty="0"/>
              <a:t>3D Heterogeneous Integration: Chips and packages are stacked </a:t>
            </a:r>
            <a:r>
              <a:rPr lang="en-US" sz="1800" u="sng" dirty="0"/>
              <a:t>vertically</a:t>
            </a:r>
          </a:p>
          <a:p>
            <a:pPr marL="103188" indent="-285750">
              <a:spcBef>
                <a:spcPts val="1800"/>
              </a:spcBef>
              <a:spcAft>
                <a:spcPts val="1200"/>
              </a:spcAft>
            </a:pPr>
            <a:r>
              <a:rPr lang="en-US" b="1" dirty="0"/>
              <a:t>Type of customers </a:t>
            </a:r>
            <a:r>
              <a:rPr lang="en-US" dirty="0"/>
              <a:t>moving to 2.5D or 3DHI</a:t>
            </a:r>
          </a:p>
          <a:p>
            <a:pPr marL="519112" lvl="2" indent="-171450">
              <a:spcBef>
                <a:spcPts val="0"/>
              </a:spcBef>
            </a:pPr>
            <a:r>
              <a:rPr lang="en-US" sz="1800" dirty="0"/>
              <a:t>Aerospace and Defense customers 2.5/3D (mmW), and research in the THz region</a:t>
            </a:r>
          </a:p>
          <a:p>
            <a:pPr marL="519112" lvl="2" indent="-171450">
              <a:spcBef>
                <a:spcPts val="0"/>
              </a:spcBef>
            </a:pPr>
            <a:r>
              <a:rPr lang="en-US" sz="1800" dirty="0"/>
              <a:t>Automotive customers 3DHI (mmW), particularly WLP and AIP (Antenna-in-Package)</a:t>
            </a:r>
          </a:p>
          <a:p>
            <a:pPr marL="519112" lvl="2" indent="-171450">
              <a:spcBef>
                <a:spcPts val="0"/>
              </a:spcBef>
            </a:pPr>
            <a:r>
              <a:rPr lang="en-US" sz="1800" dirty="0"/>
              <a:t>Traditional 2D Module and package customers 2-2.5D mmW (5G), 3D? (6G)</a:t>
            </a:r>
          </a:p>
          <a:p>
            <a:pPr lvl="1"/>
            <a:endParaRPr lang="en-US" dirty="0"/>
          </a:p>
        </p:txBody>
      </p:sp>
      <p:sp>
        <p:nvSpPr>
          <p:cNvPr id="4" name="Title 3">
            <a:extLst>
              <a:ext uri="{FF2B5EF4-FFF2-40B4-BE49-F238E27FC236}">
                <a16:creationId xmlns:a16="http://schemas.microsoft.com/office/drawing/2014/main" id="{60AB4EA8-2047-432E-0487-2CB21E47F9E8}"/>
              </a:ext>
            </a:extLst>
          </p:cNvPr>
          <p:cNvSpPr>
            <a:spLocks noGrp="1"/>
          </p:cNvSpPr>
          <p:nvPr>
            <p:ph type="title"/>
          </p:nvPr>
        </p:nvSpPr>
        <p:spPr>
          <a:xfrm>
            <a:off x="685800" y="325356"/>
            <a:ext cx="10515600" cy="369332"/>
          </a:xfrm>
        </p:spPr>
        <p:txBody>
          <a:bodyPr/>
          <a:lstStyle/>
          <a:p>
            <a:r>
              <a:rPr lang="en-US" dirty="0"/>
              <a:t>What is Heterogeneous Integration ?</a:t>
            </a:r>
          </a:p>
        </p:txBody>
      </p:sp>
      <p:grpSp>
        <p:nvGrpSpPr>
          <p:cNvPr id="286" name="Group 285">
            <a:extLst>
              <a:ext uri="{FF2B5EF4-FFF2-40B4-BE49-F238E27FC236}">
                <a16:creationId xmlns:a16="http://schemas.microsoft.com/office/drawing/2014/main" id="{53421777-986F-FC78-E5C7-27BE39B27303}"/>
              </a:ext>
            </a:extLst>
          </p:cNvPr>
          <p:cNvGrpSpPr/>
          <p:nvPr/>
        </p:nvGrpSpPr>
        <p:grpSpPr>
          <a:xfrm>
            <a:off x="564395" y="5133649"/>
            <a:ext cx="3457862" cy="1169607"/>
            <a:chOff x="685800" y="4609637"/>
            <a:chExt cx="4888742" cy="1653597"/>
          </a:xfrm>
        </p:grpSpPr>
        <p:sp>
          <p:nvSpPr>
            <p:cNvPr id="82" name="Rectangle 81">
              <a:extLst>
                <a:ext uri="{FF2B5EF4-FFF2-40B4-BE49-F238E27FC236}">
                  <a16:creationId xmlns:a16="http://schemas.microsoft.com/office/drawing/2014/main" id="{A66B5C76-5039-A9FE-5703-D4AF66616F04}"/>
                </a:ext>
              </a:extLst>
            </p:cNvPr>
            <p:cNvSpPr/>
            <p:nvPr/>
          </p:nvSpPr>
          <p:spPr>
            <a:xfrm>
              <a:off x="690811" y="5132366"/>
              <a:ext cx="4875202" cy="182453"/>
            </a:xfrm>
            <a:prstGeom prst="rect">
              <a:avLst/>
            </a:prstGeom>
            <a:pattFill prst="pct5">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83" name="Rectangle 82">
              <a:extLst>
                <a:ext uri="{FF2B5EF4-FFF2-40B4-BE49-F238E27FC236}">
                  <a16:creationId xmlns:a16="http://schemas.microsoft.com/office/drawing/2014/main" id="{EF1BD499-12FE-11D8-4F01-4D5D4C75D3CD}"/>
                </a:ext>
              </a:extLst>
            </p:cNvPr>
            <p:cNvSpPr/>
            <p:nvPr/>
          </p:nvSpPr>
          <p:spPr>
            <a:xfrm>
              <a:off x="691347" y="5853641"/>
              <a:ext cx="4877026" cy="268715"/>
            </a:xfrm>
            <a:prstGeom prst="rect">
              <a:avLst/>
            </a:prstGeom>
            <a:pattFill prst="pct5">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84" name="Rectangle 83">
              <a:extLst>
                <a:ext uri="{FF2B5EF4-FFF2-40B4-BE49-F238E27FC236}">
                  <a16:creationId xmlns:a16="http://schemas.microsoft.com/office/drawing/2014/main" id="{BD180CCD-E4BC-7181-1D30-3D6AB7BA665D}"/>
                </a:ext>
              </a:extLst>
            </p:cNvPr>
            <p:cNvSpPr/>
            <p:nvPr/>
          </p:nvSpPr>
          <p:spPr>
            <a:xfrm>
              <a:off x="685800" y="5129073"/>
              <a:ext cx="4888742" cy="989962"/>
            </a:xfrm>
            <a:prstGeom prst="rect">
              <a:avLst/>
            </a:prstGeom>
            <a:no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85" name="Rectangle 84">
              <a:extLst>
                <a:ext uri="{FF2B5EF4-FFF2-40B4-BE49-F238E27FC236}">
                  <a16:creationId xmlns:a16="http://schemas.microsoft.com/office/drawing/2014/main" id="{B43A57D6-2D9B-F1A7-B774-EABF7D27ACB1}"/>
                </a:ext>
              </a:extLst>
            </p:cNvPr>
            <p:cNvSpPr/>
            <p:nvPr/>
          </p:nvSpPr>
          <p:spPr>
            <a:xfrm>
              <a:off x="2032931" y="5007803"/>
              <a:ext cx="1482165" cy="121817"/>
            </a:xfrm>
            <a:prstGeom prst="rect">
              <a:avLst/>
            </a:prstGeom>
            <a:solidFill>
              <a:srgbClr val="0000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86" name="Rectangle 85">
              <a:extLst>
                <a:ext uri="{FF2B5EF4-FFF2-40B4-BE49-F238E27FC236}">
                  <a16:creationId xmlns:a16="http://schemas.microsoft.com/office/drawing/2014/main" id="{911876C8-F8D9-B3F9-BE8D-A225DE441B0F}"/>
                </a:ext>
              </a:extLst>
            </p:cNvPr>
            <p:cNvSpPr/>
            <p:nvPr/>
          </p:nvSpPr>
          <p:spPr>
            <a:xfrm>
              <a:off x="4819607" y="5236121"/>
              <a:ext cx="443358" cy="82194"/>
            </a:xfrm>
            <a:prstGeom prst="rect">
              <a:avLst/>
            </a:prstGeom>
            <a:solidFill>
              <a:srgbClr val="00B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88" name="Rectangle 87">
              <a:extLst>
                <a:ext uri="{FF2B5EF4-FFF2-40B4-BE49-F238E27FC236}">
                  <a16:creationId xmlns:a16="http://schemas.microsoft.com/office/drawing/2014/main" id="{D2E4B151-93ED-2BB4-3957-55D776B43C71}"/>
                </a:ext>
              </a:extLst>
            </p:cNvPr>
            <p:cNvSpPr/>
            <p:nvPr/>
          </p:nvSpPr>
          <p:spPr>
            <a:xfrm>
              <a:off x="4572128" y="6119035"/>
              <a:ext cx="823288" cy="136670"/>
            </a:xfrm>
            <a:prstGeom prst="rect">
              <a:avLst/>
            </a:prstGeom>
            <a:solidFill>
              <a:srgbClr val="000000">
                <a:lumMod val="50000"/>
                <a:lumOff val="50000"/>
              </a:srgbClr>
            </a:solidFill>
            <a:ln w="25400"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89" name="Rectangle 88">
              <a:extLst>
                <a:ext uri="{FF2B5EF4-FFF2-40B4-BE49-F238E27FC236}">
                  <a16:creationId xmlns:a16="http://schemas.microsoft.com/office/drawing/2014/main" id="{89560DB8-5DEB-8485-DD71-E47409D233C1}"/>
                </a:ext>
              </a:extLst>
            </p:cNvPr>
            <p:cNvSpPr/>
            <p:nvPr/>
          </p:nvSpPr>
          <p:spPr>
            <a:xfrm>
              <a:off x="690811" y="5488242"/>
              <a:ext cx="4873629" cy="217784"/>
            </a:xfrm>
            <a:prstGeom prst="rect">
              <a:avLst/>
            </a:prstGeom>
            <a:pattFill prst="lt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91" name="TextBox 90">
              <a:extLst>
                <a:ext uri="{FF2B5EF4-FFF2-40B4-BE49-F238E27FC236}">
                  <a16:creationId xmlns:a16="http://schemas.microsoft.com/office/drawing/2014/main" id="{B1E5D7AE-8791-A060-C10D-81D7F681F1FC}"/>
                </a:ext>
              </a:extLst>
            </p:cNvPr>
            <p:cNvSpPr txBox="1"/>
            <p:nvPr/>
          </p:nvSpPr>
          <p:spPr>
            <a:xfrm>
              <a:off x="4991908" y="5858932"/>
              <a:ext cx="373735" cy="12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rPr>
                <a:t>PC3</a:t>
              </a:r>
            </a:p>
          </p:txBody>
        </p:sp>
        <p:sp>
          <p:nvSpPr>
            <p:cNvPr id="93" name="Rectangle 92">
              <a:extLst>
                <a:ext uri="{FF2B5EF4-FFF2-40B4-BE49-F238E27FC236}">
                  <a16:creationId xmlns:a16="http://schemas.microsoft.com/office/drawing/2014/main" id="{889BCB53-8C2C-772C-2824-34301966CEBB}"/>
                </a:ext>
              </a:extLst>
            </p:cNvPr>
            <p:cNvSpPr/>
            <p:nvPr/>
          </p:nvSpPr>
          <p:spPr>
            <a:xfrm>
              <a:off x="3640233" y="4999078"/>
              <a:ext cx="1274979" cy="127046"/>
            </a:xfrm>
            <a:prstGeom prst="rect">
              <a:avLst/>
            </a:prstGeom>
            <a:solidFill>
              <a:srgbClr val="0000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94" name="Rectangle 93">
              <a:extLst>
                <a:ext uri="{FF2B5EF4-FFF2-40B4-BE49-F238E27FC236}">
                  <a16:creationId xmlns:a16="http://schemas.microsoft.com/office/drawing/2014/main" id="{A5F14758-DA3F-0651-6D68-5FE3A18DF80B}"/>
                </a:ext>
              </a:extLst>
            </p:cNvPr>
            <p:cNvSpPr/>
            <p:nvPr/>
          </p:nvSpPr>
          <p:spPr>
            <a:xfrm>
              <a:off x="3782383" y="4779398"/>
              <a:ext cx="306472" cy="30318"/>
            </a:xfrm>
            <a:prstGeom prst="rect">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96" name="Rectangle 95">
              <a:extLst>
                <a:ext uri="{FF2B5EF4-FFF2-40B4-BE49-F238E27FC236}">
                  <a16:creationId xmlns:a16="http://schemas.microsoft.com/office/drawing/2014/main" id="{9F423C6C-026F-BAA1-05F8-9ACA59CFD056}"/>
                </a:ext>
              </a:extLst>
            </p:cNvPr>
            <p:cNvSpPr/>
            <p:nvPr/>
          </p:nvSpPr>
          <p:spPr>
            <a:xfrm>
              <a:off x="4008486" y="4812713"/>
              <a:ext cx="86267" cy="28652"/>
            </a:xfrm>
            <a:prstGeom prst="rect">
              <a:avLst/>
            </a:pr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97" name="Rectangle 96">
              <a:extLst>
                <a:ext uri="{FF2B5EF4-FFF2-40B4-BE49-F238E27FC236}">
                  <a16:creationId xmlns:a16="http://schemas.microsoft.com/office/drawing/2014/main" id="{1B924D39-F76B-CB61-D522-317ABE3FA8BF}"/>
                </a:ext>
              </a:extLst>
            </p:cNvPr>
            <p:cNvSpPr/>
            <p:nvPr/>
          </p:nvSpPr>
          <p:spPr>
            <a:xfrm>
              <a:off x="4409573" y="4808715"/>
              <a:ext cx="86267" cy="32650"/>
            </a:xfrm>
            <a:prstGeom prst="rect">
              <a:avLst/>
            </a:pr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98" name="Rectangle 97">
              <a:extLst>
                <a:ext uri="{FF2B5EF4-FFF2-40B4-BE49-F238E27FC236}">
                  <a16:creationId xmlns:a16="http://schemas.microsoft.com/office/drawing/2014/main" id="{C874CD18-B11F-B107-85BC-F126245F5229}"/>
                </a:ext>
              </a:extLst>
            </p:cNvPr>
            <p:cNvSpPr/>
            <p:nvPr/>
          </p:nvSpPr>
          <p:spPr>
            <a:xfrm>
              <a:off x="4407607" y="4781396"/>
              <a:ext cx="300574" cy="29319"/>
            </a:xfrm>
            <a:prstGeom prst="rect">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99" name="Oval 98">
              <a:extLst>
                <a:ext uri="{FF2B5EF4-FFF2-40B4-BE49-F238E27FC236}">
                  <a16:creationId xmlns:a16="http://schemas.microsoft.com/office/drawing/2014/main" id="{B1E82AC0-679B-3AFD-FFAB-6EB538129DD9}"/>
                </a:ext>
              </a:extLst>
            </p:cNvPr>
            <p:cNvSpPr/>
            <p:nvPr/>
          </p:nvSpPr>
          <p:spPr>
            <a:xfrm>
              <a:off x="3847023" y="4755410"/>
              <a:ext cx="123865" cy="2398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00" name="Oval 99">
              <a:extLst>
                <a:ext uri="{FF2B5EF4-FFF2-40B4-BE49-F238E27FC236}">
                  <a16:creationId xmlns:a16="http://schemas.microsoft.com/office/drawing/2014/main" id="{1C6F991E-7F38-F2D0-9F13-70136C4FD707}"/>
                </a:ext>
              </a:extLst>
            </p:cNvPr>
            <p:cNvSpPr/>
            <p:nvPr/>
          </p:nvSpPr>
          <p:spPr>
            <a:xfrm>
              <a:off x="4543027" y="4757409"/>
              <a:ext cx="123865" cy="2398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01" name="Freeform 72">
              <a:extLst>
                <a:ext uri="{FF2B5EF4-FFF2-40B4-BE49-F238E27FC236}">
                  <a16:creationId xmlns:a16="http://schemas.microsoft.com/office/drawing/2014/main" id="{A302BE1B-EA9B-6983-2975-A83019791902}"/>
                </a:ext>
              </a:extLst>
            </p:cNvPr>
            <p:cNvSpPr/>
            <p:nvPr/>
          </p:nvSpPr>
          <p:spPr>
            <a:xfrm>
              <a:off x="3270780" y="4609637"/>
              <a:ext cx="644574" cy="392937"/>
            </a:xfrm>
            <a:custGeom>
              <a:avLst/>
              <a:gdLst>
                <a:gd name="connsiteX0" fmla="*/ 1455420 w 1459876"/>
                <a:gd name="connsiteY0" fmla="*/ 281653 h 738853"/>
                <a:gd name="connsiteX1" fmla="*/ 1234440 w 1459876"/>
                <a:gd name="connsiteY1" fmla="*/ 18763 h 738853"/>
                <a:gd name="connsiteX2" fmla="*/ 0 w 1459876"/>
                <a:gd name="connsiteY2" fmla="*/ 738853 h 738853"/>
              </a:gdLst>
              <a:ahLst/>
              <a:cxnLst>
                <a:cxn ang="0">
                  <a:pos x="connsiteX0" y="connsiteY0"/>
                </a:cxn>
                <a:cxn ang="0">
                  <a:pos x="connsiteX1" y="connsiteY1"/>
                </a:cxn>
                <a:cxn ang="0">
                  <a:pos x="connsiteX2" y="connsiteY2"/>
                </a:cxn>
              </a:cxnLst>
              <a:rect l="l" t="t" r="r" b="b"/>
              <a:pathLst>
                <a:path w="1459876" h="738853">
                  <a:moveTo>
                    <a:pt x="1455420" y="281653"/>
                  </a:moveTo>
                  <a:cubicBezTo>
                    <a:pt x="1466215" y="112108"/>
                    <a:pt x="1477010" y="-57437"/>
                    <a:pt x="1234440" y="18763"/>
                  </a:cubicBezTo>
                  <a:cubicBezTo>
                    <a:pt x="991870" y="94963"/>
                    <a:pt x="495935" y="416908"/>
                    <a:pt x="0" y="738853"/>
                  </a:cubicBezTo>
                </a:path>
              </a:pathLst>
            </a:custGeom>
            <a:noFill/>
            <a:ln w="22225">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76">
              <a:extLst>
                <a:ext uri="{FF2B5EF4-FFF2-40B4-BE49-F238E27FC236}">
                  <a16:creationId xmlns:a16="http://schemas.microsoft.com/office/drawing/2014/main" id="{77B33716-C4EC-2E0B-7AEC-F38DC6A1BBA0}"/>
                </a:ext>
              </a:extLst>
            </p:cNvPr>
            <p:cNvSpPr/>
            <p:nvPr/>
          </p:nvSpPr>
          <p:spPr>
            <a:xfrm flipH="1">
              <a:off x="4595855" y="4609637"/>
              <a:ext cx="703313" cy="407203"/>
            </a:xfrm>
            <a:custGeom>
              <a:avLst/>
              <a:gdLst>
                <a:gd name="connsiteX0" fmla="*/ 1455420 w 1459876"/>
                <a:gd name="connsiteY0" fmla="*/ 281653 h 738853"/>
                <a:gd name="connsiteX1" fmla="*/ 1234440 w 1459876"/>
                <a:gd name="connsiteY1" fmla="*/ 18763 h 738853"/>
                <a:gd name="connsiteX2" fmla="*/ 0 w 1459876"/>
                <a:gd name="connsiteY2" fmla="*/ 738853 h 738853"/>
              </a:gdLst>
              <a:ahLst/>
              <a:cxnLst>
                <a:cxn ang="0">
                  <a:pos x="connsiteX0" y="connsiteY0"/>
                </a:cxn>
                <a:cxn ang="0">
                  <a:pos x="connsiteX1" y="connsiteY1"/>
                </a:cxn>
                <a:cxn ang="0">
                  <a:pos x="connsiteX2" y="connsiteY2"/>
                </a:cxn>
              </a:cxnLst>
              <a:rect l="l" t="t" r="r" b="b"/>
              <a:pathLst>
                <a:path w="1459876" h="738853">
                  <a:moveTo>
                    <a:pt x="1455420" y="281653"/>
                  </a:moveTo>
                  <a:cubicBezTo>
                    <a:pt x="1466215" y="112108"/>
                    <a:pt x="1477010" y="-57437"/>
                    <a:pt x="1234440" y="18763"/>
                  </a:cubicBezTo>
                  <a:cubicBezTo>
                    <a:pt x="991870" y="94963"/>
                    <a:pt x="495935" y="416908"/>
                    <a:pt x="0" y="738853"/>
                  </a:cubicBezTo>
                </a:path>
              </a:pathLst>
            </a:custGeom>
            <a:noFill/>
            <a:ln w="22225">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E2110D3-F246-9198-AF01-EDAAB8FE237C}"/>
                </a:ext>
              </a:extLst>
            </p:cNvPr>
            <p:cNvSpPr/>
            <p:nvPr/>
          </p:nvSpPr>
          <p:spPr>
            <a:xfrm>
              <a:off x="5097687" y="4992145"/>
              <a:ext cx="318627" cy="133978"/>
            </a:xfrm>
            <a:prstGeom prst="rect">
              <a:avLst/>
            </a:prstGeom>
            <a:solidFill>
              <a:srgbClr val="0000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grpSp>
          <p:nvGrpSpPr>
            <p:cNvPr id="105" name="Group 104">
              <a:extLst>
                <a:ext uri="{FF2B5EF4-FFF2-40B4-BE49-F238E27FC236}">
                  <a16:creationId xmlns:a16="http://schemas.microsoft.com/office/drawing/2014/main" id="{930F02FB-FAC6-E82E-8A5D-936FD6A0ABD0}"/>
                </a:ext>
              </a:extLst>
            </p:cNvPr>
            <p:cNvGrpSpPr/>
            <p:nvPr/>
          </p:nvGrpSpPr>
          <p:grpSpPr>
            <a:xfrm>
              <a:off x="3680100" y="4748081"/>
              <a:ext cx="1148996" cy="243207"/>
              <a:chOff x="6356604" y="1906270"/>
              <a:chExt cx="1484376" cy="463550"/>
            </a:xfrm>
          </p:grpSpPr>
          <p:cxnSp>
            <p:nvCxnSpPr>
              <p:cNvPr id="106" name="Straight Connector 105">
                <a:extLst>
                  <a:ext uri="{FF2B5EF4-FFF2-40B4-BE49-F238E27FC236}">
                    <a16:creationId xmlns:a16="http://schemas.microsoft.com/office/drawing/2014/main" id="{CFE0B4E8-2BA0-9704-0311-65708BB89BD0}"/>
                  </a:ext>
                </a:extLst>
              </p:cNvPr>
              <p:cNvCxnSpPr/>
              <p:nvPr/>
            </p:nvCxnSpPr>
            <p:spPr>
              <a:xfrm flipV="1">
                <a:off x="6356985" y="1910715"/>
                <a:ext cx="0" cy="1143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9D2AC152-CA88-6D62-2691-B66508416A0F}"/>
                  </a:ext>
                </a:extLst>
              </p:cNvPr>
              <p:cNvGrpSpPr/>
              <p:nvPr/>
            </p:nvGrpSpPr>
            <p:grpSpPr>
              <a:xfrm>
                <a:off x="6356604" y="1906270"/>
                <a:ext cx="1484376" cy="463550"/>
                <a:chOff x="6356604" y="1906270"/>
                <a:chExt cx="1484376" cy="463550"/>
              </a:xfrm>
            </p:grpSpPr>
            <p:sp>
              <p:nvSpPr>
                <p:cNvPr id="108" name="Rectangle 107">
                  <a:extLst>
                    <a:ext uri="{FF2B5EF4-FFF2-40B4-BE49-F238E27FC236}">
                      <a16:creationId xmlns:a16="http://schemas.microsoft.com/office/drawing/2014/main" id="{1D45A8C5-6238-4517-CD73-6959EC0F3AC7}"/>
                    </a:ext>
                  </a:extLst>
                </p:cNvPr>
                <p:cNvSpPr/>
                <p:nvPr/>
              </p:nvSpPr>
              <p:spPr>
                <a:xfrm>
                  <a:off x="6356604" y="2026920"/>
                  <a:ext cx="1479296" cy="3429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cxnSp>
              <p:nvCxnSpPr>
                <p:cNvPr id="109" name="Straight Connector 108">
                  <a:extLst>
                    <a:ext uri="{FF2B5EF4-FFF2-40B4-BE49-F238E27FC236}">
                      <a16:creationId xmlns:a16="http://schemas.microsoft.com/office/drawing/2014/main" id="{138443C7-E02B-D2A4-69BA-0C81F434D308}"/>
                    </a:ext>
                  </a:extLst>
                </p:cNvPr>
                <p:cNvCxnSpPr/>
                <p:nvPr/>
              </p:nvCxnSpPr>
              <p:spPr>
                <a:xfrm>
                  <a:off x="6356985" y="1908810"/>
                  <a:ext cx="13906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09FF2B0-C33D-C6DF-6773-92D7CECD639C}"/>
                    </a:ext>
                  </a:extLst>
                </p:cNvPr>
                <p:cNvCxnSpPr/>
                <p:nvPr/>
              </p:nvCxnSpPr>
              <p:spPr>
                <a:xfrm>
                  <a:off x="6499860" y="1906905"/>
                  <a:ext cx="24765" cy="647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EFB9AED-1023-7BF5-DAAE-DC8AC7649173}"/>
                    </a:ext>
                  </a:extLst>
                </p:cNvPr>
                <p:cNvCxnSpPr/>
                <p:nvPr/>
              </p:nvCxnSpPr>
              <p:spPr>
                <a:xfrm flipH="1">
                  <a:off x="6798945" y="1906905"/>
                  <a:ext cx="11430" cy="590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5E96754-11E3-1246-2A57-14FC5DD126E6}"/>
                    </a:ext>
                  </a:extLst>
                </p:cNvPr>
                <p:cNvCxnSpPr/>
                <p:nvPr/>
              </p:nvCxnSpPr>
              <p:spPr>
                <a:xfrm>
                  <a:off x="6814185" y="1908810"/>
                  <a:ext cx="6134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FC7DAE1-F2F4-B657-417C-233C232B7683}"/>
                    </a:ext>
                  </a:extLst>
                </p:cNvPr>
                <p:cNvCxnSpPr/>
                <p:nvPr/>
              </p:nvCxnSpPr>
              <p:spPr>
                <a:xfrm>
                  <a:off x="7429500" y="1906905"/>
                  <a:ext cx="24765" cy="647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088E8F-A6D2-C165-7263-D0BAB5295FF0}"/>
                    </a:ext>
                  </a:extLst>
                </p:cNvPr>
                <p:cNvCxnSpPr/>
                <p:nvPr/>
              </p:nvCxnSpPr>
              <p:spPr>
                <a:xfrm flipH="1">
                  <a:off x="7657465" y="1906905"/>
                  <a:ext cx="11430" cy="590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14240AC-3438-F8BB-85AC-CAE1D9D4973C}"/>
                    </a:ext>
                  </a:extLst>
                </p:cNvPr>
                <p:cNvCxnSpPr/>
                <p:nvPr/>
              </p:nvCxnSpPr>
              <p:spPr>
                <a:xfrm>
                  <a:off x="7667625" y="1906270"/>
                  <a:ext cx="173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509CDE4-9F2A-C1E0-121E-97337541C430}"/>
                    </a:ext>
                  </a:extLst>
                </p:cNvPr>
                <p:cNvCxnSpPr/>
                <p:nvPr/>
              </p:nvCxnSpPr>
              <p:spPr>
                <a:xfrm flipV="1">
                  <a:off x="7837805" y="1918335"/>
                  <a:ext cx="0" cy="1143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7" name="Rounded Rectangle 81">
              <a:extLst>
                <a:ext uri="{FF2B5EF4-FFF2-40B4-BE49-F238E27FC236}">
                  <a16:creationId xmlns:a16="http://schemas.microsoft.com/office/drawing/2014/main" id="{0DE7385C-A275-676D-C123-CE1B912F0EC3}"/>
                </a:ext>
              </a:extLst>
            </p:cNvPr>
            <p:cNvSpPr/>
            <p:nvPr/>
          </p:nvSpPr>
          <p:spPr>
            <a:xfrm>
              <a:off x="4504688" y="4779398"/>
              <a:ext cx="212340" cy="31983"/>
            </a:xfrm>
            <a:prstGeom prst="roundRect">
              <a:avLst/>
            </a:prstGeom>
            <a:pattFill prst="pct50">
              <a:fgClr>
                <a:srgbClr val="E90029"/>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30" name="Rectangle 129">
              <a:extLst>
                <a:ext uri="{FF2B5EF4-FFF2-40B4-BE49-F238E27FC236}">
                  <a16:creationId xmlns:a16="http://schemas.microsoft.com/office/drawing/2014/main" id="{1A16FDA3-78B7-D623-03B4-D9240A864B3D}"/>
                </a:ext>
              </a:extLst>
            </p:cNvPr>
            <p:cNvSpPr/>
            <p:nvPr/>
          </p:nvSpPr>
          <p:spPr>
            <a:xfrm>
              <a:off x="3794565" y="5863828"/>
              <a:ext cx="474031" cy="127046"/>
            </a:xfrm>
            <a:prstGeom prst="rect">
              <a:avLst/>
            </a:prstGeom>
            <a:solidFill>
              <a:srgbClr val="FF00FF"/>
            </a:solidFill>
            <a:ln w="25400" cap="flat" cmpd="sng" algn="ctr">
              <a:solidFill>
                <a:srgbClr val="FF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34" name="Rectangle 133">
              <a:extLst>
                <a:ext uri="{FF2B5EF4-FFF2-40B4-BE49-F238E27FC236}">
                  <a16:creationId xmlns:a16="http://schemas.microsoft.com/office/drawing/2014/main" id="{AEDD0CD0-1DEA-302A-78EA-ECE47AD49F11}"/>
                </a:ext>
              </a:extLst>
            </p:cNvPr>
            <p:cNvSpPr/>
            <p:nvPr/>
          </p:nvSpPr>
          <p:spPr>
            <a:xfrm>
              <a:off x="4986341" y="5319382"/>
              <a:ext cx="106135" cy="529029"/>
            </a:xfrm>
            <a:prstGeom prst="rect">
              <a:avLst/>
            </a:prstGeom>
            <a:pattFill prst="dk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38" name="Rectangle 137">
              <a:extLst>
                <a:ext uri="{FF2B5EF4-FFF2-40B4-BE49-F238E27FC236}">
                  <a16:creationId xmlns:a16="http://schemas.microsoft.com/office/drawing/2014/main" id="{E9803D90-4893-5891-6464-AE8897A3558F}"/>
                </a:ext>
              </a:extLst>
            </p:cNvPr>
            <p:cNvSpPr/>
            <p:nvPr/>
          </p:nvSpPr>
          <p:spPr>
            <a:xfrm>
              <a:off x="5127212" y="5139187"/>
              <a:ext cx="106135" cy="82194"/>
            </a:xfrm>
            <a:prstGeom prst="rect">
              <a:avLst/>
            </a:prstGeom>
            <a:pattFill prst="dk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42" name="Rounded Rectangle 137">
              <a:extLst>
                <a:ext uri="{FF2B5EF4-FFF2-40B4-BE49-F238E27FC236}">
                  <a16:creationId xmlns:a16="http://schemas.microsoft.com/office/drawing/2014/main" id="{1475DA14-8DE3-9F35-4A35-F7AE1DC649A3}"/>
                </a:ext>
              </a:extLst>
            </p:cNvPr>
            <p:cNvSpPr/>
            <p:nvPr/>
          </p:nvSpPr>
          <p:spPr>
            <a:xfrm>
              <a:off x="3814582" y="4777399"/>
              <a:ext cx="212340" cy="31983"/>
            </a:xfrm>
            <a:prstGeom prst="roundRect">
              <a:avLst/>
            </a:prstGeom>
            <a:pattFill prst="pct50">
              <a:fgClr>
                <a:srgbClr val="E90029"/>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43" name="Rounded Rectangle 138">
              <a:extLst>
                <a:ext uri="{FF2B5EF4-FFF2-40B4-BE49-F238E27FC236}">
                  <a16:creationId xmlns:a16="http://schemas.microsoft.com/office/drawing/2014/main" id="{FA8B1384-451B-A323-A288-20DBF014D99C}"/>
                </a:ext>
              </a:extLst>
            </p:cNvPr>
            <p:cNvSpPr/>
            <p:nvPr/>
          </p:nvSpPr>
          <p:spPr>
            <a:xfrm>
              <a:off x="3816548" y="4778732"/>
              <a:ext cx="212340" cy="31983"/>
            </a:xfrm>
            <a:prstGeom prst="roundRect">
              <a:avLst/>
            </a:prstGeom>
            <a:solidFill>
              <a:srgbClr val="E9002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44" name="Rounded Rectangle 139">
              <a:extLst>
                <a:ext uri="{FF2B5EF4-FFF2-40B4-BE49-F238E27FC236}">
                  <a16:creationId xmlns:a16="http://schemas.microsoft.com/office/drawing/2014/main" id="{B5EF03A2-E732-7CC2-D227-DA951115F0E5}"/>
                </a:ext>
              </a:extLst>
            </p:cNvPr>
            <p:cNvSpPr/>
            <p:nvPr/>
          </p:nvSpPr>
          <p:spPr>
            <a:xfrm>
              <a:off x="4504688" y="4777399"/>
              <a:ext cx="212340" cy="31983"/>
            </a:xfrm>
            <a:prstGeom prst="roundRect">
              <a:avLst/>
            </a:prstGeom>
            <a:solidFill>
              <a:srgbClr val="E9002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cxnSp>
          <p:nvCxnSpPr>
            <p:cNvPr id="147" name="Straight Connector 146">
              <a:extLst>
                <a:ext uri="{FF2B5EF4-FFF2-40B4-BE49-F238E27FC236}">
                  <a16:creationId xmlns:a16="http://schemas.microsoft.com/office/drawing/2014/main" id="{0A611515-2DBD-E44F-8962-7D0FCDCE0218}"/>
                </a:ext>
              </a:extLst>
            </p:cNvPr>
            <p:cNvCxnSpPr/>
            <p:nvPr/>
          </p:nvCxnSpPr>
          <p:spPr>
            <a:xfrm>
              <a:off x="3790989" y="4748747"/>
              <a:ext cx="24773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Trapezoid 147">
              <a:extLst>
                <a:ext uri="{FF2B5EF4-FFF2-40B4-BE49-F238E27FC236}">
                  <a16:creationId xmlns:a16="http://schemas.microsoft.com/office/drawing/2014/main" id="{B2E8AFCB-EF79-2C48-9304-BA636495C87A}"/>
                </a:ext>
              </a:extLst>
            </p:cNvPr>
            <p:cNvSpPr/>
            <p:nvPr/>
          </p:nvSpPr>
          <p:spPr>
            <a:xfrm rot="10800000">
              <a:off x="3813684" y="4751152"/>
              <a:ext cx="220315" cy="28245"/>
            </a:xfrm>
            <a:prstGeom prst="trapezoid">
              <a:avLst>
                <a:gd name="adj" fmla="val 81412"/>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50" name="Trapezoid 149">
              <a:extLst>
                <a:ext uri="{FF2B5EF4-FFF2-40B4-BE49-F238E27FC236}">
                  <a16:creationId xmlns:a16="http://schemas.microsoft.com/office/drawing/2014/main" id="{17E50AC5-FC58-F091-6BEB-03CD7BBFF70E}"/>
                </a:ext>
              </a:extLst>
            </p:cNvPr>
            <p:cNvSpPr/>
            <p:nvPr/>
          </p:nvSpPr>
          <p:spPr>
            <a:xfrm rot="10800000">
              <a:off x="4502610" y="4747415"/>
              <a:ext cx="220315" cy="30390"/>
            </a:xfrm>
            <a:prstGeom prst="trapezoid">
              <a:avLst>
                <a:gd name="adj" fmla="val 81412"/>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nvGrpSpPr>
            <p:cNvPr id="197" name="Group 196">
              <a:extLst>
                <a:ext uri="{FF2B5EF4-FFF2-40B4-BE49-F238E27FC236}">
                  <a16:creationId xmlns:a16="http://schemas.microsoft.com/office/drawing/2014/main" id="{19235A87-7EB3-228D-AE20-C9CBF1D8AFF2}"/>
                </a:ext>
              </a:extLst>
            </p:cNvPr>
            <p:cNvGrpSpPr/>
            <p:nvPr/>
          </p:nvGrpSpPr>
          <p:grpSpPr>
            <a:xfrm rot="10800000">
              <a:off x="1242554" y="4687779"/>
              <a:ext cx="1148996" cy="243873"/>
              <a:chOff x="-6496915" y="4195326"/>
              <a:chExt cx="1484376" cy="464820"/>
            </a:xfrm>
          </p:grpSpPr>
          <p:sp>
            <p:nvSpPr>
              <p:cNvPr id="172" name="Rectangle 171">
                <a:extLst>
                  <a:ext uri="{FF2B5EF4-FFF2-40B4-BE49-F238E27FC236}">
                    <a16:creationId xmlns:a16="http://schemas.microsoft.com/office/drawing/2014/main" id="{254DBB62-AF32-7205-0627-E13EBF8F6A2A}"/>
                  </a:ext>
                </a:extLst>
              </p:cNvPr>
              <p:cNvSpPr/>
              <p:nvPr/>
            </p:nvSpPr>
            <p:spPr>
              <a:xfrm>
                <a:off x="-6364777" y="4256286"/>
                <a:ext cx="395928" cy="57785"/>
              </a:xfrm>
              <a:prstGeom prst="rect">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73" name="Rectangle 172">
                <a:extLst>
                  <a:ext uri="{FF2B5EF4-FFF2-40B4-BE49-F238E27FC236}">
                    <a16:creationId xmlns:a16="http://schemas.microsoft.com/office/drawing/2014/main" id="{3719D927-CAE5-68C4-E40C-DF98B6B311B8}"/>
                  </a:ext>
                </a:extLst>
              </p:cNvPr>
              <p:cNvSpPr/>
              <p:nvPr/>
            </p:nvSpPr>
            <p:spPr>
              <a:xfrm>
                <a:off x="-6072677" y="4319785"/>
                <a:ext cx="111448" cy="54611"/>
              </a:xfrm>
              <a:prstGeom prst="rect">
                <a:avLst/>
              </a:pr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74" name="Rectangle 173">
                <a:extLst>
                  <a:ext uri="{FF2B5EF4-FFF2-40B4-BE49-F238E27FC236}">
                    <a16:creationId xmlns:a16="http://schemas.microsoft.com/office/drawing/2014/main" id="{53A6B5EB-F652-CB94-2E07-1980765C4310}"/>
                  </a:ext>
                </a:extLst>
              </p:cNvPr>
              <p:cNvSpPr/>
              <p:nvPr/>
            </p:nvSpPr>
            <p:spPr>
              <a:xfrm>
                <a:off x="-5554517" y="4312165"/>
                <a:ext cx="111448" cy="62231"/>
              </a:xfrm>
              <a:prstGeom prst="rect">
                <a:avLst/>
              </a:pr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75" name="Rectangle 174">
                <a:extLst>
                  <a:ext uri="{FF2B5EF4-FFF2-40B4-BE49-F238E27FC236}">
                    <a16:creationId xmlns:a16="http://schemas.microsoft.com/office/drawing/2014/main" id="{FCFE16D1-E284-0B0A-61E3-DFF5B3310D58}"/>
                  </a:ext>
                </a:extLst>
              </p:cNvPr>
              <p:cNvSpPr/>
              <p:nvPr/>
            </p:nvSpPr>
            <p:spPr>
              <a:xfrm>
                <a:off x="-5557057" y="4260095"/>
                <a:ext cx="388308" cy="55881"/>
              </a:xfrm>
              <a:prstGeom prst="rect">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176" name="Oval 175">
                <a:extLst>
                  <a:ext uri="{FF2B5EF4-FFF2-40B4-BE49-F238E27FC236}">
                    <a16:creationId xmlns:a16="http://schemas.microsoft.com/office/drawing/2014/main" id="{D53F23B0-F5DF-7E1F-E620-3B229B5CC6E8}"/>
                  </a:ext>
                </a:extLst>
              </p:cNvPr>
              <p:cNvSpPr/>
              <p:nvPr/>
            </p:nvSpPr>
            <p:spPr>
              <a:xfrm>
                <a:off x="-6281269" y="4210566"/>
                <a:ext cx="160020" cy="457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77" name="Oval 176">
                <a:extLst>
                  <a:ext uri="{FF2B5EF4-FFF2-40B4-BE49-F238E27FC236}">
                    <a16:creationId xmlns:a16="http://schemas.microsoft.com/office/drawing/2014/main" id="{7A1DB547-CB8E-0669-6141-856EDD37502A}"/>
                  </a:ext>
                </a:extLst>
              </p:cNvPr>
              <p:cNvSpPr/>
              <p:nvPr/>
            </p:nvSpPr>
            <p:spPr>
              <a:xfrm>
                <a:off x="-5382109" y="4214376"/>
                <a:ext cx="160020" cy="457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nvGrpSpPr>
              <p:cNvPr id="178" name="Group 177">
                <a:extLst>
                  <a:ext uri="{FF2B5EF4-FFF2-40B4-BE49-F238E27FC236}">
                    <a16:creationId xmlns:a16="http://schemas.microsoft.com/office/drawing/2014/main" id="{A041462A-98B5-3D71-F2B7-BD649D7CE649}"/>
                  </a:ext>
                </a:extLst>
              </p:cNvPr>
              <p:cNvGrpSpPr/>
              <p:nvPr/>
            </p:nvGrpSpPr>
            <p:grpSpPr>
              <a:xfrm>
                <a:off x="-6496915" y="4196596"/>
                <a:ext cx="1484376" cy="463550"/>
                <a:chOff x="6356604" y="1906270"/>
                <a:chExt cx="1484376" cy="463550"/>
              </a:xfrm>
            </p:grpSpPr>
            <p:cxnSp>
              <p:nvCxnSpPr>
                <p:cNvPr id="179" name="Straight Connector 178">
                  <a:extLst>
                    <a:ext uri="{FF2B5EF4-FFF2-40B4-BE49-F238E27FC236}">
                      <a16:creationId xmlns:a16="http://schemas.microsoft.com/office/drawing/2014/main" id="{D0A8A370-A6A2-06B0-3A49-C706C14B633F}"/>
                    </a:ext>
                  </a:extLst>
                </p:cNvPr>
                <p:cNvCxnSpPr/>
                <p:nvPr/>
              </p:nvCxnSpPr>
              <p:spPr>
                <a:xfrm flipV="1">
                  <a:off x="6356985" y="1910715"/>
                  <a:ext cx="0" cy="1143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AB1EF701-3FE8-8EF9-C708-52340FDEF65B}"/>
                    </a:ext>
                  </a:extLst>
                </p:cNvPr>
                <p:cNvGrpSpPr/>
                <p:nvPr/>
              </p:nvGrpSpPr>
              <p:grpSpPr>
                <a:xfrm>
                  <a:off x="6356604" y="1906270"/>
                  <a:ext cx="1484376" cy="463550"/>
                  <a:chOff x="6356604" y="1906270"/>
                  <a:chExt cx="1484376" cy="463550"/>
                </a:xfrm>
              </p:grpSpPr>
              <p:sp>
                <p:nvSpPr>
                  <p:cNvPr id="181" name="Rectangle 180">
                    <a:extLst>
                      <a:ext uri="{FF2B5EF4-FFF2-40B4-BE49-F238E27FC236}">
                        <a16:creationId xmlns:a16="http://schemas.microsoft.com/office/drawing/2014/main" id="{120B0F73-FE3A-B454-5A55-87E5FCF8EF41}"/>
                      </a:ext>
                    </a:extLst>
                  </p:cNvPr>
                  <p:cNvSpPr/>
                  <p:nvPr/>
                </p:nvSpPr>
                <p:spPr>
                  <a:xfrm>
                    <a:off x="6356604" y="2026920"/>
                    <a:ext cx="1479296" cy="3429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cxnSp>
                <p:nvCxnSpPr>
                  <p:cNvPr id="182" name="Straight Connector 181">
                    <a:extLst>
                      <a:ext uri="{FF2B5EF4-FFF2-40B4-BE49-F238E27FC236}">
                        <a16:creationId xmlns:a16="http://schemas.microsoft.com/office/drawing/2014/main" id="{D3B47F67-257E-16EF-33DF-FFCB3F14DDAD}"/>
                      </a:ext>
                    </a:extLst>
                  </p:cNvPr>
                  <p:cNvCxnSpPr/>
                  <p:nvPr/>
                </p:nvCxnSpPr>
                <p:spPr>
                  <a:xfrm>
                    <a:off x="6356985" y="1908810"/>
                    <a:ext cx="13906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3E14D9E-7811-92F3-19D0-487CC32B79D8}"/>
                      </a:ext>
                    </a:extLst>
                  </p:cNvPr>
                  <p:cNvCxnSpPr/>
                  <p:nvPr/>
                </p:nvCxnSpPr>
                <p:spPr>
                  <a:xfrm>
                    <a:off x="6499860" y="1906905"/>
                    <a:ext cx="24765" cy="647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2F9E1F1-33A8-EEC7-4CB8-9C9AB9D8F44F}"/>
                      </a:ext>
                    </a:extLst>
                  </p:cNvPr>
                  <p:cNvCxnSpPr/>
                  <p:nvPr/>
                </p:nvCxnSpPr>
                <p:spPr>
                  <a:xfrm flipH="1">
                    <a:off x="6798945" y="1906905"/>
                    <a:ext cx="11430" cy="590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51BAA03-A0F8-A160-ED21-0D9C8FD65724}"/>
                      </a:ext>
                    </a:extLst>
                  </p:cNvPr>
                  <p:cNvCxnSpPr/>
                  <p:nvPr/>
                </p:nvCxnSpPr>
                <p:spPr>
                  <a:xfrm>
                    <a:off x="6814185" y="1908810"/>
                    <a:ext cx="6134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7E011D0-BBE7-E11B-1707-D14221C01264}"/>
                      </a:ext>
                    </a:extLst>
                  </p:cNvPr>
                  <p:cNvCxnSpPr/>
                  <p:nvPr/>
                </p:nvCxnSpPr>
                <p:spPr>
                  <a:xfrm>
                    <a:off x="7429500" y="1906905"/>
                    <a:ext cx="24765" cy="647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9B67A5A-9C63-622C-E36F-60B5ACF7F5AC}"/>
                      </a:ext>
                    </a:extLst>
                  </p:cNvPr>
                  <p:cNvCxnSpPr/>
                  <p:nvPr/>
                </p:nvCxnSpPr>
                <p:spPr>
                  <a:xfrm flipH="1">
                    <a:off x="7657465" y="1906905"/>
                    <a:ext cx="11430" cy="590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890A1B0-FBCD-6A2B-34E6-72B83DDE2307}"/>
                      </a:ext>
                    </a:extLst>
                  </p:cNvPr>
                  <p:cNvCxnSpPr/>
                  <p:nvPr/>
                </p:nvCxnSpPr>
                <p:spPr>
                  <a:xfrm>
                    <a:off x="7667625" y="1906270"/>
                    <a:ext cx="173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ADC4985-F966-5AB5-B8CD-9BE92D881B6F}"/>
                      </a:ext>
                    </a:extLst>
                  </p:cNvPr>
                  <p:cNvCxnSpPr/>
                  <p:nvPr/>
                </p:nvCxnSpPr>
                <p:spPr>
                  <a:xfrm flipV="1">
                    <a:off x="7837805" y="1918335"/>
                    <a:ext cx="0" cy="1143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0" name="Rounded Rectangle 81">
                <a:extLst>
                  <a:ext uri="{FF2B5EF4-FFF2-40B4-BE49-F238E27FC236}">
                    <a16:creationId xmlns:a16="http://schemas.microsoft.com/office/drawing/2014/main" id="{1267180B-C836-C99F-E095-2B466A9BB199}"/>
                  </a:ext>
                </a:extLst>
              </p:cNvPr>
              <p:cNvSpPr/>
              <p:nvPr/>
            </p:nvSpPr>
            <p:spPr>
              <a:xfrm>
                <a:off x="-5431639" y="4256286"/>
                <a:ext cx="274320" cy="60960"/>
              </a:xfrm>
              <a:prstGeom prst="roundRect">
                <a:avLst/>
              </a:prstGeom>
              <a:pattFill prst="pct50">
                <a:fgClr>
                  <a:srgbClr val="E90029"/>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91" name="Rounded Rectangle 137">
                <a:extLst>
                  <a:ext uri="{FF2B5EF4-FFF2-40B4-BE49-F238E27FC236}">
                    <a16:creationId xmlns:a16="http://schemas.microsoft.com/office/drawing/2014/main" id="{72636509-BC7D-E90E-2AFE-5516E18DADEC}"/>
                  </a:ext>
                </a:extLst>
              </p:cNvPr>
              <p:cNvSpPr/>
              <p:nvPr/>
            </p:nvSpPr>
            <p:spPr>
              <a:xfrm>
                <a:off x="-6323179" y="4252476"/>
                <a:ext cx="274320" cy="60960"/>
              </a:xfrm>
              <a:prstGeom prst="roundRect">
                <a:avLst/>
              </a:prstGeom>
              <a:pattFill prst="pct50">
                <a:fgClr>
                  <a:srgbClr val="E90029"/>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92" name="Rounded Rectangle 138">
                <a:extLst>
                  <a:ext uri="{FF2B5EF4-FFF2-40B4-BE49-F238E27FC236}">
                    <a16:creationId xmlns:a16="http://schemas.microsoft.com/office/drawing/2014/main" id="{1A90E85F-48AA-7F12-CC25-42D83EA78874}"/>
                  </a:ext>
                </a:extLst>
              </p:cNvPr>
              <p:cNvSpPr/>
              <p:nvPr/>
            </p:nvSpPr>
            <p:spPr>
              <a:xfrm>
                <a:off x="-6320639" y="4255016"/>
                <a:ext cx="274320" cy="60960"/>
              </a:xfrm>
              <a:prstGeom prst="roundRect">
                <a:avLst/>
              </a:prstGeom>
              <a:solidFill>
                <a:srgbClr val="E9002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93" name="Rounded Rectangle 139">
                <a:extLst>
                  <a:ext uri="{FF2B5EF4-FFF2-40B4-BE49-F238E27FC236}">
                    <a16:creationId xmlns:a16="http://schemas.microsoft.com/office/drawing/2014/main" id="{D63FFAAE-C532-55E3-738B-609A9789A10C}"/>
                  </a:ext>
                </a:extLst>
              </p:cNvPr>
              <p:cNvSpPr/>
              <p:nvPr/>
            </p:nvSpPr>
            <p:spPr>
              <a:xfrm>
                <a:off x="-5431639" y="4252476"/>
                <a:ext cx="274320" cy="60960"/>
              </a:xfrm>
              <a:prstGeom prst="roundRect">
                <a:avLst/>
              </a:prstGeom>
              <a:solidFill>
                <a:srgbClr val="E9002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cxnSp>
            <p:nvCxnSpPr>
              <p:cNvPr id="194" name="Straight Connector 193">
                <a:extLst>
                  <a:ext uri="{FF2B5EF4-FFF2-40B4-BE49-F238E27FC236}">
                    <a16:creationId xmlns:a16="http://schemas.microsoft.com/office/drawing/2014/main" id="{77214C35-3DE1-BDF0-4B5E-064CBF213907}"/>
                  </a:ext>
                </a:extLst>
              </p:cNvPr>
              <p:cNvCxnSpPr/>
              <p:nvPr/>
            </p:nvCxnSpPr>
            <p:spPr>
              <a:xfrm>
                <a:off x="-6353659" y="4197866"/>
                <a:ext cx="32004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Trapezoid 194">
                <a:extLst>
                  <a:ext uri="{FF2B5EF4-FFF2-40B4-BE49-F238E27FC236}">
                    <a16:creationId xmlns:a16="http://schemas.microsoft.com/office/drawing/2014/main" id="{DBA1BF1A-5D9E-C23D-D84B-7CD6AC035838}"/>
                  </a:ext>
                </a:extLst>
              </p:cNvPr>
              <p:cNvSpPr/>
              <p:nvPr/>
            </p:nvSpPr>
            <p:spPr>
              <a:xfrm rot="10800000">
                <a:off x="-6324339" y="4202450"/>
                <a:ext cx="284623" cy="53835"/>
              </a:xfrm>
              <a:prstGeom prst="trapezoid">
                <a:avLst>
                  <a:gd name="adj" fmla="val 81412"/>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96" name="Trapezoid 195">
                <a:extLst>
                  <a:ext uri="{FF2B5EF4-FFF2-40B4-BE49-F238E27FC236}">
                    <a16:creationId xmlns:a16="http://schemas.microsoft.com/office/drawing/2014/main" id="{97C1815B-0969-11B7-27AD-17379022F9D5}"/>
                  </a:ext>
                </a:extLst>
              </p:cNvPr>
              <p:cNvSpPr/>
              <p:nvPr/>
            </p:nvSpPr>
            <p:spPr>
              <a:xfrm rot="10800000">
                <a:off x="-5434323" y="4195326"/>
                <a:ext cx="284623" cy="57924"/>
              </a:xfrm>
              <a:prstGeom prst="trapezoid">
                <a:avLst>
                  <a:gd name="adj" fmla="val 81412"/>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sp>
          <p:nvSpPr>
            <p:cNvPr id="198" name="Oval 197">
              <a:extLst>
                <a:ext uri="{FF2B5EF4-FFF2-40B4-BE49-F238E27FC236}">
                  <a16:creationId xmlns:a16="http://schemas.microsoft.com/office/drawing/2014/main" id="{53C1D686-3E52-6C8A-8A8A-B54402CD4B54}"/>
                </a:ext>
              </a:extLst>
            </p:cNvPr>
            <p:cNvSpPr/>
            <p:nvPr/>
          </p:nvSpPr>
          <p:spPr>
            <a:xfrm>
              <a:off x="2063165" y="4925512"/>
              <a:ext cx="147285" cy="87288"/>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99" name="Rectangle 198">
              <a:extLst>
                <a:ext uri="{FF2B5EF4-FFF2-40B4-BE49-F238E27FC236}">
                  <a16:creationId xmlns:a16="http://schemas.microsoft.com/office/drawing/2014/main" id="{E9C40229-5CDA-8D25-C666-A382B74D7245}"/>
                </a:ext>
              </a:extLst>
            </p:cNvPr>
            <p:cNvSpPr/>
            <p:nvPr/>
          </p:nvSpPr>
          <p:spPr>
            <a:xfrm>
              <a:off x="934211" y="5011902"/>
              <a:ext cx="617270" cy="110841"/>
            </a:xfrm>
            <a:prstGeom prst="rect">
              <a:avLst/>
            </a:prstGeom>
            <a:solidFill>
              <a:srgbClr val="0000FF"/>
            </a:solidFill>
            <a:ln w="254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0" name="Oval 199">
              <a:extLst>
                <a:ext uri="{FF2B5EF4-FFF2-40B4-BE49-F238E27FC236}">
                  <a16:creationId xmlns:a16="http://schemas.microsoft.com/office/drawing/2014/main" id="{E51EBAC0-CC3C-4798-0532-DB291485AE64}"/>
                </a:ext>
              </a:extLst>
            </p:cNvPr>
            <p:cNvSpPr/>
            <p:nvPr/>
          </p:nvSpPr>
          <p:spPr>
            <a:xfrm>
              <a:off x="1386337" y="4922967"/>
              <a:ext cx="147285" cy="87288"/>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01" name="Rectangle 200">
              <a:extLst>
                <a:ext uri="{FF2B5EF4-FFF2-40B4-BE49-F238E27FC236}">
                  <a16:creationId xmlns:a16="http://schemas.microsoft.com/office/drawing/2014/main" id="{694C7B33-5F22-2639-AEB6-82031AD4E475}"/>
                </a:ext>
              </a:extLst>
            </p:cNvPr>
            <p:cNvSpPr/>
            <p:nvPr/>
          </p:nvSpPr>
          <p:spPr>
            <a:xfrm>
              <a:off x="1098536" y="5228045"/>
              <a:ext cx="443358" cy="82194"/>
            </a:xfrm>
            <a:prstGeom prst="rect">
              <a:avLst/>
            </a:prstGeom>
            <a:solidFill>
              <a:srgbClr val="00B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2" name="Rectangle 201">
              <a:extLst>
                <a:ext uri="{FF2B5EF4-FFF2-40B4-BE49-F238E27FC236}">
                  <a16:creationId xmlns:a16="http://schemas.microsoft.com/office/drawing/2014/main" id="{E9E16D30-4546-D23A-C59C-13B79D683A41}"/>
                </a:ext>
              </a:extLst>
            </p:cNvPr>
            <p:cNvSpPr/>
            <p:nvPr/>
          </p:nvSpPr>
          <p:spPr>
            <a:xfrm>
              <a:off x="1406141" y="5131111"/>
              <a:ext cx="106135" cy="82194"/>
            </a:xfrm>
            <a:prstGeom prst="rect">
              <a:avLst/>
            </a:prstGeom>
            <a:pattFill prst="dk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3" name="Rectangle 202">
              <a:extLst>
                <a:ext uri="{FF2B5EF4-FFF2-40B4-BE49-F238E27FC236}">
                  <a16:creationId xmlns:a16="http://schemas.microsoft.com/office/drawing/2014/main" id="{B4A4C3B9-F17B-AA45-6BEA-6E65FB8A8FDD}"/>
                </a:ext>
              </a:extLst>
            </p:cNvPr>
            <p:cNvSpPr/>
            <p:nvPr/>
          </p:nvSpPr>
          <p:spPr>
            <a:xfrm>
              <a:off x="1142533" y="5849432"/>
              <a:ext cx="474031" cy="127046"/>
            </a:xfrm>
            <a:prstGeom prst="rect">
              <a:avLst/>
            </a:prstGeom>
            <a:solidFill>
              <a:srgbClr val="FF00FF"/>
            </a:solidFill>
            <a:ln w="25400" cap="flat" cmpd="sng" algn="ctr">
              <a:solidFill>
                <a:srgbClr val="FF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5" name="Rectangle 204">
              <a:extLst>
                <a:ext uri="{FF2B5EF4-FFF2-40B4-BE49-F238E27FC236}">
                  <a16:creationId xmlns:a16="http://schemas.microsoft.com/office/drawing/2014/main" id="{FB178357-5EE1-DAE2-DCFA-878D68345096}"/>
                </a:ext>
              </a:extLst>
            </p:cNvPr>
            <p:cNvSpPr/>
            <p:nvPr/>
          </p:nvSpPr>
          <p:spPr>
            <a:xfrm>
              <a:off x="1201828" y="5308984"/>
              <a:ext cx="106135" cy="529029"/>
            </a:xfrm>
            <a:prstGeom prst="rect">
              <a:avLst/>
            </a:prstGeom>
            <a:pattFill prst="dk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6" name="Rectangle 205">
              <a:extLst>
                <a:ext uri="{FF2B5EF4-FFF2-40B4-BE49-F238E27FC236}">
                  <a16:creationId xmlns:a16="http://schemas.microsoft.com/office/drawing/2014/main" id="{86C6374C-B266-86AE-A2A6-7B01AE3222F6}"/>
                </a:ext>
              </a:extLst>
            </p:cNvPr>
            <p:cNvSpPr/>
            <p:nvPr/>
          </p:nvSpPr>
          <p:spPr>
            <a:xfrm>
              <a:off x="3428085" y="6126564"/>
              <a:ext cx="823288" cy="136670"/>
            </a:xfrm>
            <a:prstGeom prst="rect">
              <a:avLst/>
            </a:prstGeom>
            <a:solidFill>
              <a:srgbClr val="000000">
                <a:lumMod val="50000"/>
                <a:lumOff val="50000"/>
              </a:srgbClr>
            </a:solidFill>
            <a:ln w="25400"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7" name="Rectangle 206">
              <a:extLst>
                <a:ext uri="{FF2B5EF4-FFF2-40B4-BE49-F238E27FC236}">
                  <a16:creationId xmlns:a16="http://schemas.microsoft.com/office/drawing/2014/main" id="{3ABAE94E-DCCA-6C84-89AF-D13E7E6E8993}"/>
                </a:ext>
              </a:extLst>
            </p:cNvPr>
            <p:cNvSpPr/>
            <p:nvPr/>
          </p:nvSpPr>
          <p:spPr>
            <a:xfrm>
              <a:off x="2208486" y="6126564"/>
              <a:ext cx="823288" cy="136670"/>
            </a:xfrm>
            <a:prstGeom prst="rect">
              <a:avLst/>
            </a:prstGeom>
            <a:solidFill>
              <a:srgbClr val="000000">
                <a:lumMod val="50000"/>
                <a:lumOff val="50000"/>
              </a:srgbClr>
            </a:solidFill>
            <a:ln w="25400"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8" name="Rectangle 207">
              <a:extLst>
                <a:ext uri="{FF2B5EF4-FFF2-40B4-BE49-F238E27FC236}">
                  <a16:creationId xmlns:a16="http://schemas.microsoft.com/office/drawing/2014/main" id="{142D7FE9-641F-F807-71F4-B52C196E55E5}"/>
                </a:ext>
              </a:extLst>
            </p:cNvPr>
            <p:cNvSpPr/>
            <p:nvPr/>
          </p:nvSpPr>
          <p:spPr>
            <a:xfrm>
              <a:off x="934211" y="6126564"/>
              <a:ext cx="823288" cy="136670"/>
            </a:xfrm>
            <a:prstGeom prst="rect">
              <a:avLst/>
            </a:prstGeom>
            <a:solidFill>
              <a:srgbClr val="000000">
                <a:lumMod val="50000"/>
                <a:lumOff val="50000"/>
              </a:srgbClr>
            </a:solidFill>
            <a:ln w="25400"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09" name="Rectangle 208">
              <a:extLst>
                <a:ext uri="{FF2B5EF4-FFF2-40B4-BE49-F238E27FC236}">
                  <a16:creationId xmlns:a16="http://schemas.microsoft.com/office/drawing/2014/main" id="{01EFE3DF-1AFE-63CD-5BE4-8A7489B9F54E}"/>
                </a:ext>
              </a:extLst>
            </p:cNvPr>
            <p:cNvSpPr/>
            <p:nvPr/>
          </p:nvSpPr>
          <p:spPr>
            <a:xfrm>
              <a:off x="1403136" y="5986052"/>
              <a:ext cx="109140" cy="127045"/>
            </a:xfrm>
            <a:prstGeom prst="rect">
              <a:avLst/>
            </a:prstGeom>
            <a:pattFill prst="dk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10" name="Rectangle 209">
              <a:extLst>
                <a:ext uri="{FF2B5EF4-FFF2-40B4-BE49-F238E27FC236}">
                  <a16:creationId xmlns:a16="http://schemas.microsoft.com/office/drawing/2014/main" id="{6FD0E06B-1B5C-42D5-A6C2-0B4D66E8BC44}"/>
                </a:ext>
              </a:extLst>
            </p:cNvPr>
            <p:cNvSpPr/>
            <p:nvPr/>
          </p:nvSpPr>
          <p:spPr>
            <a:xfrm>
              <a:off x="3867684" y="5998289"/>
              <a:ext cx="140802" cy="129295"/>
            </a:xfrm>
            <a:prstGeom prst="rect">
              <a:avLst/>
            </a:prstGeom>
            <a:pattFill prst="dkDnDiag">
              <a:fgClr>
                <a:srgbClr val="0099CC"/>
              </a:fgClr>
              <a:bgClr>
                <a:srgbClr val="FFFFFF"/>
              </a:bgClr>
            </a:pattFill>
            <a:ln w="25400" cap="flat" cmpd="sng" algn="ctr">
              <a:solidFill>
                <a:srgbClr val="009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ndParaRPr>
            </a:p>
          </p:txBody>
        </p:sp>
        <p:sp>
          <p:nvSpPr>
            <p:cNvPr id="212" name="TextBox 211">
              <a:extLst>
                <a:ext uri="{FF2B5EF4-FFF2-40B4-BE49-F238E27FC236}">
                  <a16:creationId xmlns:a16="http://schemas.microsoft.com/office/drawing/2014/main" id="{AAE3A8BE-5C1B-32D8-CAB0-D14F37BEFCE1}"/>
                </a:ext>
              </a:extLst>
            </p:cNvPr>
            <p:cNvSpPr txBox="1"/>
            <p:nvPr/>
          </p:nvSpPr>
          <p:spPr>
            <a:xfrm>
              <a:off x="3897444" y="4781395"/>
              <a:ext cx="914399" cy="256873"/>
            </a:xfrm>
            <a:prstGeom prst="rect">
              <a:avLst/>
            </a:prstGeom>
            <a:noFill/>
          </p:spPr>
          <p:txBody>
            <a:bodyPr wrap="none" lIns="0" tIns="0" rIns="0" bIns="0" rtlCol="0">
              <a:noAutofit/>
            </a:bodyPr>
            <a:lstStyle/>
            <a:p>
              <a:pPr algn="l"/>
              <a:r>
                <a:rPr lang="en-US" sz="1000" dirty="0">
                  <a:solidFill>
                    <a:schemeClr val="tx1">
                      <a:lumMod val="85000"/>
                      <a:lumOff val="15000"/>
                    </a:schemeClr>
                  </a:solidFill>
                </a:rPr>
                <a:t>GaAs PA</a:t>
              </a:r>
            </a:p>
          </p:txBody>
        </p:sp>
        <p:sp>
          <p:nvSpPr>
            <p:cNvPr id="213" name="TextBox 212">
              <a:extLst>
                <a:ext uri="{FF2B5EF4-FFF2-40B4-BE49-F238E27FC236}">
                  <a16:creationId xmlns:a16="http://schemas.microsoft.com/office/drawing/2014/main" id="{0AC2C46A-BA29-F73F-E723-3E5C62FD1124}"/>
                </a:ext>
              </a:extLst>
            </p:cNvPr>
            <p:cNvSpPr txBox="1"/>
            <p:nvPr/>
          </p:nvSpPr>
          <p:spPr>
            <a:xfrm>
              <a:off x="1278466" y="4669072"/>
              <a:ext cx="914399" cy="256873"/>
            </a:xfrm>
            <a:prstGeom prst="rect">
              <a:avLst/>
            </a:prstGeom>
            <a:noFill/>
          </p:spPr>
          <p:txBody>
            <a:bodyPr wrap="none" lIns="0" tIns="0" rIns="0" bIns="0" rtlCol="0">
              <a:noAutofit/>
            </a:bodyPr>
            <a:lstStyle/>
            <a:p>
              <a:pPr algn="l"/>
              <a:r>
                <a:rPr lang="en-US" sz="900" dirty="0">
                  <a:solidFill>
                    <a:schemeClr val="tx1">
                      <a:lumMod val="85000"/>
                      <a:lumOff val="15000"/>
                    </a:schemeClr>
                  </a:solidFill>
                </a:rPr>
                <a:t>pHEMT Switch</a:t>
              </a:r>
            </a:p>
          </p:txBody>
        </p:sp>
        <p:sp>
          <p:nvSpPr>
            <p:cNvPr id="214" name="TextBox 213">
              <a:extLst>
                <a:ext uri="{FF2B5EF4-FFF2-40B4-BE49-F238E27FC236}">
                  <a16:creationId xmlns:a16="http://schemas.microsoft.com/office/drawing/2014/main" id="{1EE98011-E8A4-F922-5533-6B481CDAB77B}"/>
                </a:ext>
              </a:extLst>
            </p:cNvPr>
            <p:cNvSpPr txBox="1"/>
            <p:nvPr/>
          </p:nvSpPr>
          <p:spPr>
            <a:xfrm>
              <a:off x="2046886" y="5295876"/>
              <a:ext cx="914400" cy="256873"/>
            </a:xfrm>
            <a:prstGeom prst="rect">
              <a:avLst/>
            </a:prstGeom>
            <a:noFill/>
          </p:spPr>
          <p:txBody>
            <a:bodyPr wrap="none" lIns="0" tIns="0" rIns="0" bIns="0" rtlCol="0">
              <a:noAutofit/>
            </a:bodyPr>
            <a:lstStyle/>
            <a:p>
              <a:pPr algn="l"/>
              <a:r>
                <a:rPr lang="en-US" sz="1100">
                  <a:solidFill>
                    <a:schemeClr val="tx1">
                      <a:lumMod val="85000"/>
                      <a:lumOff val="15000"/>
                    </a:schemeClr>
                  </a:solidFill>
                </a:rPr>
                <a:t>Multi Layer Laminate</a:t>
              </a:r>
            </a:p>
          </p:txBody>
        </p:sp>
      </p:grpSp>
      <p:grpSp>
        <p:nvGrpSpPr>
          <p:cNvPr id="215" name="Group 214">
            <a:extLst>
              <a:ext uri="{FF2B5EF4-FFF2-40B4-BE49-F238E27FC236}">
                <a16:creationId xmlns:a16="http://schemas.microsoft.com/office/drawing/2014/main" id="{A43D2C54-A2FA-49CD-C9CE-7279FAB91877}"/>
              </a:ext>
            </a:extLst>
          </p:cNvPr>
          <p:cNvGrpSpPr/>
          <p:nvPr/>
        </p:nvGrpSpPr>
        <p:grpSpPr>
          <a:xfrm>
            <a:off x="4384926" y="5170803"/>
            <a:ext cx="4135696" cy="1202652"/>
            <a:chOff x="6647463" y="3831965"/>
            <a:chExt cx="5120671" cy="1224524"/>
          </a:xfrm>
        </p:grpSpPr>
        <p:sp>
          <p:nvSpPr>
            <p:cNvPr id="216" name="Rectangle 215">
              <a:extLst>
                <a:ext uri="{FF2B5EF4-FFF2-40B4-BE49-F238E27FC236}">
                  <a16:creationId xmlns:a16="http://schemas.microsoft.com/office/drawing/2014/main" id="{BE64DC1F-0F23-DDEC-BD56-E3160B452DCC}"/>
                </a:ext>
              </a:extLst>
            </p:cNvPr>
            <p:cNvSpPr/>
            <p:nvPr/>
          </p:nvSpPr>
          <p:spPr>
            <a:xfrm>
              <a:off x="7028231" y="3886200"/>
              <a:ext cx="45719" cy="20904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17" name="Rectangle 216">
              <a:extLst>
                <a:ext uri="{FF2B5EF4-FFF2-40B4-BE49-F238E27FC236}">
                  <a16:creationId xmlns:a16="http://schemas.microsoft.com/office/drawing/2014/main" id="{70A9C1B6-9129-D96F-C871-B7D0E4CD2968}"/>
                </a:ext>
              </a:extLst>
            </p:cNvPr>
            <p:cNvSpPr/>
            <p:nvPr/>
          </p:nvSpPr>
          <p:spPr>
            <a:xfrm>
              <a:off x="8013493" y="4713235"/>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18" name="Rectangle 217">
              <a:extLst>
                <a:ext uri="{FF2B5EF4-FFF2-40B4-BE49-F238E27FC236}">
                  <a16:creationId xmlns:a16="http://schemas.microsoft.com/office/drawing/2014/main" id="{DE98F40C-1409-8EB8-A241-76BC295C2C45}"/>
                </a:ext>
              </a:extLst>
            </p:cNvPr>
            <p:cNvSpPr/>
            <p:nvPr/>
          </p:nvSpPr>
          <p:spPr>
            <a:xfrm>
              <a:off x="8977217" y="4673709"/>
              <a:ext cx="1118016" cy="49465"/>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19" name="Rectangle 218">
              <a:extLst>
                <a:ext uri="{FF2B5EF4-FFF2-40B4-BE49-F238E27FC236}">
                  <a16:creationId xmlns:a16="http://schemas.microsoft.com/office/drawing/2014/main" id="{974DCD46-73A6-8243-B37C-537BD9772514}"/>
                </a:ext>
              </a:extLst>
            </p:cNvPr>
            <p:cNvSpPr/>
            <p:nvPr/>
          </p:nvSpPr>
          <p:spPr>
            <a:xfrm>
              <a:off x="7010401" y="4673709"/>
              <a:ext cx="774698" cy="4785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0" name="Rectangle 219">
              <a:extLst>
                <a:ext uri="{FF2B5EF4-FFF2-40B4-BE49-F238E27FC236}">
                  <a16:creationId xmlns:a16="http://schemas.microsoft.com/office/drawing/2014/main" id="{B3A0D962-4705-3515-08B1-66189DE4807C}"/>
                </a:ext>
              </a:extLst>
            </p:cNvPr>
            <p:cNvSpPr/>
            <p:nvPr/>
          </p:nvSpPr>
          <p:spPr>
            <a:xfrm>
              <a:off x="7620000" y="4343402"/>
              <a:ext cx="1600198" cy="30475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1" name="Rectangle 220">
              <a:extLst>
                <a:ext uri="{FF2B5EF4-FFF2-40B4-BE49-F238E27FC236}">
                  <a16:creationId xmlns:a16="http://schemas.microsoft.com/office/drawing/2014/main" id="{48C5F3FC-EF80-9885-0766-817A983D151B}"/>
                </a:ext>
              </a:extLst>
            </p:cNvPr>
            <p:cNvSpPr/>
            <p:nvPr/>
          </p:nvSpPr>
          <p:spPr>
            <a:xfrm>
              <a:off x="7188198" y="4343403"/>
              <a:ext cx="65186" cy="612206"/>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2" name="Rectangle 221">
              <a:extLst>
                <a:ext uri="{FF2B5EF4-FFF2-40B4-BE49-F238E27FC236}">
                  <a16:creationId xmlns:a16="http://schemas.microsoft.com/office/drawing/2014/main" id="{5F6995DD-7EFC-993A-D82E-85FFBA3873C3}"/>
                </a:ext>
              </a:extLst>
            </p:cNvPr>
            <p:cNvSpPr/>
            <p:nvPr/>
          </p:nvSpPr>
          <p:spPr>
            <a:xfrm>
              <a:off x="7162800" y="4297683"/>
              <a:ext cx="2514600"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3" name="Oval 222">
              <a:extLst>
                <a:ext uri="{FF2B5EF4-FFF2-40B4-BE49-F238E27FC236}">
                  <a16:creationId xmlns:a16="http://schemas.microsoft.com/office/drawing/2014/main" id="{3C3B6E7B-5E00-8488-4964-348C04CDDEDF}"/>
                </a:ext>
              </a:extLst>
            </p:cNvPr>
            <p:cNvSpPr/>
            <p:nvPr/>
          </p:nvSpPr>
          <p:spPr>
            <a:xfrm>
              <a:off x="7696200"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4" name="Oval 223">
              <a:extLst>
                <a:ext uri="{FF2B5EF4-FFF2-40B4-BE49-F238E27FC236}">
                  <a16:creationId xmlns:a16="http://schemas.microsoft.com/office/drawing/2014/main" id="{A9128808-6547-85C7-B111-2933E460345C}"/>
                </a:ext>
              </a:extLst>
            </p:cNvPr>
            <p:cNvSpPr/>
            <p:nvPr/>
          </p:nvSpPr>
          <p:spPr>
            <a:xfrm>
              <a:off x="8001000"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5" name="Oval 224">
              <a:extLst>
                <a:ext uri="{FF2B5EF4-FFF2-40B4-BE49-F238E27FC236}">
                  <a16:creationId xmlns:a16="http://schemas.microsoft.com/office/drawing/2014/main" id="{88CFF7D2-457A-0E30-9671-D9AF9F2FA7CE}"/>
                </a:ext>
              </a:extLst>
            </p:cNvPr>
            <p:cNvSpPr/>
            <p:nvPr/>
          </p:nvSpPr>
          <p:spPr>
            <a:xfrm>
              <a:off x="8327603"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6" name="Oval 225">
              <a:extLst>
                <a:ext uri="{FF2B5EF4-FFF2-40B4-BE49-F238E27FC236}">
                  <a16:creationId xmlns:a16="http://schemas.microsoft.com/office/drawing/2014/main" id="{72852803-3242-502D-6AB2-6675582D94D4}"/>
                </a:ext>
              </a:extLst>
            </p:cNvPr>
            <p:cNvSpPr/>
            <p:nvPr/>
          </p:nvSpPr>
          <p:spPr>
            <a:xfrm>
              <a:off x="8652410" y="4597509"/>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7" name="Oval 226">
              <a:extLst>
                <a:ext uri="{FF2B5EF4-FFF2-40B4-BE49-F238E27FC236}">
                  <a16:creationId xmlns:a16="http://schemas.microsoft.com/office/drawing/2014/main" id="{1CEE1D4F-3F73-3B92-835A-74347A4D9A26}"/>
                </a:ext>
              </a:extLst>
            </p:cNvPr>
            <p:cNvSpPr/>
            <p:nvPr/>
          </p:nvSpPr>
          <p:spPr>
            <a:xfrm>
              <a:off x="8999020" y="4601261"/>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8" name="Rectangle 227">
              <a:extLst>
                <a:ext uri="{FF2B5EF4-FFF2-40B4-BE49-F238E27FC236}">
                  <a16:creationId xmlns:a16="http://schemas.microsoft.com/office/drawing/2014/main" id="{2650ED87-F093-49C8-F72D-F77771A3DB81}"/>
                </a:ext>
              </a:extLst>
            </p:cNvPr>
            <p:cNvSpPr/>
            <p:nvPr/>
          </p:nvSpPr>
          <p:spPr>
            <a:xfrm>
              <a:off x="9554221" y="4328593"/>
              <a:ext cx="65186" cy="695743"/>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29" name="Rectangle 228">
              <a:extLst>
                <a:ext uri="{FF2B5EF4-FFF2-40B4-BE49-F238E27FC236}">
                  <a16:creationId xmlns:a16="http://schemas.microsoft.com/office/drawing/2014/main" id="{3E28FB68-1F9F-3721-FFFD-028F4525ACAD}"/>
                </a:ext>
              </a:extLst>
            </p:cNvPr>
            <p:cNvSpPr/>
            <p:nvPr/>
          </p:nvSpPr>
          <p:spPr>
            <a:xfrm>
              <a:off x="7962896" y="4676033"/>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0" name="Rectangle 229">
              <a:extLst>
                <a:ext uri="{FF2B5EF4-FFF2-40B4-BE49-F238E27FC236}">
                  <a16:creationId xmlns:a16="http://schemas.microsoft.com/office/drawing/2014/main" id="{75211A78-624A-F891-B02F-F8178CB35EEE}"/>
                </a:ext>
              </a:extLst>
            </p:cNvPr>
            <p:cNvSpPr/>
            <p:nvPr/>
          </p:nvSpPr>
          <p:spPr>
            <a:xfrm>
              <a:off x="8293706" y="4676032"/>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1" name="Rectangle 230">
              <a:extLst>
                <a:ext uri="{FF2B5EF4-FFF2-40B4-BE49-F238E27FC236}">
                  <a16:creationId xmlns:a16="http://schemas.microsoft.com/office/drawing/2014/main" id="{A9D9CA0C-9F6A-9AD3-0610-5B3876965E33}"/>
                </a:ext>
              </a:extLst>
            </p:cNvPr>
            <p:cNvSpPr/>
            <p:nvPr/>
          </p:nvSpPr>
          <p:spPr>
            <a:xfrm>
              <a:off x="8624516" y="4673709"/>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2" name="Rectangle 231">
              <a:extLst>
                <a:ext uri="{FF2B5EF4-FFF2-40B4-BE49-F238E27FC236}">
                  <a16:creationId xmlns:a16="http://schemas.microsoft.com/office/drawing/2014/main" id="{C480843D-037D-47BA-CCA1-055DE05252D9}"/>
                </a:ext>
              </a:extLst>
            </p:cNvPr>
            <p:cNvSpPr/>
            <p:nvPr/>
          </p:nvSpPr>
          <p:spPr>
            <a:xfrm>
              <a:off x="7569937" y="4793089"/>
              <a:ext cx="532546"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3" name="Rectangle 232">
              <a:extLst>
                <a:ext uri="{FF2B5EF4-FFF2-40B4-BE49-F238E27FC236}">
                  <a16:creationId xmlns:a16="http://schemas.microsoft.com/office/drawing/2014/main" id="{2CF5CC7D-2238-1484-3B71-9660C15CA7E7}"/>
                </a:ext>
              </a:extLst>
            </p:cNvPr>
            <p:cNvSpPr/>
            <p:nvPr/>
          </p:nvSpPr>
          <p:spPr>
            <a:xfrm>
              <a:off x="7569937" y="4831241"/>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4" name="Rectangle 233">
              <a:extLst>
                <a:ext uri="{FF2B5EF4-FFF2-40B4-BE49-F238E27FC236}">
                  <a16:creationId xmlns:a16="http://schemas.microsoft.com/office/drawing/2014/main" id="{6DA5B813-7588-01EE-62A5-134D93A5E2A7}"/>
                </a:ext>
              </a:extLst>
            </p:cNvPr>
            <p:cNvSpPr/>
            <p:nvPr/>
          </p:nvSpPr>
          <p:spPr>
            <a:xfrm>
              <a:off x="7137704" y="4955608"/>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5" name="Rectangle 234">
              <a:extLst>
                <a:ext uri="{FF2B5EF4-FFF2-40B4-BE49-F238E27FC236}">
                  <a16:creationId xmlns:a16="http://schemas.microsoft.com/office/drawing/2014/main" id="{7D1D05A1-BB63-7ED7-E9DF-F63CC1E74B49}"/>
                </a:ext>
              </a:extLst>
            </p:cNvPr>
            <p:cNvSpPr/>
            <p:nvPr/>
          </p:nvSpPr>
          <p:spPr>
            <a:xfrm>
              <a:off x="7543802" y="4955608"/>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6" name="Rectangle 235">
              <a:extLst>
                <a:ext uri="{FF2B5EF4-FFF2-40B4-BE49-F238E27FC236}">
                  <a16:creationId xmlns:a16="http://schemas.microsoft.com/office/drawing/2014/main" id="{DBCF12DC-F86A-6B6F-CAAB-1A15F9C32F38}"/>
                </a:ext>
              </a:extLst>
            </p:cNvPr>
            <p:cNvSpPr/>
            <p:nvPr/>
          </p:nvSpPr>
          <p:spPr>
            <a:xfrm>
              <a:off x="8339931" y="4724766"/>
              <a:ext cx="45719" cy="281258"/>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7" name="Rectangle 236">
              <a:extLst>
                <a:ext uri="{FF2B5EF4-FFF2-40B4-BE49-F238E27FC236}">
                  <a16:creationId xmlns:a16="http://schemas.microsoft.com/office/drawing/2014/main" id="{FDFD4893-BE83-8D46-AD96-9B7C7850A832}"/>
                </a:ext>
              </a:extLst>
            </p:cNvPr>
            <p:cNvSpPr/>
            <p:nvPr/>
          </p:nvSpPr>
          <p:spPr>
            <a:xfrm>
              <a:off x="8312142" y="4955608"/>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8" name="Rectangle 237">
              <a:extLst>
                <a:ext uri="{FF2B5EF4-FFF2-40B4-BE49-F238E27FC236}">
                  <a16:creationId xmlns:a16="http://schemas.microsoft.com/office/drawing/2014/main" id="{5921BCAE-CB9C-B389-0DAE-F930C8A1BD7A}"/>
                </a:ext>
              </a:extLst>
            </p:cNvPr>
            <p:cNvSpPr/>
            <p:nvPr/>
          </p:nvSpPr>
          <p:spPr>
            <a:xfrm>
              <a:off x="8668769" y="4719033"/>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39" name="Rectangle 238">
              <a:extLst>
                <a:ext uri="{FF2B5EF4-FFF2-40B4-BE49-F238E27FC236}">
                  <a16:creationId xmlns:a16="http://schemas.microsoft.com/office/drawing/2014/main" id="{7D63C1F7-9D6A-7897-521E-F8A5E5B09E7B}"/>
                </a:ext>
              </a:extLst>
            </p:cNvPr>
            <p:cNvSpPr/>
            <p:nvPr/>
          </p:nvSpPr>
          <p:spPr>
            <a:xfrm>
              <a:off x="8668410" y="4795127"/>
              <a:ext cx="532546"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0" name="Rectangle 239">
              <a:extLst>
                <a:ext uri="{FF2B5EF4-FFF2-40B4-BE49-F238E27FC236}">
                  <a16:creationId xmlns:a16="http://schemas.microsoft.com/office/drawing/2014/main" id="{452B8F13-6158-5A6F-F4D9-4A3FEE166D37}"/>
                </a:ext>
              </a:extLst>
            </p:cNvPr>
            <p:cNvSpPr/>
            <p:nvPr/>
          </p:nvSpPr>
          <p:spPr>
            <a:xfrm>
              <a:off x="9147530" y="4838003"/>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1" name="Rectangle 240">
              <a:extLst>
                <a:ext uri="{FF2B5EF4-FFF2-40B4-BE49-F238E27FC236}">
                  <a16:creationId xmlns:a16="http://schemas.microsoft.com/office/drawing/2014/main" id="{2D9CD851-96C8-2125-5F41-B9DD588CBC07}"/>
                </a:ext>
              </a:extLst>
            </p:cNvPr>
            <p:cNvSpPr/>
            <p:nvPr/>
          </p:nvSpPr>
          <p:spPr>
            <a:xfrm>
              <a:off x="9121395" y="4962370"/>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2" name="Rectangle 241">
              <a:extLst>
                <a:ext uri="{FF2B5EF4-FFF2-40B4-BE49-F238E27FC236}">
                  <a16:creationId xmlns:a16="http://schemas.microsoft.com/office/drawing/2014/main" id="{F89DD703-1C87-D609-3601-EB6CA09163F8}"/>
                </a:ext>
              </a:extLst>
            </p:cNvPr>
            <p:cNvSpPr/>
            <p:nvPr/>
          </p:nvSpPr>
          <p:spPr>
            <a:xfrm>
              <a:off x="9494077" y="4962370"/>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3" name="Rectangle 242">
              <a:extLst>
                <a:ext uri="{FF2B5EF4-FFF2-40B4-BE49-F238E27FC236}">
                  <a16:creationId xmlns:a16="http://schemas.microsoft.com/office/drawing/2014/main" id="{E545ABAE-E677-23B7-38CF-A0DE755178EE}"/>
                </a:ext>
              </a:extLst>
            </p:cNvPr>
            <p:cNvSpPr/>
            <p:nvPr/>
          </p:nvSpPr>
          <p:spPr>
            <a:xfrm>
              <a:off x="7162800" y="4165004"/>
              <a:ext cx="4419600" cy="45719"/>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4" name="Rectangle 243">
              <a:extLst>
                <a:ext uri="{FF2B5EF4-FFF2-40B4-BE49-F238E27FC236}">
                  <a16:creationId xmlns:a16="http://schemas.microsoft.com/office/drawing/2014/main" id="{A88EE0CE-E3F4-C02E-DED9-C01029DF1BB8}"/>
                </a:ext>
              </a:extLst>
            </p:cNvPr>
            <p:cNvSpPr/>
            <p:nvPr/>
          </p:nvSpPr>
          <p:spPr>
            <a:xfrm>
              <a:off x="6679780" y="4168904"/>
              <a:ext cx="282993" cy="45719"/>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5" name="Rectangle 244">
              <a:extLst>
                <a:ext uri="{FF2B5EF4-FFF2-40B4-BE49-F238E27FC236}">
                  <a16:creationId xmlns:a16="http://schemas.microsoft.com/office/drawing/2014/main" id="{EE314873-104A-EE5A-1C50-5613EB0FF6BA}"/>
                </a:ext>
              </a:extLst>
            </p:cNvPr>
            <p:cNvSpPr/>
            <p:nvPr/>
          </p:nvSpPr>
          <p:spPr>
            <a:xfrm>
              <a:off x="7028231" y="4135144"/>
              <a:ext cx="52066" cy="536508"/>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6" name="Rectangle 245">
              <a:extLst>
                <a:ext uri="{FF2B5EF4-FFF2-40B4-BE49-F238E27FC236}">
                  <a16:creationId xmlns:a16="http://schemas.microsoft.com/office/drawing/2014/main" id="{9A44D640-F546-CB00-DEA7-EC6ED86082D7}"/>
                </a:ext>
              </a:extLst>
            </p:cNvPr>
            <p:cNvSpPr/>
            <p:nvPr/>
          </p:nvSpPr>
          <p:spPr>
            <a:xfrm>
              <a:off x="6989125" y="4099392"/>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7" name="Rectangle 246">
              <a:extLst>
                <a:ext uri="{FF2B5EF4-FFF2-40B4-BE49-F238E27FC236}">
                  <a16:creationId xmlns:a16="http://schemas.microsoft.com/office/drawing/2014/main" id="{83D36F81-8B13-11F7-772F-0E03221A7503}"/>
                </a:ext>
              </a:extLst>
            </p:cNvPr>
            <p:cNvSpPr/>
            <p:nvPr/>
          </p:nvSpPr>
          <p:spPr>
            <a:xfrm>
              <a:off x="7394374" y="4093499"/>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8" name="Rectangle 247">
              <a:extLst>
                <a:ext uri="{FF2B5EF4-FFF2-40B4-BE49-F238E27FC236}">
                  <a16:creationId xmlns:a16="http://schemas.microsoft.com/office/drawing/2014/main" id="{B2062BC0-4893-DD03-910D-B7CDA7F5C8CD}"/>
                </a:ext>
              </a:extLst>
            </p:cNvPr>
            <p:cNvSpPr/>
            <p:nvPr/>
          </p:nvSpPr>
          <p:spPr>
            <a:xfrm>
              <a:off x="7662342" y="4093499"/>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49" name="Rectangle 248">
              <a:extLst>
                <a:ext uri="{FF2B5EF4-FFF2-40B4-BE49-F238E27FC236}">
                  <a16:creationId xmlns:a16="http://schemas.microsoft.com/office/drawing/2014/main" id="{F05EC820-8922-A7A5-F422-1149D89B58AD}"/>
                </a:ext>
              </a:extLst>
            </p:cNvPr>
            <p:cNvSpPr/>
            <p:nvPr/>
          </p:nvSpPr>
          <p:spPr>
            <a:xfrm>
              <a:off x="7929420" y="4089824"/>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0" name="Rectangle 249">
              <a:extLst>
                <a:ext uri="{FF2B5EF4-FFF2-40B4-BE49-F238E27FC236}">
                  <a16:creationId xmlns:a16="http://schemas.microsoft.com/office/drawing/2014/main" id="{B501F342-9ECF-7178-B32C-763ECC4E962C}"/>
                </a:ext>
              </a:extLst>
            </p:cNvPr>
            <p:cNvSpPr/>
            <p:nvPr/>
          </p:nvSpPr>
          <p:spPr>
            <a:xfrm>
              <a:off x="10671070" y="4089824"/>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1" name="Rectangle 250">
              <a:extLst>
                <a:ext uri="{FF2B5EF4-FFF2-40B4-BE49-F238E27FC236}">
                  <a16:creationId xmlns:a16="http://schemas.microsoft.com/office/drawing/2014/main" id="{92FEE2C7-C9A2-90D3-808A-2660AC9DA813}"/>
                </a:ext>
              </a:extLst>
            </p:cNvPr>
            <p:cNvSpPr/>
            <p:nvPr/>
          </p:nvSpPr>
          <p:spPr>
            <a:xfrm>
              <a:off x="10939106" y="4091593"/>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2" name="Rectangle 251">
              <a:extLst>
                <a:ext uri="{FF2B5EF4-FFF2-40B4-BE49-F238E27FC236}">
                  <a16:creationId xmlns:a16="http://schemas.microsoft.com/office/drawing/2014/main" id="{B560B6DD-6605-EE75-98FB-17B334965120}"/>
                </a:ext>
              </a:extLst>
            </p:cNvPr>
            <p:cNvSpPr/>
            <p:nvPr/>
          </p:nvSpPr>
          <p:spPr>
            <a:xfrm>
              <a:off x="11207074" y="4091593"/>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3" name="Rectangle 252">
              <a:extLst>
                <a:ext uri="{FF2B5EF4-FFF2-40B4-BE49-F238E27FC236}">
                  <a16:creationId xmlns:a16="http://schemas.microsoft.com/office/drawing/2014/main" id="{261A1A11-EC03-CF1E-0821-825ACDCCAFFB}"/>
                </a:ext>
              </a:extLst>
            </p:cNvPr>
            <p:cNvSpPr/>
            <p:nvPr/>
          </p:nvSpPr>
          <p:spPr>
            <a:xfrm>
              <a:off x="9000470" y="4087918"/>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4" name="Rectangle 253">
              <a:extLst>
                <a:ext uri="{FF2B5EF4-FFF2-40B4-BE49-F238E27FC236}">
                  <a16:creationId xmlns:a16="http://schemas.microsoft.com/office/drawing/2014/main" id="{057ED326-8CE7-38E1-268A-16EA04B9C07A}"/>
                </a:ext>
              </a:extLst>
            </p:cNvPr>
            <p:cNvSpPr/>
            <p:nvPr/>
          </p:nvSpPr>
          <p:spPr>
            <a:xfrm>
              <a:off x="9268438" y="4087918"/>
              <a:ext cx="124995" cy="715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5" name="Rectangle 254">
              <a:extLst>
                <a:ext uri="{FF2B5EF4-FFF2-40B4-BE49-F238E27FC236}">
                  <a16:creationId xmlns:a16="http://schemas.microsoft.com/office/drawing/2014/main" id="{BA269DA3-6115-B73F-D0E2-2DAD4BF7B976}"/>
                </a:ext>
              </a:extLst>
            </p:cNvPr>
            <p:cNvSpPr/>
            <p:nvPr/>
          </p:nvSpPr>
          <p:spPr>
            <a:xfrm>
              <a:off x="6989124" y="3886200"/>
              <a:ext cx="4440876" cy="204902"/>
            </a:xfrm>
            <a:prstGeom prst="rect">
              <a:avLst/>
            </a:prstGeom>
            <a:solidFill>
              <a:srgbClr val="00B0F0">
                <a:alpha val="2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6" name="Rectangle 255">
              <a:extLst>
                <a:ext uri="{FF2B5EF4-FFF2-40B4-BE49-F238E27FC236}">
                  <a16:creationId xmlns:a16="http://schemas.microsoft.com/office/drawing/2014/main" id="{843BC1FE-9AF6-2A43-FF26-5E71251B11D5}"/>
                </a:ext>
              </a:extLst>
            </p:cNvPr>
            <p:cNvSpPr/>
            <p:nvPr/>
          </p:nvSpPr>
          <p:spPr>
            <a:xfrm>
              <a:off x="7010401" y="3840481"/>
              <a:ext cx="161411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7" name="Rectangle 256">
              <a:extLst>
                <a:ext uri="{FF2B5EF4-FFF2-40B4-BE49-F238E27FC236}">
                  <a16:creationId xmlns:a16="http://schemas.microsoft.com/office/drawing/2014/main" id="{929CBB23-F2BA-A81B-1505-98B269AB0920}"/>
                </a:ext>
              </a:extLst>
            </p:cNvPr>
            <p:cNvSpPr/>
            <p:nvPr/>
          </p:nvSpPr>
          <p:spPr>
            <a:xfrm>
              <a:off x="9645673" y="3831965"/>
              <a:ext cx="1555728" cy="611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58" name="TextBox 257">
              <a:extLst>
                <a:ext uri="{FF2B5EF4-FFF2-40B4-BE49-F238E27FC236}">
                  <a16:creationId xmlns:a16="http://schemas.microsoft.com/office/drawing/2014/main" id="{2C2A301F-391D-E2E4-5B96-A6CCB56F129B}"/>
                </a:ext>
              </a:extLst>
            </p:cNvPr>
            <p:cNvSpPr txBox="1"/>
            <p:nvPr/>
          </p:nvSpPr>
          <p:spPr>
            <a:xfrm>
              <a:off x="8030055" y="4396741"/>
              <a:ext cx="685800" cy="177909"/>
            </a:xfrm>
            <a:prstGeom prst="rect">
              <a:avLst/>
            </a:prstGeom>
            <a:noFill/>
          </p:spPr>
          <p:txBody>
            <a:bodyPr wrap="none" lIns="0" tIns="0" rIns="0" bIns="0" rtlCol="0">
              <a:noAutofit/>
            </a:bodyPr>
            <a:lstStyle/>
            <a:p>
              <a:pPr algn="l"/>
              <a:r>
                <a:rPr lang="en-US" sz="1400">
                  <a:solidFill>
                    <a:schemeClr val="bg1"/>
                  </a:solidFill>
                </a:rPr>
                <a:t>GaAs PA</a:t>
              </a:r>
            </a:p>
          </p:txBody>
        </p:sp>
        <p:sp>
          <p:nvSpPr>
            <p:cNvPr id="259" name="Rectangle 258">
              <a:extLst>
                <a:ext uri="{FF2B5EF4-FFF2-40B4-BE49-F238E27FC236}">
                  <a16:creationId xmlns:a16="http://schemas.microsoft.com/office/drawing/2014/main" id="{A51D1FCC-52E4-33F4-F9B0-2CA898812417}"/>
                </a:ext>
              </a:extLst>
            </p:cNvPr>
            <p:cNvSpPr/>
            <p:nvPr/>
          </p:nvSpPr>
          <p:spPr>
            <a:xfrm>
              <a:off x="6647463" y="4210723"/>
              <a:ext cx="5095272" cy="7381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0" name="Rectangle 259">
              <a:extLst>
                <a:ext uri="{FF2B5EF4-FFF2-40B4-BE49-F238E27FC236}">
                  <a16:creationId xmlns:a16="http://schemas.microsoft.com/office/drawing/2014/main" id="{E5D7A1A3-5479-F470-21E9-AD7A25FAE5CD}"/>
                </a:ext>
              </a:extLst>
            </p:cNvPr>
            <p:cNvSpPr/>
            <p:nvPr/>
          </p:nvSpPr>
          <p:spPr>
            <a:xfrm>
              <a:off x="10006376" y="4343402"/>
              <a:ext cx="1303968" cy="29690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1" name="TextBox 260">
              <a:extLst>
                <a:ext uri="{FF2B5EF4-FFF2-40B4-BE49-F238E27FC236}">
                  <a16:creationId xmlns:a16="http://schemas.microsoft.com/office/drawing/2014/main" id="{46679181-F06F-CD97-2489-F5277C0447A3}"/>
                </a:ext>
              </a:extLst>
            </p:cNvPr>
            <p:cNvSpPr txBox="1"/>
            <p:nvPr/>
          </p:nvSpPr>
          <p:spPr>
            <a:xfrm>
              <a:off x="10055948" y="4408900"/>
              <a:ext cx="1462239" cy="177909"/>
            </a:xfrm>
            <a:prstGeom prst="rect">
              <a:avLst/>
            </a:prstGeom>
            <a:noFill/>
          </p:spPr>
          <p:txBody>
            <a:bodyPr wrap="none" lIns="0" tIns="0" rIns="0" bIns="0" rtlCol="0">
              <a:noAutofit/>
            </a:bodyPr>
            <a:lstStyle/>
            <a:p>
              <a:pPr algn="l"/>
              <a:r>
                <a:rPr lang="en-US" sz="900" dirty="0">
                  <a:solidFill>
                    <a:schemeClr val="bg1"/>
                  </a:solidFill>
                </a:rPr>
                <a:t>pHEMT phase shifter</a:t>
              </a:r>
            </a:p>
          </p:txBody>
        </p:sp>
        <p:sp>
          <p:nvSpPr>
            <p:cNvPr id="262" name="Oval 261">
              <a:extLst>
                <a:ext uri="{FF2B5EF4-FFF2-40B4-BE49-F238E27FC236}">
                  <a16:creationId xmlns:a16="http://schemas.microsoft.com/office/drawing/2014/main" id="{645AD52F-075E-64FE-F821-F670A4C53BA6}"/>
                </a:ext>
              </a:extLst>
            </p:cNvPr>
            <p:cNvSpPr/>
            <p:nvPr/>
          </p:nvSpPr>
          <p:spPr>
            <a:xfrm>
              <a:off x="10026809" y="4600086"/>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3" name="Oval 262">
              <a:extLst>
                <a:ext uri="{FF2B5EF4-FFF2-40B4-BE49-F238E27FC236}">
                  <a16:creationId xmlns:a16="http://schemas.microsoft.com/office/drawing/2014/main" id="{D63CBFF8-2BC7-6C38-D3C1-460E62A0F4D5}"/>
                </a:ext>
              </a:extLst>
            </p:cNvPr>
            <p:cNvSpPr/>
            <p:nvPr/>
          </p:nvSpPr>
          <p:spPr>
            <a:xfrm>
              <a:off x="10432317" y="4590160"/>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4" name="Rectangle 263">
              <a:extLst>
                <a:ext uri="{FF2B5EF4-FFF2-40B4-BE49-F238E27FC236}">
                  <a16:creationId xmlns:a16="http://schemas.microsoft.com/office/drawing/2014/main" id="{F1260498-FED4-FD6E-CB77-62622A2A366E}"/>
                </a:ext>
              </a:extLst>
            </p:cNvPr>
            <p:cNvSpPr/>
            <p:nvPr/>
          </p:nvSpPr>
          <p:spPr>
            <a:xfrm>
              <a:off x="9815106" y="4303184"/>
              <a:ext cx="176729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5" name="Rectangle 264">
              <a:extLst>
                <a:ext uri="{FF2B5EF4-FFF2-40B4-BE49-F238E27FC236}">
                  <a16:creationId xmlns:a16="http://schemas.microsoft.com/office/drawing/2014/main" id="{A958AFF8-569E-3BB6-47ED-DDE6F6819B45}"/>
                </a:ext>
              </a:extLst>
            </p:cNvPr>
            <p:cNvSpPr/>
            <p:nvPr/>
          </p:nvSpPr>
          <p:spPr>
            <a:xfrm>
              <a:off x="10400732" y="4670303"/>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6" name="Rectangle 265">
              <a:extLst>
                <a:ext uri="{FF2B5EF4-FFF2-40B4-BE49-F238E27FC236}">
                  <a16:creationId xmlns:a16="http://schemas.microsoft.com/office/drawing/2014/main" id="{FBD368E0-B144-BE65-A3A4-9200F0DEEA2D}"/>
                </a:ext>
              </a:extLst>
            </p:cNvPr>
            <p:cNvSpPr/>
            <p:nvPr/>
          </p:nvSpPr>
          <p:spPr>
            <a:xfrm>
              <a:off x="10444985" y="4715627"/>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7" name="Rectangle 266">
              <a:extLst>
                <a:ext uri="{FF2B5EF4-FFF2-40B4-BE49-F238E27FC236}">
                  <a16:creationId xmlns:a16="http://schemas.microsoft.com/office/drawing/2014/main" id="{066795EF-E8CF-465F-90E8-C77BA55235CC}"/>
                </a:ext>
              </a:extLst>
            </p:cNvPr>
            <p:cNvSpPr/>
            <p:nvPr/>
          </p:nvSpPr>
          <p:spPr>
            <a:xfrm>
              <a:off x="10444626" y="4791721"/>
              <a:ext cx="226444"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8" name="Rectangle 267">
              <a:extLst>
                <a:ext uri="{FF2B5EF4-FFF2-40B4-BE49-F238E27FC236}">
                  <a16:creationId xmlns:a16="http://schemas.microsoft.com/office/drawing/2014/main" id="{45954A52-CE8E-C384-AA20-039C25710B90}"/>
                </a:ext>
              </a:extLst>
            </p:cNvPr>
            <p:cNvSpPr/>
            <p:nvPr/>
          </p:nvSpPr>
          <p:spPr>
            <a:xfrm>
              <a:off x="10626283" y="4830578"/>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69" name="Rectangle 268">
              <a:extLst>
                <a:ext uri="{FF2B5EF4-FFF2-40B4-BE49-F238E27FC236}">
                  <a16:creationId xmlns:a16="http://schemas.microsoft.com/office/drawing/2014/main" id="{62BDBFB0-0FF8-5629-5B56-4D3D7E0FF470}"/>
                </a:ext>
              </a:extLst>
            </p:cNvPr>
            <p:cNvSpPr/>
            <p:nvPr/>
          </p:nvSpPr>
          <p:spPr>
            <a:xfrm>
              <a:off x="10600148" y="4954945"/>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0" name="Rectangle 269">
              <a:extLst>
                <a:ext uri="{FF2B5EF4-FFF2-40B4-BE49-F238E27FC236}">
                  <a16:creationId xmlns:a16="http://schemas.microsoft.com/office/drawing/2014/main" id="{2F8206B8-5F0A-7087-E055-FF535E008B8E}"/>
                </a:ext>
              </a:extLst>
            </p:cNvPr>
            <p:cNvSpPr/>
            <p:nvPr/>
          </p:nvSpPr>
          <p:spPr>
            <a:xfrm>
              <a:off x="10727269" y="4671652"/>
              <a:ext cx="143527"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1" name="Rectangle 270">
              <a:extLst>
                <a:ext uri="{FF2B5EF4-FFF2-40B4-BE49-F238E27FC236}">
                  <a16:creationId xmlns:a16="http://schemas.microsoft.com/office/drawing/2014/main" id="{F14ABF7A-0E72-9FC2-4C30-16A08453F900}"/>
                </a:ext>
              </a:extLst>
            </p:cNvPr>
            <p:cNvSpPr/>
            <p:nvPr/>
          </p:nvSpPr>
          <p:spPr>
            <a:xfrm>
              <a:off x="10766176" y="4701386"/>
              <a:ext cx="50802" cy="86145"/>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2" name="Rectangle 271">
              <a:extLst>
                <a:ext uri="{FF2B5EF4-FFF2-40B4-BE49-F238E27FC236}">
                  <a16:creationId xmlns:a16="http://schemas.microsoft.com/office/drawing/2014/main" id="{BC65CC3D-6666-2DB3-E179-36F41C9AD47A}"/>
                </a:ext>
              </a:extLst>
            </p:cNvPr>
            <p:cNvSpPr/>
            <p:nvPr/>
          </p:nvSpPr>
          <p:spPr>
            <a:xfrm>
              <a:off x="10765817" y="4777480"/>
              <a:ext cx="532546"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3" name="Rectangle 272">
              <a:extLst>
                <a:ext uri="{FF2B5EF4-FFF2-40B4-BE49-F238E27FC236}">
                  <a16:creationId xmlns:a16="http://schemas.microsoft.com/office/drawing/2014/main" id="{57E1D4B2-62AA-12B7-556A-E7513CC84965}"/>
                </a:ext>
              </a:extLst>
            </p:cNvPr>
            <p:cNvSpPr/>
            <p:nvPr/>
          </p:nvSpPr>
          <p:spPr>
            <a:xfrm>
              <a:off x="11244937" y="4820356"/>
              <a:ext cx="50063" cy="124367"/>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4" name="Rectangle 273">
              <a:extLst>
                <a:ext uri="{FF2B5EF4-FFF2-40B4-BE49-F238E27FC236}">
                  <a16:creationId xmlns:a16="http://schemas.microsoft.com/office/drawing/2014/main" id="{36D1C552-E4FD-36FE-29AE-D8778F5618FC}"/>
                </a:ext>
              </a:extLst>
            </p:cNvPr>
            <p:cNvSpPr/>
            <p:nvPr/>
          </p:nvSpPr>
          <p:spPr>
            <a:xfrm>
              <a:off x="11218802" y="4944723"/>
              <a:ext cx="101296"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5" name="Rectangle 274">
              <a:extLst>
                <a:ext uri="{FF2B5EF4-FFF2-40B4-BE49-F238E27FC236}">
                  <a16:creationId xmlns:a16="http://schemas.microsoft.com/office/drawing/2014/main" id="{A551DABF-A38A-761B-101A-52B64D25CD9E}"/>
                </a:ext>
              </a:extLst>
            </p:cNvPr>
            <p:cNvSpPr/>
            <p:nvPr/>
          </p:nvSpPr>
          <p:spPr>
            <a:xfrm>
              <a:off x="9873882" y="4340763"/>
              <a:ext cx="65186" cy="695743"/>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6" name="Rectangle 275">
              <a:extLst>
                <a:ext uri="{FF2B5EF4-FFF2-40B4-BE49-F238E27FC236}">
                  <a16:creationId xmlns:a16="http://schemas.microsoft.com/office/drawing/2014/main" id="{70C4C396-44B5-63BF-1DAD-2883EFB4A3A6}"/>
                </a:ext>
              </a:extLst>
            </p:cNvPr>
            <p:cNvSpPr/>
            <p:nvPr/>
          </p:nvSpPr>
          <p:spPr>
            <a:xfrm>
              <a:off x="9825607" y="4952046"/>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err="1"/>
            </a:p>
          </p:txBody>
        </p:sp>
        <p:sp>
          <p:nvSpPr>
            <p:cNvPr id="277" name="Oval 276">
              <a:extLst>
                <a:ext uri="{FF2B5EF4-FFF2-40B4-BE49-F238E27FC236}">
                  <a16:creationId xmlns:a16="http://schemas.microsoft.com/office/drawing/2014/main" id="{9631E591-4B81-4EEA-DE77-989B06F09AB3}"/>
                </a:ext>
              </a:extLst>
            </p:cNvPr>
            <p:cNvSpPr/>
            <p:nvPr/>
          </p:nvSpPr>
          <p:spPr>
            <a:xfrm>
              <a:off x="11189793" y="4594103"/>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8" name="Oval 277">
              <a:extLst>
                <a:ext uri="{FF2B5EF4-FFF2-40B4-BE49-F238E27FC236}">
                  <a16:creationId xmlns:a16="http://schemas.microsoft.com/office/drawing/2014/main" id="{4A13B367-60F0-FB92-399B-EB3079A38188}"/>
                </a:ext>
              </a:extLst>
            </p:cNvPr>
            <p:cNvSpPr/>
            <p:nvPr/>
          </p:nvSpPr>
          <p:spPr>
            <a:xfrm>
              <a:off x="10757124" y="4590160"/>
              <a:ext cx="76200" cy="762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79" name="Rectangle 278">
              <a:extLst>
                <a:ext uri="{FF2B5EF4-FFF2-40B4-BE49-F238E27FC236}">
                  <a16:creationId xmlns:a16="http://schemas.microsoft.com/office/drawing/2014/main" id="{E19F5833-FB66-5B94-1F60-0EBE379DF2E7}"/>
                </a:ext>
              </a:extLst>
            </p:cNvPr>
            <p:cNvSpPr/>
            <p:nvPr/>
          </p:nvSpPr>
          <p:spPr>
            <a:xfrm>
              <a:off x="11143349" y="4662657"/>
              <a:ext cx="541388" cy="4571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80" name="Rectangle 279">
              <a:extLst>
                <a:ext uri="{FF2B5EF4-FFF2-40B4-BE49-F238E27FC236}">
                  <a16:creationId xmlns:a16="http://schemas.microsoft.com/office/drawing/2014/main" id="{4169AFA6-7A06-0A81-6EE7-F7CCE27084E0}"/>
                </a:ext>
              </a:extLst>
            </p:cNvPr>
            <p:cNvSpPr/>
            <p:nvPr/>
          </p:nvSpPr>
          <p:spPr>
            <a:xfrm>
              <a:off x="11457011" y="4337644"/>
              <a:ext cx="65186" cy="695743"/>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81" name="Rectangle 280">
              <a:extLst>
                <a:ext uri="{FF2B5EF4-FFF2-40B4-BE49-F238E27FC236}">
                  <a16:creationId xmlns:a16="http://schemas.microsoft.com/office/drawing/2014/main" id="{15152298-01A7-0672-FB21-E3F251265AF4}"/>
                </a:ext>
              </a:extLst>
            </p:cNvPr>
            <p:cNvSpPr/>
            <p:nvPr/>
          </p:nvSpPr>
          <p:spPr>
            <a:xfrm>
              <a:off x="11397708" y="4953547"/>
              <a:ext cx="166173" cy="94119"/>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endParaRPr lang="en-US" err="1"/>
            </a:p>
          </p:txBody>
        </p:sp>
        <p:sp>
          <p:nvSpPr>
            <p:cNvPr id="282" name="Rectangle 281">
              <a:extLst>
                <a:ext uri="{FF2B5EF4-FFF2-40B4-BE49-F238E27FC236}">
                  <a16:creationId xmlns:a16="http://schemas.microsoft.com/office/drawing/2014/main" id="{219E8E09-1A33-0B4E-AE5F-7743D4E1F0B6}"/>
                </a:ext>
              </a:extLst>
            </p:cNvPr>
            <p:cNvSpPr/>
            <p:nvPr/>
          </p:nvSpPr>
          <p:spPr>
            <a:xfrm>
              <a:off x="11561662" y="4792784"/>
              <a:ext cx="206472" cy="45719"/>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83" name="Rectangle 282">
              <a:extLst>
                <a:ext uri="{FF2B5EF4-FFF2-40B4-BE49-F238E27FC236}">
                  <a16:creationId xmlns:a16="http://schemas.microsoft.com/office/drawing/2014/main" id="{04852A5B-6F48-E44C-5D9F-9647952DA97C}"/>
                </a:ext>
              </a:extLst>
            </p:cNvPr>
            <p:cNvSpPr/>
            <p:nvPr/>
          </p:nvSpPr>
          <p:spPr>
            <a:xfrm>
              <a:off x="11622611" y="4708377"/>
              <a:ext cx="46253" cy="91004"/>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284" name="TextBox 283">
              <a:extLst>
                <a:ext uri="{FF2B5EF4-FFF2-40B4-BE49-F238E27FC236}">
                  <a16:creationId xmlns:a16="http://schemas.microsoft.com/office/drawing/2014/main" id="{14E78183-4415-D93D-CC37-4A4F8DF082F0}"/>
                </a:ext>
              </a:extLst>
            </p:cNvPr>
            <p:cNvSpPr txBox="1"/>
            <p:nvPr/>
          </p:nvSpPr>
          <p:spPr>
            <a:xfrm>
              <a:off x="7962896" y="3905965"/>
              <a:ext cx="914400" cy="235982"/>
            </a:xfrm>
            <a:prstGeom prst="rect">
              <a:avLst/>
            </a:prstGeom>
            <a:noFill/>
          </p:spPr>
          <p:txBody>
            <a:bodyPr wrap="none" lIns="0" tIns="0" rIns="0" bIns="0" rtlCol="0">
              <a:noAutofit/>
            </a:bodyPr>
            <a:lstStyle/>
            <a:p>
              <a:pPr algn="l"/>
              <a:r>
                <a:rPr lang="en-US" sz="1100">
                  <a:solidFill>
                    <a:schemeClr val="tx1">
                      <a:lumMod val="85000"/>
                      <a:lumOff val="15000"/>
                    </a:schemeClr>
                  </a:solidFill>
                </a:rPr>
                <a:t>Patch Antenna Package</a:t>
              </a:r>
            </a:p>
          </p:txBody>
        </p:sp>
        <p:sp>
          <p:nvSpPr>
            <p:cNvPr id="285" name="TextBox 284">
              <a:extLst>
                <a:ext uri="{FF2B5EF4-FFF2-40B4-BE49-F238E27FC236}">
                  <a16:creationId xmlns:a16="http://schemas.microsoft.com/office/drawing/2014/main" id="{C317AA6C-AE67-7BA3-4A10-466C2559296D}"/>
                </a:ext>
              </a:extLst>
            </p:cNvPr>
            <p:cNvSpPr txBox="1"/>
            <p:nvPr/>
          </p:nvSpPr>
          <p:spPr>
            <a:xfrm>
              <a:off x="6655171" y="4583395"/>
              <a:ext cx="438766" cy="235982"/>
            </a:xfrm>
            <a:prstGeom prst="rect">
              <a:avLst/>
            </a:prstGeom>
            <a:noFill/>
          </p:spPr>
          <p:txBody>
            <a:bodyPr wrap="square" lIns="0" tIns="0" rIns="0" bIns="0" rtlCol="0">
              <a:noAutofit/>
            </a:bodyPr>
            <a:lstStyle/>
            <a:p>
              <a:pPr algn="l"/>
              <a:r>
                <a:rPr lang="en-US" sz="1100">
                  <a:solidFill>
                    <a:schemeClr val="tx1">
                      <a:lumMod val="85000"/>
                      <a:lumOff val="15000"/>
                    </a:schemeClr>
                  </a:solidFill>
                </a:rPr>
                <a:t>Interposer</a:t>
              </a:r>
            </a:p>
          </p:txBody>
        </p:sp>
      </p:grpSp>
      <p:grpSp>
        <p:nvGrpSpPr>
          <p:cNvPr id="559" name="Group 558">
            <a:extLst>
              <a:ext uri="{FF2B5EF4-FFF2-40B4-BE49-F238E27FC236}">
                <a16:creationId xmlns:a16="http://schemas.microsoft.com/office/drawing/2014/main" id="{B5FA493D-0C3A-1F77-A500-5FFD3E588D18}"/>
              </a:ext>
            </a:extLst>
          </p:cNvPr>
          <p:cNvGrpSpPr/>
          <p:nvPr/>
        </p:nvGrpSpPr>
        <p:grpSpPr>
          <a:xfrm>
            <a:off x="9044612" y="5039914"/>
            <a:ext cx="2595674" cy="1371411"/>
            <a:chOff x="8984660" y="4713502"/>
            <a:chExt cx="2778479" cy="1457243"/>
          </a:xfrm>
        </p:grpSpPr>
        <p:sp>
          <p:nvSpPr>
            <p:cNvPr id="359" name="Rectangle 358">
              <a:extLst>
                <a:ext uri="{FF2B5EF4-FFF2-40B4-BE49-F238E27FC236}">
                  <a16:creationId xmlns:a16="http://schemas.microsoft.com/office/drawing/2014/main" id="{DF09E289-A0A1-4225-21A3-7311407902D7}"/>
                </a:ext>
              </a:extLst>
            </p:cNvPr>
            <p:cNvSpPr/>
            <p:nvPr/>
          </p:nvSpPr>
          <p:spPr>
            <a:xfrm>
              <a:off x="9620936" y="4757873"/>
              <a:ext cx="47845" cy="2224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63" name="Rectangle 362">
              <a:extLst>
                <a:ext uri="{FF2B5EF4-FFF2-40B4-BE49-F238E27FC236}">
                  <a16:creationId xmlns:a16="http://schemas.microsoft.com/office/drawing/2014/main" id="{C7DC7F73-6DCE-B48D-A31B-B28650E3D87C}"/>
                </a:ext>
              </a:extLst>
            </p:cNvPr>
            <p:cNvSpPr/>
            <p:nvPr/>
          </p:nvSpPr>
          <p:spPr>
            <a:xfrm>
              <a:off x="9567430" y="5050865"/>
              <a:ext cx="2195709" cy="3242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98" name="Rectangle 397">
              <a:extLst>
                <a:ext uri="{FF2B5EF4-FFF2-40B4-BE49-F238E27FC236}">
                  <a16:creationId xmlns:a16="http://schemas.microsoft.com/office/drawing/2014/main" id="{44D66AB8-88F1-E236-EF98-1294E54E4C7D}"/>
                </a:ext>
              </a:extLst>
            </p:cNvPr>
            <p:cNvSpPr/>
            <p:nvPr/>
          </p:nvSpPr>
          <p:spPr>
            <a:xfrm>
              <a:off x="9580010" y="4757873"/>
              <a:ext cx="2183129" cy="218020"/>
            </a:xfrm>
            <a:prstGeom prst="rect">
              <a:avLst/>
            </a:prstGeom>
            <a:solidFill>
              <a:srgbClr val="00B0F0">
                <a:alpha val="2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99" name="Rectangle 398">
              <a:extLst>
                <a:ext uri="{FF2B5EF4-FFF2-40B4-BE49-F238E27FC236}">
                  <a16:creationId xmlns:a16="http://schemas.microsoft.com/office/drawing/2014/main" id="{A56AD286-F0E0-1F46-370B-519B24945C55}"/>
                </a:ext>
              </a:extLst>
            </p:cNvPr>
            <p:cNvSpPr/>
            <p:nvPr/>
          </p:nvSpPr>
          <p:spPr>
            <a:xfrm>
              <a:off x="9602277" y="4713502"/>
              <a:ext cx="585562" cy="443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01" name="TextBox 400">
              <a:extLst>
                <a:ext uri="{FF2B5EF4-FFF2-40B4-BE49-F238E27FC236}">
                  <a16:creationId xmlns:a16="http://schemas.microsoft.com/office/drawing/2014/main" id="{957EE52F-ED96-C384-907C-04C426D900F7}"/>
                </a:ext>
              </a:extLst>
            </p:cNvPr>
            <p:cNvSpPr txBox="1"/>
            <p:nvPr/>
          </p:nvSpPr>
          <p:spPr>
            <a:xfrm>
              <a:off x="10116744" y="5107619"/>
              <a:ext cx="941019" cy="189299"/>
            </a:xfrm>
            <a:prstGeom prst="rect">
              <a:avLst/>
            </a:prstGeom>
            <a:noFill/>
          </p:spPr>
          <p:txBody>
            <a:bodyPr wrap="none" lIns="0" tIns="0" rIns="0" bIns="0" rtlCol="0">
              <a:noAutofit/>
            </a:bodyPr>
            <a:lstStyle/>
            <a:p>
              <a:pPr algn="l"/>
              <a:r>
                <a:rPr lang="en-US" sz="1400">
                  <a:solidFill>
                    <a:schemeClr val="bg1"/>
                  </a:solidFill>
                </a:rPr>
                <a:t>GaAs PA Array</a:t>
              </a:r>
            </a:p>
          </p:txBody>
        </p:sp>
        <p:sp>
          <p:nvSpPr>
            <p:cNvPr id="403" name="Rectangle 402">
              <a:extLst>
                <a:ext uri="{FF2B5EF4-FFF2-40B4-BE49-F238E27FC236}">
                  <a16:creationId xmlns:a16="http://schemas.microsoft.com/office/drawing/2014/main" id="{7D184AAC-E70D-80F0-6F0C-E8B8131060DF}"/>
                </a:ext>
              </a:extLst>
            </p:cNvPr>
            <p:cNvSpPr/>
            <p:nvPr/>
          </p:nvSpPr>
          <p:spPr>
            <a:xfrm>
              <a:off x="9567430" y="5417521"/>
              <a:ext cx="2195709" cy="3159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27" name="TextBox 426">
              <a:extLst>
                <a:ext uri="{FF2B5EF4-FFF2-40B4-BE49-F238E27FC236}">
                  <a16:creationId xmlns:a16="http://schemas.microsoft.com/office/drawing/2014/main" id="{1E7046E9-22C4-9516-3E38-DFA8E7B87B69}"/>
                </a:ext>
              </a:extLst>
            </p:cNvPr>
            <p:cNvSpPr txBox="1"/>
            <p:nvPr/>
          </p:nvSpPr>
          <p:spPr>
            <a:xfrm>
              <a:off x="9977176" y="4797458"/>
              <a:ext cx="956932" cy="251089"/>
            </a:xfrm>
            <a:prstGeom prst="rect">
              <a:avLst/>
            </a:prstGeom>
            <a:noFill/>
          </p:spPr>
          <p:txBody>
            <a:bodyPr wrap="none" lIns="0" tIns="0" rIns="0" bIns="0" rtlCol="0">
              <a:noAutofit/>
            </a:bodyPr>
            <a:lstStyle/>
            <a:p>
              <a:pPr algn="l"/>
              <a:r>
                <a:rPr lang="en-US" sz="1100">
                  <a:solidFill>
                    <a:schemeClr val="tx1">
                      <a:lumMod val="85000"/>
                      <a:lumOff val="15000"/>
                    </a:schemeClr>
                  </a:solidFill>
                </a:rPr>
                <a:t>Patch Antenna</a:t>
              </a:r>
            </a:p>
          </p:txBody>
        </p:sp>
        <p:sp>
          <p:nvSpPr>
            <p:cNvPr id="429" name="Rectangle 428">
              <a:extLst>
                <a:ext uri="{FF2B5EF4-FFF2-40B4-BE49-F238E27FC236}">
                  <a16:creationId xmlns:a16="http://schemas.microsoft.com/office/drawing/2014/main" id="{BCE21145-C3AB-03BE-18E5-88D9A9F81FB8}"/>
                </a:ext>
              </a:extLst>
            </p:cNvPr>
            <p:cNvSpPr/>
            <p:nvPr/>
          </p:nvSpPr>
          <p:spPr>
            <a:xfrm>
              <a:off x="10342211" y="4720664"/>
              <a:ext cx="585562" cy="443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0" name="Rectangle 429">
              <a:extLst>
                <a:ext uri="{FF2B5EF4-FFF2-40B4-BE49-F238E27FC236}">
                  <a16:creationId xmlns:a16="http://schemas.microsoft.com/office/drawing/2014/main" id="{01B59843-5378-3B2C-16CD-911F4B6E9973}"/>
                </a:ext>
              </a:extLst>
            </p:cNvPr>
            <p:cNvSpPr/>
            <p:nvPr/>
          </p:nvSpPr>
          <p:spPr>
            <a:xfrm>
              <a:off x="9580011" y="5358269"/>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1" name="Rectangle 430">
              <a:extLst>
                <a:ext uri="{FF2B5EF4-FFF2-40B4-BE49-F238E27FC236}">
                  <a16:creationId xmlns:a16="http://schemas.microsoft.com/office/drawing/2014/main" id="{58A6CD37-E14C-C60C-2FC6-DE860F4AAF17}"/>
                </a:ext>
              </a:extLst>
            </p:cNvPr>
            <p:cNvSpPr/>
            <p:nvPr/>
          </p:nvSpPr>
          <p:spPr>
            <a:xfrm>
              <a:off x="9906677" y="5355662"/>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2" name="Rectangle 431">
              <a:extLst>
                <a:ext uri="{FF2B5EF4-FFF2-40B4-BE49-F238E27FC236}">
                  <a16:creationId xmlns:a16="http://schemas.microsoft.com/office/drawing/2014/main" id="{A2F85865-C358-8E41-EC3F-8161994BB3FC}"/>
                </a:ext>
              </a:extLst>
            </p:cNvPr>
            <p:cNvSpPr/>
            <p:nvPr/>
          </p:nvSpPr>
          <p:spPr>
            <a:xfrm>
              <a:off x="10224963" y="5352630"/>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3" name="Rectangle 432">
              <a:extLst>
                <a:ext uri="{FF2B5EF4-FFF2-40B4-BE49-F238E27FC236}">
                  <a16:creationId xmlns:a16="http://schemas.microsoft.com/office/drawing/2014/main" id="{DD3A99E6-5A23-9E91-4268-7C751934366D}"/>
                </a:ext>
              </a:extLst>
            </p:cNvPr>
            <p:cNvSpPr/>
            <p:nvPr/>
          </p:nvSpPr>
          <p:spPr>
            <a:xfrm>
              <a:off x="10554451" y="5352630"/>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4" name="Rectangle 433">
              <a:extLst>
                <a:ext uri="{FF2B5EF4-FFF2-40B4-BE49-F238E27FC236}">
                  <a16:creationId xmlns:a16="http://schemas.microsoft.com/office/drawing/2014/main" id="{CE6BE89D-C7B5-5D75-0D8B-49C6E0F69F46}"/>
                </a:ext>
              </a:extLst>
            </p:cNvPr>
            <p:cNvSpPr/>
            <p:nvPr/>
          </p:nvSpPr>
          <p:spPr>
            <a:xfrm>
              <a:off x="10907208" y="5348540"/>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5" name="Rectangle 434">
              <a:extLst>
                <a:ext uri="{FF2B5EF4-FFF2-40B4-BE49-F238E27FC236}">
                  <a16:creationId xmlns:a16="http://schemas.microsoft.com/office/drawing/2014/main" id="{BBDC14F8-BF7A-039D-4842-305974C1928A}"/>
                </a:ext>
              </a:extLst>
            </p:cNvPr>
            <p:cNvSpPr/>
            <p:nvPr/>
          </p:nvSpPr>
          <p:spPr>
            <a:xfrm>
              <a:off x="11259964" y="5351686"/>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6" name="Rectangle 435">
              <a:extLst>
                <a:ext uri="{FF2B5EF4-FFF2-40B4-BE49-F238E27FC236}">
                  <a16:creationId xmlns:a16="http://schemas.microsoft.com/office/drawing/2014/main" id="{0835CC86-6F58-1A8B-EC04-AB4E864178E4}"/>
                </a:ext>
              </a:extLst>
            </p:cNvPr>
            <p:cNvSpPr/>
            <p:nvPr/>
          </p:nvSpPr>
          <p:spPr>
            <a:xfrm>
              <a:off x="11586629" y="5349079"/>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0" name="Rectangle 439">
              <a:extLst>
                <a:ext uri="{FF2B5EF4-FFF2-40B4-BE49-F238E27FC236}">
                  <a16:creationId xmlns:a16="http://schemas.microsoft.com/office/drawing/2014/main" id="{E01508A1-B57F-6FEE-7B28-36F6500BBF61}"/>
                </a:ext>
              </a:extLst>
            </p:cNvPr>
            <p:cNvSpPr/>
            <p:nvPr/>
          </p:nvSpPr>
          <p:spPr>
            <a:xfrm>
              <a:off x="9589449" y="4981847"/>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1" name="Rectangle 440">
              <a:extLst>
                <a:ext uri="{FF2B5EF4-FFF2-40B4-BE49-F238E27FC236}">
                  <a16:creationId xmlns:a16="http://schemas.microsoft.com/office/drawing/2014/main" id="{63A683BD-DBA8-B5DA-69EC-F4D2711AC94A}"/>
                </a:ext>
              </a:extLst>
            </p:cNvPr>
            <p:cNvSpPr/>
            <p:nvPr/>
          </p:nvSpPr>
          <p:spPr>
            <a:xfrm>
              <a:off x="9916115" y="4979240"/>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2" name="Rectangle 441">
              <a:extLst>
                <a:ext uri="{FF2B5EF4-FFF2-40B4-BE49-F238E27FC236}">
                  <a16:creationId xmlns:a16="http://schemas.microsoft.com/office/drawing/2014/main" id="{E371F60A-453C-5575-AE41-549F9A8D52AD}"/>
                </a:ext>
              </a:extLst>
            </p:cNvPr>
            <p:cNvSpPr/>
            <p:nvPr/>
          </p:nvSpPr>
          <p:spPr>
            <a:xfrm>
              <a:off x="10234401" y="4976207"/>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3" name="Rectangle 442">
              <a:extLst>
                <a:ext uri="{FF2B5EF4-FFF2-40B4-BE49-F238E27FC236}">
                  <a16:creationId xmlns:a16="http://schemas.microsoft.com/office/drawing/2014/main" id="{A98CF714-9B31-6B81-0141-61AA44406866}"/>
                </a:ext>
              </a:extLst>
            </p:cNvPr>
            <p:cNvSpPr/>
            <p:nvPr/>
          </p:nvSpPr>
          <p:spPr>
            <a:xfrm>
              <a:off x="10563889" y="4976207"/>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4" name="Rectangle 443">
              <a:extLst>
                <a:ext uri="{FF2B5EF4-FFF2-40B4-BE49-F238E27FC236}">
                  <a16:creationId xmlns:a16="http://schemas.microsoft.com/office/drawing/2014/main" id="{930E5129-7781-F656-B16B-268F3B5F7BAB}"/>
                </a:ext>
              </a:extLst>
            </p:cNvPr>
            <p:cNvSpPr/>
            <p:nvPr/>
          </p:nvSpPr>
          <p:spPr>
            <a:xfrm>
              <a:off x="10916646" y="4972117"/>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5" name="Rectangle 444">
              <a:extLst>
                <a:ext uri="{FF2B5EF4-FFF2-40B4-BE49-F238E27FC236}">
                  <a16:creationId xmlns:a16="http://schemas.microsoft.com/office/drawing/2014/main" id="{1CBF83B1-EFA3-7288-FFC9-FD1FD4F1565E}"/>
                </a:ext>
              </a:extLst>
            </p:cNvPr>
            <p:cNvSpPr/>
            <p:nvPr/>
          </p:nvSpPr>
          <p:spPr>
            <a:xfrm>
              <a:off x="11269402" y="4975263"/>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6" name="Rectangle 445">
              <a:extLst>
                <a:ext uri="{FF2B5EF4-FFF2-40B4-BE49-F238E27FC236}">
                  <a16:creationId xmlns:a16="http://schemas.microsoft.com/office/drawing/2014/main" id="{E1C7D0ED-CC0B-60F0-5EA8-5F35CD33EAA1}"/>
                </a:ext>
              </a:extLst>
            </p:cNvPr>
            <p:cNvSpPr/>
            <p:nvPr/>
          </p:nvSpPr>
          <p:spPr>
            <a:xfrm>
              <a:off x="11596068" y="4972657"/>
              <a:ext cx="130810" cy="76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48" name="TextBox 447">
              <a:extLst>
                <a:ext uri="{FF2B5EF4-FFF2-40B4-BE49-F238E27FC236}">
                  <a16:creationId xmlns:a16="http://schemas.microsoft.com/office/drawing/2014/main" id="{9A1F7E17-1BC4-2F74-E7F1-8648A7ED8544}"/>
                </a:ext>
              </a:extLst>
            </p:cNvPr>
            <p:cNvSpPr txBox="1"/>
            <p:nvPr/>
          </p:nvSpPr>
          <p:spPr>
            <a:xfrm>
              <a:off x="9895058" y="5476494"/>
              <a:ext cx="869778" cy="107595"/>
            </a:xfrm>
            <a:prstGeom prst="rect">
              <a:avLst/>
            </a:prstGeom>
            <a:noFill/>
          </p:spPr>
          <p:txBody>
            <a:bodyPr wrap="none" lIns="0" tIns="0" rIns="0" bIns="0" rtlCol="0">
              <a:noAutofit/>
            </a:bodyPr>
            <a:lstStyle/>
            <a:p>
              <a:pPr algn="l"/>
              <a:r>
                <a:rPr lang="en-US" sz="1200" dirty="0">
                  <a:solidFill>
                    <a:schemeClr val="bg1"/>
                  </a:solidFill>
                </a:rPr>
                <a:t>pHEMT phase shifter</a:t>
              </a:r>
            </a:p>
          </p:txBody>
        </p:sp>
        <p:sp>
          <p:nvSpPr>
            <p:cNvPr id="449" name="Rectangle 448">
              <a:extLst>
                <a:ext uri="{FF2B5EF4-FFF2-40B4-BE49-F238E27FC236}">
                  <a16:creationId xmlns:a16="http://schemas.microsoft.com/office/drawing/2014/main" id="{E110514A-0658-A1CC-24A7-2011E8E4EF1E}"/>
                </a:ext>
              </a:extLst>
            </p:cNvPr>
            <p:cNvSpPr/>
            <p:nvPr/>
          </p:nvSpPr>
          <p:spPr>
            <a:xfrm>
              <a:off x="11103585" y="4725912"/>
              <a:ext cx="585562" cy="443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54" name="Rectangle 453">
              <a:extLst>
                <a:ext uri="{FF2B5EF4-FFF2-40B4-BE49-F238E27FC236}">
                  <a16:creationId xmlns:a16="http://schemas.microsoft.com/office/drawing/2014/main" id="{856683DE-F4C5-B573-D7E8-F1887BC099A7}"/>
                </a:ext>
              </a:extLst>
            </p:cNvPr>
            <p:cNvSpPr/>
            <p:nvPr/>
          </p:nvSpPr>
          <p:spPr>
            <a:xfrm>
              <a:off x="8984660" y="5793615"/>
              <a:ext cx="2778479" cy="31591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55" name="Oval 454">
              <a:extLst>
                <a:ext uri="{FF2B5EF4-FFF2-40B4-BE49-F238E27FC236}">
                  <a16:creationId xmlns:a16="http://schemas.microsoft.com/office/drawing/2014/main" id="{9C8EDE08-997E-89DD-A7C0-1DBBBC7D0788}"/>
                </a:ext>
              </a:extLst>
            </p:cNvPr>
            <p:cNvSpPr/>
            <p:nvPr/>
          </p:nvSpPr>
          <p:spPr>
            <a:xfrm>
              <a:off x="9610664" y="5731128"/>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57" name="Oval 456">
              <a:extLst>
                <a:ext uri="{FF2B5EF4-FFF2-40B4-BE49-F238E27FC236}">
                  <a16:creationId xmlns:a16="http://schemas.microsoft.com/office/drawing/2014/main" id="{AA07E1C3-C799-46EE-7F01-198EE9D152E2}"/>
                </a:ext>
              </a:extLst>
            </p:cNvPr>
            <p:cNvSpPr/>
            <p:nvPr/>
          </p:nvSpPr>
          <p:spPr>
            <a:xfrm>
              <a:off x="9833515" y="5731128"/>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58" name="Oval 457">
              <a:extLst>
                <a:ext uri="{FF2B5EF4-FFF2-40B4-BE49-F238E27FC236}">
                  <a16:creationId xmlns:a16="http://schemas.microsoft.com/office/drawing/2014/main" id="{AA137F0A-09FC-705A-45C0-20873F30878A}"/>
                </a:ext>
              </a:extLst>
            </p:cNvPr>
            <p:cNvSpPr/>
            <p:nvPr/>
          </p:nvSpPr>
          <p:spPr>
            <a:xfrm>
              <a:off x="10046925" y="5731128"/>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59" name="Oval 458">
              <a:extLst>
                <a:ext uri="{FF2B5EF4-FFF2-40B4-BE49-F238E27FC236}">
                  <a16:creationId xmlns:a16="http://schemas.microsoft.com/office/drawing/2014/main" id="{C7CB95F0-3F5F-01CF-45EA-F3A74B9DE649}"/>
                </a:ext>
              </a:extLst>
            </p:cNvPr>
            <p:cNvSpPr/>
            <p:nvPr/>
          </p:nvSpPr>
          <p:spPr>
            <a:xfrm>
              <a:off x="10274189" y="5732987"/>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60" name="Oval 459">
              <a:extLst>
                <a:ext uri="{FF2B5EF4-FFF2-40B4-BE49-F238E27FC236}">
                  <a16:creationId xmlns:a16="http://schemas.microsoft.com/office/drawing/2014/main" id="{EFB87619-7244-769C-26FC-CAEFCA5582EB}"/>
                </a:ext>
              </a:extLst>
            </p:cNvPr>
            <p:cNvSpPr/>
            <p:nvPr/>
          </p:nvSpPr>
          <p:spPr>
            <a:xfrm>
              <a:off x="10520385" y="5731562"/>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61" name="Oval 460">
              <a:extLst>
                <a:ext uri="{FF2B5EF4-FFF2-40B4-BE49-F238E27FC236}">
                  <a16:creationId xmlns:a16="http://schemas.microsoft.com/office/drawing/2014/main" id="{1B3C7744-D6C2-44F0-27FB-558D4A82B225}"/>
                </a:ext>
              </a:extLst>
            </p:cNvPr>
            <p:cNvSpPr/>
            <p:nvPr/>
          </p:nvSpPr>
          <p:spPr>
            <a:xfrm>
              <a:off x="10743236" y="5731562"/>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62" name="Oval 461">
              <a:extLst>
                <a:ext uri="{FF2B5EF4-FFF2-40B4-BE49-F238E27FC236}">
                  <a16:creationId xmlns:a16="http://schemas.microsoft.com/office/drawing/2014/main" id="{84C69411-0125-6D1E-B1BE-088E0447181C}"/>
                </a:ext>
              </a:extLst>
            </p:cNvPr>
            <p:cNvSpPr/>
            <p:nvPr/>
          </p:nvSpPr>
          <p:spPr>
            <a:xfrm>
              <a:off x="10956646" y="5731562"/>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63" name="Oval 462">
              <a:extLst>
                <a:ext uri="{FF2B5EF4-FFF2-40B4-BE49-F238E27FC236}">
                  <a16:creationId xmlns:a16="http://schemas.microsoft.com/office/drawing/2014/main" id="{D434B599-2B2D-057F-BE9C-3FD2C70BD087}"/>
                </a:ext>
              </a:extLst>
            </p:cNvPr>
            <p:cNvSpPr/>
            <p:nvPr/>
          </p:nvSpPr>
          <p:spPr>
            <a:xfrm>
              <a:off x="11183910" y="5733421"/>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64" name="Oval 463">
              <a:extLst>
                <a:ext uri="{FF2B5EF4-FFF2-40B4-BE49-F238E27FC236}">
                  <a16:creationId xmlns:a16="http://schemas.microsoft.com/office/drawing/2014/main" id="{877517C3-7825-3D0D-EA40-B045640E2C76}"/>
                </a:ext>
              </a:extLst>
            </p:cNvPr>
            <p:cNvSpPr/>
            <p:nvPr/>
          </p:nvSpPr>
          <p:spPr>
            <a:xfrm>
              <a:off x="11430106" y="5729952"/>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65" name="Oval 464">
              <a:extLst>
                <a:ext uri="{FF2B5EF4-FFF2-40B4-BE49-F238E27FC236}">
                  <a16:creationId xmlns:a16="http://schemas.microsoft.com/office/drawing/2014/main" id="{0F13624A-BEA2-F8FD-26F2-C9E07E98BDF5}"/>
                </a:ext>
              </a:extLst>
            </p:cNvPr>
            <p:cNvSpPr/>
            <p:nvPr/>
          </p:nvSpPr>
          <p:spPr>
            <a:xfrm>
              <a:off x="11652957" y="5729952"/>
              <a:ext cx="61543" cy="60628"/>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39" name="Rectangle 538">
              <a:extLst>
                <a:ext uri="{FF2B5EF4-FFF2-40B4-BE49-F238E27FC236}">
                  <a16:creationId xmlns:a16="http://schemas.microsoft.com/office/drawing/2014/main" id="{827B6A13-A4CD-8C27-96F6-CF20466E3256}"/>
                </a:ext>
              </a:extLst>
            </p:cNvPr>
            <p:cNvSpPr/>
            <p:nvPr/>
          </p:nvSpPr>
          <p:spPr>
            <a:xfrm>
              <a:off x="10283900" y="5835277"/>
              <a:ext cx="41030" cy="84606"/>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45" name="Rectangle 544">
              <a:extLst>
                <a:ext uri="{FF2B5EF4-FFF2-40B4-BE49-F238E27FC236}">
                  <a16:creationId xmlns:a16="http://schemas.microsoft.com/office/drawing/2014/main" id="{24C63B2D-D40E-69D5-09A8-48747944663A}"/>
                </a:ext>
              </a:extLst>
            </p:cNvPr>
            <p:cNvSpPr/>
            <p:nvPr/>
          </p:nvSpPr>
          <p:spPr>
            <a:xfrm>
              <a:off x="10243036" y="5798740"/>
              <a:ext cx="115919" cy="4490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46" name="Rectangle 545">
              <a:extLst>
                <a:ext uri="{FF2B5EF4-FFF2-40B4-BE49-F238E27FC236}">
                  <a16:creationId xmlns:a16="http://schemas.microsoft.com/office/drawing/2014/main" id="{05663078-ED70-CA6B-4ACF-7945C8E048B3}"/>
                </a:ext>
              </a:extLst>
            </p:cNvPr>
            <p:cNvSpPr/>
            <p:nvPr/>
          </p:nvSpPr>
          <p:spPr>
            <a:xfrm>
              <a:off x="10510214" y="5798739"/>
              <a:ext cx="115919" cy="4490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47" name="Rectangle 546">
              <a:extLst>
                <a:ext uri="{FF2B5EF4-FFF2-40B4-BE49-F238E27FC236}">
                  <a16:creationId xmlns:a16="http://schemas.microsoft.com/office/drawing/2014/main" id="{870F09B3-AFF7-7B9B-2FCD-803BBA46BAAD}"/>
                </a:ext>
              </a:extLst>
            </p:cNvPr>
            <p:cNvSpPr/>
            <p:nvPr/>
          </p:nvSpPr>
          <p:spPr>
            <a:xfrm>
              <a:off x="10947447" y="5794802"/>
              <a:ext cx="115919" cy="4490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48" name="Rectangle 547">
              <a:extLst>
                <a:ext uri="{FF2B5EF4-FFF2-40B4-BE49-F238E27FC236}">
                  <a16:creationId xmlns:a16="http://schemas.microsoft.com/office/drawing/2014/main" id="{44A68B8E-378F-999B-3D87-D2D143640D2A}"/>
                </a:ext>
              </a:extLst>
            </p:cNvPr>
            <p:cNvSpPr/>
            <p:nvPr/>
          </p:nvSpPr>
          <p:spPr>
            <a:xfrm>
              <a:off x="9925664" y="5913705"/>
              <a:ext cx="430109" cy="44902"/>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49" name="Rectangle 548">
              <a:extLst>
                <a:ext uri="{FF2B5EF4-FFF2-40B4-BE49-F238E27FC236}">
                  <a16:creationId xmlns:a16="http://schemas.microsoft.com/office/drawing/2014/main" id="{A150EDC7-83BD-C8D0-40FC-C1E17DFE29AB}"/>
                </a:ext>
              </a:extLst>
            </p:cNvPr>
            <p:cNvSpPr/>
            <p:nvPr/>
          </p:nvSpPr>
          <p:spPr>
            <a:xfrm>
              <a:off x="9925664" y="5951175"/>
              <a:ext cx="40433" cy="122146"/>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0" name="Rectangle 549">
              <a:extLst>
                <a:ext uri="{FF2B5EF4-FFF2-40B4-BE49-F238E27FC236}">
                  <a16:creationId xmlns:a16="http://schemas.microsoft.com/office/drawing/2014/main" id="{E2313FC1-8760-7DB5-7A6C-778532EBE45F}"/>
                </a:ext>
              </a:extLst>
            </p:cNvPr>
            <p:cNvSpPr/>
            <p:nvPr/>
          </p:nvSpPr>
          <p:spPr>
            <a:xfrm>
              <a:off x="9576572" y="6073321"/>
              <a:ext cx="134209" cy="92438"/>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1" name="Rectangle 550">
              <a:extLst>
                <a:ext uri="{FF2B5EF4-FFF2-40B4-BE49-F238E27FC236}">
                  <a16:creationId xmlns:a16="http://schemas.microsoft.com/office/drawing/2014/main" id="{8200361F-6A48-2E25-10F0-11F65D378EA6}"/>
                </a:ext>
              </a:extLst>
            </p:cNvPr>
            <p:cNvSpPr/>
            <p:nvPr/>
          </p:nvSpPr>
          <p:spPr>
            <a:xfrm>
              <a:off x="9904556" y="6073321"/>
              <a:ext cx="81811" cy="92438"/>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2" name="Rectangle 551">
              <a:extLst>
                <a:ext uri="{FF2B5EF4-FFF2-40B4-BE49-F238E27FC236}">
                  <a16:creationId xmlns:a16="http://schemas.microsoft.com/office/drawing/2014/main" id="{D570FF3E-C6B4-0A95-3A9C-63FA2648890A}"/>
                </a:ext>
              </a:extLst>
            </p:cNvPr>
            <p:cNvSpPr/>
            <p:nvPr/>
          </p:nvSpPr>
          <p:spPr>
            <a:xfrm>
              <a:off x="10547547" y="5846602"/>
              <a:ext cx="36925" cy="276234"/>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3" name="Rectangle 552">
              <a:extLst>
                <a:ext uri="{FF2B5EF4-FFF2-40B4-BE49-F238E27FC236}">
                  <a16:creationId xmlns:a16="http://schemas.microsoft.com/office/drawing/2014/main" id="{BF82E0AB-3B97-E117-7AC2-9AB4E1662AE2}"/>
                </a:ext>
              </a:extLst>
            </p:cNvPr>
            <p:cNvSpPr/>
            <p:nvPr/>
          </p:nvSpPr>
          <p:spPr>
            <a:xfrm>
              <a:off x="10525103" y="6073321"/>
              <a:ext cx="81811" cy="92438"/>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4" name="Rectangle 553">
              <a:extLst>
                <a:ext uri="{FF2B5EF4-FFF2-40B4-BE49-F238E27FC236}">
                  <a16:creationId xmlns:a16="http://schemas.microsoft.com/office/drawing/2014/main" id="{C48A68D5-F77C-C14B-4453-6394C3230CBB}"/>
                </a:ext>
              </a:extLst>
            </p:cNvPr>
            <p:cNvSpPr/>
            <p:nvPr/>
          </p:nvSpPr>
          <p:spPr>
            <a:xfrm>
              <a:off x="10983188" y="5839317"/>
              <a:ext cx="41030" cy="84606"/>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5" name="Rectangle 554">
              <a:extLst>
                <a:ext uri="{FF2B5EF4-FFF2-40B4-BE49-F238E27FC236}">
                  <a16:creationId xmlns:a16="http://schemas.microsoft.com/office/drawing/2014/main" id="{447C879E-5479-B60C-BCCA-63D7767A9650}"/>
                </a:ext>
              </a:extLst>
            </p:cNvPr>
            <p:cNvSpPr/>
            <p:nvPr/>
          </p:nvSpPr>
          <p:spPr>
            <a:xfrm>
              <a:off x="10982898" y="5914051"/>
              <a:ext cx="430109" cy="44902"/>
            </a:xfrm>
            <a:prstGeom prst="rect">
              <a:avLst/>
            </a:prstGeom>
            <a:solidFill>
              <a:srgbClr val="7401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6" name="Rectangle 555">
              <a:extLst>
                <a:ext uri="{FF2B5EF4-FFF2-40B4-BE49-F238E27FC236}">
                  <a16:creationId xmlns:a16="http://schemas.microsoft.com/office/drawing/2014/main" id="{50856839-B648-B1FD-9D95-DB4AB34EF51B}"/>
                </a:ext>
              </a:extLst>
            </p:cNvPr>
            <p:cNvSpPr/>
            <p:nvPr/>
          </p:nvSpPr>
          <p:spPr>
            <a:xfrm>
              <a:off x="11369858" y="5956162"/>
              <a:ext cx="40433" cy="122146"/>
            </a:xfrm>
            <a:prstGeom prst="rect">
              <a:avLst/>
            </a:prstGeom>
            <a:solidFill>
              <a:srgbClr val="0606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7" name="Rectangle 556">
              <a:extLst>
                <a:ext uri="{FF2B5EF4-FFF2-40B4-BE49-F238E27FC236}">
                  <a16:creationId xmlns:a16="http://schemas.microsoft.com/office/drawing/2014/main" id="{61D450C9-C34A-6B75-58BB-6E9B7874B7C0}"/>
                </a:ext>
              </a:extLst>
            </p:cNvPr>
            <p:cNvSpPr/>
            <p:nvPr/>
          </p:nvSpPr>
          <p:spPr>
            <a:xfrm>
              <a:off x="11348750" y="6078307"/>
              <a:ext cx="81811" cy="92438"/>
            </a:xfrm>
            <a:prstGeom prst="rect">
              <a:avLst/>
            </a:prstGeom>
            <a:solidFill>
              <a:srgbClr val="393A37"/>
            </a:solidFill>
            <a:ln>
              <a:solidFill>
                <a:srgbClr val="393A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8" name="TextBox 557">
              <a:extLst>
                <a:ext uri="{FF2B5EF4-FFF2-40B4-BE49-F238E27FC236}">
                  <a16:creationId xmlns:a16="http://schemas.microsoft.com/office/drawing/2014/main" id="{D715730C-D21E-593F-7839-71FFC680227B}"/>
                </a:ext>
              </a:extLst>
            </p:cNvPr>
            <p:cNvSpPr txBox="1"/>
            <p:nvPr/>
          </p:nvSpPr>
          <p:spPr>
            <a:xfrm>
              <a:off x="9091846" y="5845727"/>
              <a:ext cx="738513" cy="231767"/>
            </a:xfrm>
            <a:prstGeom prst="rect">
              <a:avLst/>
            </a:prstGeom>
            <a:noFill/>
          </p:spPr>
          <p:txBody>
            <a:bodyPr wrap="none" lIns="0" tIns="0" rIns="0" bIns="0" rtlCol="0">
              <a:noAutofit/>
            </a:bodyPr>
            <a:lstStyle/>
            <a:p>
              <a:pPr algn="l"/>
              <a:r>
                <a:rPr lang="en-US" sz="1100">
                  <a:solidFill>
                    <a:schemeClr val="tx1">
                      <a:lumMod val="85000"/>
                      <a:lumOff val="15000"/>
                    </a:schemeClr>
                  </a:solidFill>
                </a:rPr>
                <a:t>Interposer</a:t>
              </a:r>
            </a:p>
          </p:txBody>
        </p:sp>
      </p:grpSp>
      <p:sp>
        <p:nvSpPr>
          <p:cNvPr id="2" name="Footer Placeholder 1">
            <a:extLst>
              <a:ext uri="{FF2B5EF4-FFF2-40B4-BE49-F238E27FC236}">
                <a16:creationId xmlns:a16="http://schemas.microsoft.com/office/drawing/2014/main" id="{F0B3BCD5-D9E3-8E1D-7FAA-5E92D00A8A9D}"/>
              </a:ext>
            </a:extLst>
          </p:cNvPr>
          <p:cNvSpPr>
            <a:spLocks noGrp="1"/>
          </p:cNvSpPr>
          <p:nvPr>
            <p:ph type="ftr" sz="quarter" idx="34"/>
          </p:nvPr>
        </p:nvSpPr>
        <p:spPr/>
        <p:txBody>
          <a:bodyPr/>
          <a:lstStyle/>
          <a:p>
            <a:pPr>
              <a:defRPr/>
            </a:pPr>
            <a:r>
              <a:rPr lang="en-US"/>
              <a:t>Heterogenous Integrated Module Design in ADS</a:t>
            </a:r>
          </a:p>
        </p:txBody>
      </p:sp>
      <p:sp>
        <p:nvSpPr>
          <p:cNvPr id="5" name="TextBox 4">
            <a:extLst>
              <a:ext uri="{FF2B5EF4-FFF2-40B4-BE49-F238E27FC236}">
                <a16:creationId xmlns:a16="http://schemas.microsoft.com/office/drawing/2014/main" id="{A5BFDAE8-E00E-EC98-B9DB-098199EE32FD}"/>
              </a:ext>
            </a:extLst>
          </p:cNvPr>
          <p:cNvSpPr txBox="1"/>
          <p:nvPr/>
        </p:nvSpPr>
        <p:spPr>
          <a:xfrm>
            <a:off x="233917" y="4452838"/>
            <a:ext cx="11958083" cy="584775"/>
          </a:xfrm>
          <a:prstGeom prst="rect">
            <a:avLst/>
          </a:prstGeom>
          <a:noFill/>
        </p:spPr>
        <p:txBody>
          <a:bodyPr wrap="square" lIns="91440" tIns="45720" rIns="91440" bIns="45720" anchor="t">
            <a:spAutoFit/>
          </a:bodyPr>
          <a:lstStyle/>
          <a:p>
            <a:pPr marL="0" marR="0" lvl="1"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600" b="1" dirty="0">
                <a:solidFill>
                  <a:schemeClr val="accent1"/>
                </a:solidFill>
                <a:latin typeface="Arial"/>
                <a:cs typeface="Arial"/>
              </a:rPr>
              <a:t>A quote from a Radar Customer:  “</a:t>
            </a:r>
            <a:r>
              <a:rPr lang="en-US" sz="1600" dirty="0">
                <a:solidFill>
                  <a:schemeClr val="accent1"/>
                </a:solidFill>
                <a:latin typeface="Arial"/>
                <a:cs typeface="Arial"/>
              </a:rPr>
              <a:t>Our packaging technology now costs more than our chip runs so its imperative that we can simulate the chip and package together and verify performance before we tape the package out”</a:t>
            </a:r>
          </a:p>
        </p:txBody>
      </p:sp>
    </p:spTree>
    <p:extLst>
      <p:ext uri="{BB962C8B-B14F-4D97-AF65-F5344CB8AC3E}">
        <p14:creationId xmlns:p14="http://schemas.microsoft.com/office/powerpoint/2010/main" val="3010969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391160" y="683787"/>
            <a:ext cx="10515600" cy="395674"/>
          </a:xfrm>
        </p:spPr>
        <p:txBody>
          <a:bodyPr>
            <a:normAutofit lnSpcReduction="10000"/>
          </a:bodyPr>
          <a:lstStyle/>
          <a:p>
            <a:r>
              <a:rPr lang="en-US" sz="2000" dirty="0"/>
              <a:t>Guided Antenna:  Feeds oriented in the same direction (less than  .5</a:t>
            </a:r>
            <a:r>
              <a:rPr lang="en-IN" sz="2000" dirty="0">
                <a:effectLst/>
                <a:latin typeface="+mn-lt"/>
                <a:ea typeface="Times New Roman" panose="02020603050405020304" pitchFamily="18" charset="0"/>
                <a:cs typeface="Aptos" panose="020B0004020202020204" pitchFamily="34" charset="0"/>
              </a:rPr>
              <a:t>λ)</a:t>
            </a:r>
            <a:endParaRPr lang="en-US" sz="2000" dirty="0">
              <a:solidFill>
                <a:srgbClr val="FF0000"/>
              </a:solidFill>
            </a:endParaRP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91160" y="348428"/>
            <a:ext cx="10515600" cy="369332"/>
          </a:xfrm>
        </p:spPr>
        <p:txBody>
          <a:bodyPr/>
          <a:lstStyle/>
          <a:p>
            <a:r>
              <a:rPr lang="en-US" dirty="0"/>
              <a:t>3DHI Beamforming with Integrated Antenna</a:t>
            </a:r>
          </a:p>
        </p:txBody>
      </p:sp>
      <p:sp>
        <p:nvSpPr>
          <p:cNvPr id="5" name="Footer Placeholder 4">
            <a:extLst>
              <a:ext uri="{FF2B5EF4-FFF2-40B4-BE49-F238E27FC236}">
                <a16:creationId xmlns:a16="http://schemas.microsoft.com/office/drawing/2014/main" id="{7A345ED2-02F8-2D32-FD5F-DE6C16399D1A}"/>
              </a:ext>
            </a:extLst>
          </p:cNvPr>
          <p:cNvSpPr>
            <a:spLocks noGrp="1"/>
          </p:cNvSpPr>
          <p:nvPr>
            <p:ph type="ftr" sz="quarter" idx="34"/>
          </p:nvPr>
        </p:nvSpPr>
        <p:spPr/>
        <p:txBody>
          <a:bodyPr/>
          <a:lstStyle/>
          <a:p>
            <a:pPr>
              <a:defRPr/>
            </a:pPr>
            <a:r>
              <a:rPr lang="en-US"/>
              <a:t>Heterogenous Integrated Module Design in ADS</a:t>
            </a:r>
          </a:p>
        </p:txBody>
      </p:sp>
      <p:pic>
        <p:nvPicPr>
          <p:cNvPr id="6" name="Picture 5">
            <a:extLst>
              <a:ext uri="{FF2B5EF4-FFF2-40B4-BE49-F238E27FC236}">
                <a16:creationId xmlns:a16="http://schemas.microsoft.com/office/drawing/2014/main" id="{84C8C4C6-3393-E7EB-206A-5957D98B1003}"/>
              </a:ext>
            </a:extLst>
          </p:cNvPr>
          <p:cNvPicPr>
            <a:picLocks noChangeAspect="1"/>
          </p:cNvPicPr>
          <p:nvPr/>
        </p:nvPicPr>
        <p:blipFill>
          <a:blip r:embed="rId2"/>
          <a:stretch>
            <a:fillRect/>
          </a:stretch>
        </p:blipFill>
        <p:spPr>
          <a:xfrm>
            <a:off x="75821" y="1414820"/>
            <a:ext cx="4577459" cy="4775006"/>
          </a:xfrm>
          <a:prstGeom prst="rect">
            <a:avLst/>
          </a:prstGeom>
          <a:ln w="6350">
            <a:solidFill>
              <a:schemeClr val="tx1"/>
            </a:solidFill>
          </a:ln>
        </p:spPr>
      </p:pic>
      <p:pic>
        <p:nvPicPr>
          <p:cNvPr id="9" name="Picture 8">
            <a:extLst>
              <a:ext uri="{FF2B5EF4-FFF2-40B4-BE49-F238E27FC236}">
                <a16:creationId xmlns:a16="http://schemas.microsoft.com/office/drawing/2014/main" id="{0964E5DD-C500-CB21-6D46-78B3CF177B88}"/>
              </a:ext>
            </a:extLst>
          </p:cNvPr>
          <p:cNvPicPr>
            <a:picLocks noChangeAspect="1"/>
          </p:cNvPicPr>
          <p:nvPr/>
        </p:nvPicPr>
        <p:blipFill>
          <a:blip r:embed="rId3"/>
          <a:stretch>
            <a:fillRect/>
          </a:stretch>
        </p:blipFill>
        <p:spPr>
          <a:xfrm>
            <a:off x="4827428" y="1426129"/>
            <a:ext cx="3520905" cy="4775006"/>
          </a:xfrm>
          <a:prstGeom prst="rect">
            <a:avLst/>
          </a:prstGeom>
          <a:ln w="6350">
            <a:solidFill>
              <a:schemeClr val="tx1"/>
            </a:solidFill>
          </a:ln>
        </p:spPr>
      </p:pic>
      <p:pic>
        <p:nvPicPr>
          <p:cNvPr id="12" name="Picture 11">
            <a:extLst>
              <a:ext uri="{FF2B5EF4-FFF2-40B4-BE49-F238E27FC236}">
                <a16:creationId xmlns:a16="http://schemas.microsoft.com/office/drawing/2014/main" id="{EFCA45B9-DD7E-5044-8CC6-D09A4F56A448}"/>
              </a:ext>
            </a:extLst>
          </p:cNvPr>
          <p:cNvPicPr>
            <a:picLocks noChangeAspect="1"/>
          </p:cNvPicPr>
          <p:nvPr/>
        </p:nvPicPr>
        <p:blipFill>
          <a:blip r:embed="rId4"/>
          <a:stretch>
            <a:fillRect/>
          </a:stretch>
        </p:blipFill>
        <p:spPr>
          <a:xfrm>
            <a:off x="8775220" y="1426129"/>
            <a:ext cx="2990059" cy="4775950"/>
          </a:xfrm>
          <a:prstGeom prst="rect">
            <a:avLst/>
          </a:prstGeom>
          <a:ln w="6350">
            <a:solidFill>
              <a:schemeClr val="tx1"/>
            </a:solidFill>
          </a:ln>
        </p:spPr>
      </p:pic>
    </p:spTree>
    <p:extLst>
      <p:ext uri="{BB962C8B-B14F-4D97-AF65-F5344CB8AC3E}">
        <p14:creationId xmlns:p14="http://schemas.microsoft.com/office/powerpoint/2010/main" val="515835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391160" y="568361"/>
            <a:ext cx="7827846" cy="369332"/>
          </a:xfrm>
        </p:spPr>
        <p:txBody>
          <a:bodyPr>
            <a:noAutofit/>
          </a:bodyPr>
          <a:lstStyle/>
          <a:p>
            <a:pPr>
              <a:lnSpc>
                <a:spcPct val="100000"/>
              </a:lnSpc>
              <a:spcBef>
                <a:spcPts val="0"/>
              </a:spcBef>
            </a:pPr>
            <a:r>
              <a:rPr lang="en-US" sz="2000" dirty="0">
                <a:latin typeface="+mn-lt"/>
              </a:rPr>
              <a:t>Whole Module includes an Integrated Patch Antenna</a:t>
            </a:r>
          </a:p>
          <a:p>
            <a:pPr>
              <a:lnSpc>
                <a:spcPct val="100000"/>
              </a:lnSpc>
              <a:spcBef>
                <a:spcPts val="0"/>
              </a:spcBef>
            </a:pPr>
            <a:r>
              <a:rPr lang="en-IN" sz="1800" dirty="0">
                <a:latin typeface="+mn-lt"/>
              </a:rPr>
              <a:t>                </a:t>
            </a:r>
          </a:p>
          <a:p>
            <a:pPr>
              <a:lnSpc>
                <a:spcPct val="100000"/>
              </a:lnSpc>
              <a:spcBef>
                <a:spcPts val="0"/>
              </a:spcBef>
            </a:pPr>
            <a:r>
              <a:rPr lang="en-IN" sz="3200" dirty="0">
                <a:solidFill>
                  <a:srgbClr val="FF0000"/>
                </a:solidFill>
                <a:latin typeface="+mn-lt"/>
              </a:rPr>
              <a:t>	</a:t>
            </a:r>
          </a:p>
          <a:p>
            <a:pPr>
              <a:lnSpc>
                <a:spcPct val="100000"/>
              </a:lnSpc>
              <a:spcBef>
                <a:spcPts val="0"/>
              </a:spcBef>
            </a:pPr>
            <a:r>
              <a:rPr lang="en-IN" sz="3200" dirty="0">
                <a:solidFill>
                  <a:srgbClr val="FF0000"/>
                </a:solidFill>
                <a:latin typeface="+mn-lt"/>
              </a:rPr>
              <a:t>			</a:t>
            </a:r>
            <a:endParaRPr lang="en-US" sz="2000" dirty="0">
              <a:solidFill>
                <a:srgbClr val="FF0000"/>
              </a:solidFill>
              <a:latin typeface="+mn-lt"/>
            </a:endParaRP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391160" y="191437"/>
            <a:ext cx="10515600" cy="369332"/>
          </a:xfrm>
        </p:spPr>
        <p:txBody>
          <a:bodyPr/>
          <a:lstStyle/>
          <a:p>
            <a:r>
              <a:rPr lang="en-US" dirty="0"/>
              <a:t>Heterogeneous Integrated Beamforming Module</a:t>
            </a:r>
          </a:p>
        </p:txBody>
      </p:sp>
      <p:sp>
        <p:nvSpPr>
          <p:cNvPr id="5" name="Footer Placeholder 4">
            <a:extLst>
              <a:ext uri="{FF2B5EF4-FFF2-40B4-BE49-F238E27FC236}">
                <a16:creationId xmlns:a16="http://schemas.microsoft.com/office/drawing/2014/main" id="{7A345ED2-02F8-2D32-FD5F-DE6C16399D1A}"/>
              </a:ext>
            </a:extLst>
          </p:cNvPr>
          <p:cNvSpPr>
            <a:spLocks noGrp="1"/>
          </p:cNvSpPr>
          <p:nvPr>
            <p:ph type="ftr" sz="quarter" idx="34"/>
          </p:nvPr>
        </p:nvSpPr>
        <p:spPr/>
        <p:txBody>
          <a:bodyPr/>
          <a:lstStyle/>
          <a:p>
            <a:pPr>
              <a:defRPr/>
            </a:pPr>
            <a:r>
              <a:rPr lang="en-US"/>
              <a:t>Heterogenous Integrated Module Design in ADS</a:t>
            </a:r>
          </a:p>
        </p:txBody>
      </p:sp>
      <p:pic>
        <p:nvPicPr>
          <p:cNvPr id="6" name="Picture 5">
            <a:extLst>
              <a:ext uri="{FF2B5EF4-FFF2-40B4-BE49-F238E27FC236}">
                <a16:creationId xmlns:a16="http://schemas.microsoft.com/office/drawing/2014/main" id="{85981DC4-1D97-DA97-2E1C-33DE8E4547B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8104269" y="1180393"/>
            <a:ext cx="4006451" cy="2758286"/>
          </a:xfrm>
          <a:prstGeom prst="rect">
            <a:avLst/>
          </a:prstGeom>
        </p:spPr>
      </p:pic>
      <p:pic>
        <p:nvPicPr>
          <p:cNvPr id="9" name="Picture 8">
            <a:extLst>
              <a:ext uri="{FF2B5EF4-FFF2-40B4-BE49-F238E27FC236}">
                <a16:creationId xmlns:a16="http://schemas.microsoft.com/office/drawing/2014/main" id="{6A1FE64C-527A-FCDF-930F-601E529A06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8000"/>
                    </a14:imgEffect>
                  </a14:imgLayer>
                </a14:imgProps>
              </a:ext>
            </a:extLst>
          </a:blip>
          <a:stretch>
            <a:fillRect/>
          </a:stretch>
        </p:blipFill>
        <p:spPr>
          <a:xfrm>
            <a:off x="7592894" y="4289382"/>
            <a:ext cx="4468949" cy="2470290"/>
          </a:xfrm>
          <a:prstGeom prst="rect">
            <a:avLst/>
          </a:prstGeom>
        </p:spPr>
      </p:pic>
      <p:pic>
        <p:nvPicPr>
          <p:cNvPr id="12" name="Picture 11">
            <a:extLst>
              <a:ext uri="{FF2B5EF4-FFF2-40B4-BE49-F238E27FC236}">
                <a16:creationId xmlns:a16="http://schemas.microsoft.com/office/drawing/2014/main" id="{DF0EF885-F423-7662-96BA-783BBAB9A77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9000"/>
                    </a14:imgEffect>
                  </a14:imgLayer>
                </a14:imgProps>
              </a:ext>
            </a:extLst>
          </a:blip>
          <a:stretch>
            <a:fillRect/>
          </a:stretch>
        </p:blipFill>
        <p:spPr>
          <a:xfrm>
            <a:off x="81280" y="1175534"/>
            <a:ext cx="7914640" cy="3055754"/>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838F686A-6566-45D5-CD22-0AA926310A6A}"/>
              </a:ext>
            </a:extLst>
          </p:cNvPr>
          <p:cNvPicPr>
            <a:picLocks noChangeAspect="1"/>
          </p:cNvPicPr>
          <p:nvPr/>
        </p:nvPicPr>
        <p:blipFill>
          <a:blip r:embed="rId9">
            <a:extLst>
              <a:ext uri="{28A0092B-C50C-407E-A947-70E740481C1C}">
                <a14:useLocalDpi xmlns:a14="http://schemas.microsoft.com/office/drawing/2010/main" val="0"/>
              </a:ext>
            </a:extLst>
          </a:blip>
          <a:srcRect l="2751" t="14980" r="5041" b="6139"/>
          <a:stretch/>
        </p:blipFill>
        <p:spPr>
          <a:xfrm>
            <a:off x="249645" y="4310744"/>
            <a:ext cx="4355341" cy="2427567"/>
          </a:xfrm>
          <a:prstGeom prst="rect">
            <a:avLst/>
          </a:prstGeom>
          <a:ln w="9525">
            <a:solidFill>
              <a:schemeClr val="tx1"/>
            </a:solidFill>
          </a:ln>
        </p:spPr>
      </p:pic>
      <p:pic>
        <p:nvPicPr>
          <p:cNvPr id="7" name="Picture 6">
            <a:extLst>
              <a:ext uri="{FF2B5EF4-FFF2-40B4-BE49-F238E27FC236}">
                <a16:creationId xmlns:a16="http://schemas.microsoft.com/office/drawing/2014/main" id="{C9B221F7-EC23-1F3A-4C87-96AF8022567F}"/>
              </a:ext>
            </a:extLst>
          </p:cNvPr>
          <p:cNvPicPr>
            <a:picLocks noChangeAspect="1"/>
          </p:cNvPicPr>
          <p:nvPr/>
        </p:nvPicPr>
        <p:blipFill>
          <a:blip r:embed="rId10"/>
          <a:srcRect t="7303" b="30142"/>
          <a:stretch/>
        </p:blipFill>
        <p:spPr>
          <a:xfrm>
            <a:off x="4826715" y="4240949"/>
            <a:ext cx="2499371" cy="2497362"/>
          </a:xfrm>
          <a:prstGeom prst="rect">
            <a:avLst/>
          </a:prstGeom>
          <a:ln w="6350">
            <a:solidFill>
              <a:schemeClr val="tx1"/>
            </a:solidFill>
          </a:ln>
        </p:spPr>
      </p:pic>
    </p:spTree>
    <p:extLst>
      <p:ext uri="{BB962C8B-B14F-4D97-AF65-F5344CB8AC3E}">
        <p14:creationId xmlns:p14="http://schemas.microsoft.com/office/powerpoint/2010/main" val="215144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B1746C-1A13-6D3A-C1D2-41C3F9ABFF77}"/>
              </a:ext>
            </a:extLst>
          </p:cNvPr>
          <p:cNvSpPr>
            <a:spLocks noGrp="1"/>
          </p:cNvSpPr>
          <p:nvPr>
            <p:ph type="title"/>
          </p:nvPr>
        </p:nvSpPr>
        <p:spPr>
          <a:xfrm>
            <a:off x="712688" y="2010927"/>
            <a:ext cx="9555480" cy="698609"/>
          </a:xfrm>
        </p:spPr>
        <p:txBody>
          <a:bodyPr/>
          <a:lstStyle/>
          <a:p>
            <a:r>
              <a:rPr lang="en-US" dirty="0"/>
              <a:t>Verification with Desktop LVS</a:t>
            </a:r>
          </a:p>
        </p:txBody>
      </p:sp>
      <p:sp>
        <p:nvSpPr>
          <p:cNvPr id="3" name="Footer Placeholder 2">
            <a:extLst>
              <a:ext uri="{FF2B5EF4-FFF2-40B4-BE49-F238E27FC236}">
                <a16:creationId xmlns:a16="http://schemas.microsoft.com/office/drawing/2014/main" id="{222D62C9-B7A7-2DDD-11DC-ADEECB58B9DC}"/>
              </a:ext>
            </a:extLst>
          </p:cNvPr>
          <p:cNvSpPr>
            <a:spLocks noGrp="1"/>
          </p:cNvSpPr>
          <p:nvPr>
            <p:ph type="ftr" sz="quarter" idx="10"/>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153333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428723" y="689560"/>
            <a:ext cx="10515600" cy="395674"/>
          </a:xfrm>
        </p:spPr>
        <p:txBody>
          <a:bodyPr/>
          <a:lstStyle/>
          <a:p>
            <a:r>
              <a:rPr lang="en-US" dirty="0"/>
              <a:t>Desktop LVS</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428723" y="339402"/>
            <a:ext cx="10515600" cy="369332"/>
          </a:xfrm>
        </p:spPr>
        <p:txBody>
          <a:bodyPr/>
          <a:lstStyle/>
          <a:p>
            <a:r>
              <a:rPr lang="en-US" dirty="0"/>
              <a:t>5G Beamforming with Integrated Antenna</a:t>
            </a:r>
          </a:p>
        </p:txBody>
      </p:sp>
      <p:pic>
        <p:nvPicPr>
          <p:cNvPr id="6" name="Picture 5">
            <a:extLst>
              <a:ext uri="{FF2B5EF4-FFF2-40B4-BE49-F238E27FC236}">
                <a16:creationId xmlns:a16="http://schemas.microsoft.com/office/drawing/2014/main" id="{275BBAE6-042B-FEEF-BB0E-1618FF5A38BF}"/>
              </a:ext>
            </a:extLst>
          </p:cNvPr>
          <p:cNvPicPr>
            <a:picLocks noChangeAspect="1"/>
          </p:cNvPicPr>
          <p:nvPr/>
        </p:nvPicPr>
        <p:blipFill>
          <a:blip r:embed="rId2"/>
          <a:stretch>
            <a:fillRect/>
          </a:stretch>
        </p:blipFill>
        <p:spPr>
          <a:xfrm>
            <a:off x="428723" y="3815264"/>
            <a:ext cx="6267885" cy="2408001"/>
          </a:xfrm>
          <a:prstGeom prst="rect">
            <a:avLst/>
          </a:prstGeom>
        </p:spPr>
      </p:pic>
      <p:pic>
        <p:nvPicPr>
          <p:cNvPr id="9" name="Picture 8">
            <a:extLst>
              <a:ext uri="{FF2B5EF4-FFF2-40B4-BE49-F238E27FC236}">
                <a16:creationId xmlns:a16="http://schemas.microsoft.com/office/drawing/2014/main" id="{F4071903-C9AA-4CAC-6ED4-78263371DFF0}"/>
              </a:ext>
            </a:extLst>
          </p:cNvPr>
          <p:cNvPicPr>
            <a:picLocks noChangeAspect="1"/>
          </p:cNvPicPr>
          <p:nvPr/>
        </p:nvPicPr>
        <p:blipFill>
          <a:blip r:embed="rId3"/>
          <a:stretch>
            <a:fillRect/>
          </a:stretch>
        </p:blipFill>
        <p:spPr>
          <a:xfrm>
            <a:off x="428724" y="1523583"/>
            <a:ext cx="6267885" cy="2035488"/>
          </a:xfrm>
          <a:prstGeom prst="rect">
            <a:avLst/>
          </a:prstGeom>
        </p:spPr>
      </p:pic>
      <p:pic>
        <p:nvPicPr>
          <p:cNvPr id="12" name="Picture 11">
            <a:extLst>
              <a:ext uri="{FF2B5EF4-FFF2-40B4-BE49-F238E27FC236}">
                <a16:creationId xmlns:a16="http://schemas.microsoft.com/office/drawing/2014/main" id="{61374060-8A0B-78E9-3928-1F6B6B1532EC}"/>
              </a:ext>
            </a:extLst>
          </p:cNvPr>
          <p:cNvPicPr>
            <a:picLocks noChangeAspect="1"/>
          </p:cNvPicPr>
          <p:nvPr/>
        </p:nvPicPr>
        <p:blipFill>
          <a:blip r:embed="rId4"/>
          <a:stretch>
            <a:fillRect/>
          </a:stretch>
        </p:blipFill>
        <p:spPr>
          <a:xfrm>
            <a:off x="8036667" y="1337506"/>
            <a:ext cx="3879715" cy="4738405"/>
          </a:xfrm>
          <a:prstGeom prst="rect">
            <a:avLst/>
          </a:prstGeom>
        </p:spPr>
      </p:pic>
      <p:sp>
        <p:nvSpPr>
          <p:cNvPr id="7" name="Footer Placeholder 6">
            <a:extLst>
              <a:ext uri="{FF2B5EF4-FFF2-40B4-BE49-F238E27FC236}">
                <a16:creationId xmlns:a16="http://schemas.microsoft.com/office/drawing/2014/main" id="{F3879B3D-F804-DEF6-1B9B-618BD3921447}"/>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712863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552654" y="732065"/>
            <a:ext cx="10515600" cy="395674"/>
          </a:xfrm>
        </p:spPr>
        <p:txBody>
          <a:bodyPr/>
          <a:lstStyle/>
          <a:p>
            <a:r>
              <a:rPr lang="en-US" dirty="0"/>
              <a:t>Desktop LVS</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552654" y="362733"/>
            <a:ext cx="10515600" cy="369332"/>
          </a:xfrm>
        </p:spPr>
        <p:txBody>
          <a:bodyPr/>
          <a:lstStyle/>
          <a:p>
            <a:r>
              <a:rPr lang="en-US" dirty="0"/>
              <a:t>5G Beamforming with Integrated Antenna</a:t>
            </a:r>
          </a:p>
        </p:txBody>
      </p:sp>
      <p:pic>
        <p:nvPicPr>
          <p:cNvPr id="6" name="Picture 5">
            <a:extLst>
              <a:ext uri="{FF2B5EF4-FFF2-40B4-BE49-F238E27FC236}">
                <a16:creationId xmlns:a16="http://schemas.microsoft.com/office/drawing/2014/main" id="{39B67759-6623-E956-E785-B744CAD9DDC5}"/>
              </a:ext>
            </a:extLst>
          </p:cNvPr>
          <p:cNvPicPr>
            <a:picLocks noChangeAspect="1"/>
          </p:cNvPicPr>
          <p:nvPr/>
        </p:nvPicPr>
        <p:blipFill>
          <a:blip r:embed="rId2"/>
          <a:stretch>
            <a:fillRect/>
          </a:stretch>
        </p:blipFill>
        <p:spPr>
          <a:xfrm>
            <a:off x="499355" y="1676184"/>
            <a:ext cx="5311099" cy="4510081"/>
          </a:xfrm>
          <a:prstGeom prst="rect">
            <a:avLst/>
          </a:prstGeom>
          <a:ln w="6350">
            <a:solidFill>
              <a:schemeClr val="tx1"/>
            </a:solidFill>
          </a:ln>
        </p:spPr>
      </p:pic>
      <p:pic>
        <p:nvPicPr>
          <p:cNvPr id="8" name="Picture 7">
            <a:extLst>
              <a:ext uri="{FF2B5EF4-FFF2-40B4-BE49-F238E27FC236}">
                <a16:creationId xmlns:a16="http://schemas.microsoft.com/office/drawing/2014/main" id="{A33B853A-1CFC-27AE-6776-E2C76F5D34EC}"/>
              </a:ext>
            </a:extLst>
          </p:cNvPr>
          <p:cNvPicPr>
            <a:picLocks noChangeAspect="1"/>
          </p:cNvPicPr>
          <p:nvPr/>
        </p:nvPicPr>
        <p:blipFill>
          <a:blip r:embed="rId3"/>
          <a:stretch>
            <a:fillRect/>
          </a:stretch>
        </p:blipFill>
        <p:spPr>
          <a:xfrm>
            <a:off x="6381548" y="1550620"/>
            <a:ext cx="5579776" cy="4486209"/>
          </a:xfrm>
          <a:prstGeom prst="rect">
            <a:avLst/>
          </a:prstGeom>
          <a:ln w="9525">
            <a:solidFill>
              <a:schemeClr val="tx1"/>
            </a:solidFill>
          </a:ln>
        </p:spPr>
      </p:pic>
      <p:sp>
        <p:nvSpPr>
          <p:cNvPr id="7" name="Footer Placeholder 6">
            <a:extLst>
              <a:ext uri="{FF2B5EF4-FFF2-40B4-BE49-F238E27FC236}">
                <a16:creationId xmlns:a16="http://schemas.microsoft.com/office/drawing/2014/main" id="{6CE19311-C6CF-3229-0B87-ABF3E044B9FB}"/>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705508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4E22B-B8CA-6E64-CF60-A2A5290C2F93}"/>
              </a:ext>
            </a:extLst>
          </p:cNvPr>
          <p:cNvSpPr>
            <a:spLocks noGrp="1"/>
          </p:cNvSpPr>
          <p:nvPr>
            <p:ph type="body" sz="quarter" idx="32"/>
          </p:nvPr>
        </p:nvSpPr>
        <p:spPr>
          <a:xfrm>
            <a:off x="559341" y="723341"/>
            <a:ext cx="10515600" cy="395674"/>
          </a:xfrm>
        </p:spPr>
        <p:txBody>
          <a:bodyPr/>
          <a:lstStyle/>
          <a:p>
            <a:r>
              <a:rPr lang="en-US" dirty="0"/>
              <a:t>Desktop LVS</a:t>
            </a:r>
          </a:p>
        </p:txBody>
      </p:sp>
      <p:sp>
        <p:nvSpPr>
          <p:cNvPr id="4" name="Title 3">
            <a:extLst>
              <a:ext uri="{FF2B5EF4-FFF2-40B4-BE49-F238E27FC236}">
                <a16:creationId xmlns:a16="http://schemas.microsoft.com/office/drawing/2014/main" id="{0E1F23FF-D434-E5EE-CA73-2BED562728E3}"/>
              </a:ext>
            </a:extLst>
          </p:cNvPr>
          <p:cNvSpPr>
            <a:spLocks noGrp="1"/>
          </p:cNvSpPr>
          <p:nvPr>
            <p:ph type="title"/>
          </p:nvPr>
        </p:nvSpPr>
        <p:spPr>
          <a:xfrm>
            <a:off x="559341" y="350278"/>
            <a:ext cx="10515600" cy="369332"/>
          </a:xfrm>
        </p:spPr>
        <p:txBody>
          <a:bodyPr/>
          <a:lstStyle/>
          <a:p>
            <a:r>
              <a:rPr lang="en-US" dirty="0"/>
              <a:t>5G Beamforming with Integrated Antenna</a:t>
            </a:r>
          </a:p>
        </p:txBody>
      </p:sp>
      <p:pic>
        <p:nvPicPr>
          <p:cNvPr id="6" name="Picture 5">
            <a:extLst>
              <a:ext uri="{FF2B5EF4-FFF2-40B4-BE49-F238E27FC236}">
                <a16:creationId xmlns:a16="http://schemas.microsoft.com/office/drawing/2014/main" id="{2A10F64F-12E3-0E14-D1FE-DF2CA01C71EF}"/>
              </a:ext>
            </a:extLst>
          </p:cNvPr>
          <p:cNvPicPr>
            <a:picLocks noChangeAspect="1"/>
          </p:cNvPicPr>
          <p:nvPr/>
        </p:nvPicPr>
        <p:blipFill>
          <a:blip r:embed="rId2"/>
          <a:stretch>
            <a:fillRect/>
          </a:stretch>
        </p:blipFill>
        <p:spPr>
          <a:xfrm>
            <a:off x="1610940" y="1387105"/>
            <a:ext cx="2427660" cy="3236879"/>
          </a:xfrm>
          <a:prstGeom prst="rect">
            <a:avLst/>
          </a:prstGeom>
          <a:ln w="6350">
            <a:solidFill>
              <a:schemeClr val="tx1"/>
            </a:solidFill>
          </a:ln>
        </p:spPr>
      </p:pic>
      <p:pic>
        <p:nvPicPr>
          <p:cNvPr id="8" name="Picture 7">
            <a:extLst>
              <a:ext uri="{FF2B5EF4-FFF2-40B4-BE49-F238E27FC236}">
                <a16:creationId xmlns:a16="http://schemas.microsoft.com/office/drawing/2014/main" id="{7A017691-DEFA-8951-DAA2-0B7AB19C947A}"/>
              </a:ext>
            </a:extLst>
          </p:cNvPr>
          <p:cNvPicPr>
            <a:picLocks noChangeAspect="1"/>
          </p:cNvPicPr>
          <p:nvPr/>
        </p:nvPicPr>
        <p:blipFill>
          <a:blip r:embed="rId3"/>
          <a:stretch>
            <a:fillRect/>
          </a:stretch>
        </p:blipFill>
        <p:spPr>
          <a:xfrm>
            <a:off x="1610940" y="4673583"/>
            <a:ext cx="2427660" cy="1581212"/>
          </a:xfrm>
          <a:prstGeom prst="rect">
            <a:avLst/>
          </a:prstGeom>
          <a:ln w="6350">
            <a:solidFill>
              <a:schemeClr val="tx1"/>
            </a:solidFill>
          </a:ln>
        </p:spPr>
      </p:pic>
      <p:pic>
        <p:nvPicPr>
          <p:cNvPr id="10" name="Picture 9">
            <a:extLst>
              <a:ext uri="{FF2B5EF4-FFF2-40B4-BE49-F238E27FC236}">
                <a16:creationId xmlns:a16="http://schemas.microsoft.com/office/drawing/2014/main" id="{06C4D1C4-D40E-37C7-1E6C-22EB113EFD4D}"/>
              </a:ext>
            </a:extLst>
          </p:cNvPr>
          <p:cNvPicPr>
            <a:picLocks noChangeAspect="1"/>
          </p:cNvPicPr>
          <p:nvPr/>
        </p:nvPicPr>
        <p:blipFill>
          <a:blip r:embed="rId4"/>
          <a:stretch>
            <a:fillRect/>
          </a:stretch>
        </p:blipFill>
        <p:spPr>
          <a:xfrm>
            <a:off x="4452937" y="3786621"/>
            <a:ext cx="4114800" cy="1202588"/>
          </a:xfrm>
          <a:prstGeom prst="rect">
            <a:avLst/>
          </a:prstGeom>
          <a:ln w="6350">
            <a:solidFill>
              <a:schemeClr val="tx1"/>
            </a:solidFill>
          </a:ln>
        </p:spPr>
      </p:pic>
      <p:pic>
        <p:nvPicPr>
          <p:cNvPr id="12" name="Picture 11">
            <a:extLst>
              <a:ext uri="{FF2B5EF4-FFF2-40B4-BE49-F238E27FC236}">
                <a16:creationId xmlns:a16="http://schemas.microsoft.com/office/drawing/2014/main" id="{C61471A0-17DE-749F-BCBF-C9A2FB726E42}"/>
              </a:ext>
            </a:extLst>
          </p:cNvPr>
          <p:cNvPicPr>
            <a:picLocks noChangeAspect="1"/>
          </p:cNvPicPr>
          <p:nvPr/>
        </p:nvPicPr>
        <p:blipFill>
          <a:blip r:embed="rId5"/>
          <a:stretch>
            <a:fillRect/>
          </a:stretch>
        </p:blipFill>
        <p:spPr>
          <a:xfrm>
            <a:off x="8684469" y="1781950"/>
            <a:ext cx="3343275" cy="1695450"/>
          </a:xfrm>
          <a:prstGeom prst="rect">
            <a:avLst/>
          </a:prstGeom>
          <a:ln w="6350">
            <a:solidFill>
              <a:schemeClr val="tx1"/>
            </a:solidFill>
          </a:ln>
        </p:spPr>
      </p:pic>
      <p:sp>
        <p:nvSpPr>
          <p:cNvPr id="7" name="Footer Placeholder 6">
            <a:extLst>
              <a:ext uri="{FF2B5EF4-FFF2-40B4-BE49-F238E27FC236}">
                <a16:creationId xmlns:a16="http://schemas.microsoft.com/office/drawing/2014/main" id="{A1C021D3-30EE-2A6B-F9C2-5B2DC813AD8A}"/>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187010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540D777-9571-17AE-AFC1-0B7BC9AA3B92}"/>
              </a:ext>
            </a:extLst>
          </p:cNvPr>
          <p:cNvSpPr>
            <a:spLocks noGrp="1"/>
          </p:cNvSpPr>
          <p:nvPr>
            <p:ph type="body" sz="quarter" idx="32"/>
          </p:nvPr>
        </p:nvSpPr>
        <p:spPr/>
        <p:txBody>
          <a:bodyPr/>
          <a:lstStyle/>
          <a:p>
            <a:r>
              <a:rPr lang="en-US" dirty="0"/>
              <a:t>Keysight, Synopsys, Ansys and TSMC Announce Collaboration on TSMC’s 3DFabric </a:t>
            </a:r>
          </a:p>
        </p:txBody>
      </p:sp>
      <p:sp>
        <p:nvSpPr>
          <p:cNvPr id="10" name="Text Placeholder 9">
            <a:extLst>
              <a:ext uri="{FF2B5EF4-FFF2-40B4-BE49-F238E27FC236}">
                <a16:creationId xmlns:a16="http://schemas.microsoft.com/office/drawing/2014/main" id="{E22325B5-9DC8-F444-8AFA-12AB8A92A5C8}"/>
              </a:ext>
            </a:extLst>
          </p:cNvPr>
          <p:cNvSpPr>
            <a:spLocks noGrp="1"/>
          </p:cNvSpPr>
          <p:nvPr>
            <p:ph type="body" sz="quarter" idx="33"/>
          </p:nvPr>
        </p:nvSpPr>
        <p:spPr>
          <a:xfrm>
            <a:off x="623557" y="1805096"/>
            <a:ext cx="10640085" cy="1356595"/>
          </a:xfrm>
        </p:spPr>
        <p:txBody>
          <a:bodyPr/>
          <a:lstStyle/>
          <a:p>
            <a:r>
              <a:rPr lang="en-US" dirty="0"/>
              <a:t>Processor techniques work even at mmW !  Keysight active, primarily through partnerships.</a:t>
            </a:r>
          </a:p>
          <a:p>
            <a:r>
              <a:rPr lang="en-US" dirty="0"/>
              <a:t>TSMC 3D Fabric + similar work ongoing at Samsung, Intel and others</a:t>
            </a:r>
          </a:p>
        </p:txBody>
      </p:sp>
      <p:sp>
        <p:nvSpPr>
          <p:cNvPr id="2" name="Title 1">
            <a:extLst>
              <a:ext uri="{FF2B5EF4-FFF2-40B4-BE49-F238E27FC236}">
                <a16:creationId xmlns:a16="http://schemas.microsoft.com/office/drawing/2014/main" id="{6FFDC242-641B-439E-9274-6F3BDC9E7CBD}"/>
              </a:ext>
            </a:extLst>
          </p:cNvPr>
          <p:cNvSpPr>
            <a:spLocks noGrp="1"/>
          </p:cNvSpPr>
          <p:nvPr>
            <p:ph type="title"/>
          </p:nvPr>
        </p:nvSpPr>
        <p:spPr/>
        <p:txBody>
          <a:bodyPr/>
          <a:lstStyle/>
          <a:p>
            <a:r>
              <a:rPr lang="en-US" dirty="0"/>
              <a:t>Current Industry State:   Processor Tech Dominates, even towards mmW</a:t>
            </a:r>
          </a:p>
        </p:txBody>
      </p:sp>
      <p:sp>
        <p:nvSpPr>
          <p:cNvPr id="3" name="TextBox 2">
            <a:extLst>
              <a:ext uri="{FF2B5EF4-FFF2-40B4-BE49-F238E27FC236}">
                <a16:creationId xmlns:a16="http://schemas.microsoft.com/office/drawing/2014/main" id="{489EFAD3-91AE-D81B-CBD8-C0BCAB13885A}"/>
              </a:ext>
            </a:extLst>
          </p:cNvPr>
          <p:cNvSpPr txBox="1"/>
          <p:nvPr/>
        </p:nvSpPr>
        <p:spPr>
          <a:xfrm>
            <a:off x="431975" y="3290500"/>
            <a:ext cx="5021362" cy="276999"/>
          </a:xfrm>
          <a:prstGeom prst="rect">
            <a:avLst/>
          </a:prstGeom>
          <a:noFill/>
        </p:spPr>
        <p:txBody>
          <a:bodyPr wrap="square" lIns="0" tIns="0" rIns="0" bIns="0" rtlCol="0">
            <a:spAutoFit/>
          </a:bodyPr>
          <a:lstStyle/>
          <a:p>
            <a:r>
              <a:rPr lang="en-US" dirty="0">
                <a:hlinkClick r:id="rId3"/>
              </a:rPr>
              <a:t>Keysight joins TSMC 3DFabric alliance</a:t>
            </a:r>
            <a:endParaRPr lang="en-US" dirty="0">
              <a:solidFill>
                <a:schemeClr val="tx1">
                  <a:lumMod val="85000"/>
                  <a:lumOff val="15000"/>
                </a:schemeClr>
              </a:solidFill>
            </a:endParaRPr>
          </a:p>
        </p:txBody>
      </p:sp>
      <p:pic>
        <p:nvPicPr>
          <p:cNvPr id="8" name="Picture 7">
            <a:extLst>
              <a:ext uri="{FF2B5EF4-FFF2-40B4-BE49-F238E27FC236}">
                <a16:creationId xmlns:a16="http://schemas.microsoft.com/office/drawing/2014/main" id="{EB3B2A62-CB03-7BE2-F5E8-036D3419B30D}"/>
              </a:ext>
            </a:extLst>
          </p:cNvPr>
          <p:cNvPicPr>
            <a:picLocks noChangeAspect="1"/>
          </p:cNvPicPr>
          <p:nvPr/>
        </p:nvPicPr>
        <p:blipFill rotWithShape="1">
          <a:blip r:embed="rId4"/>
          <a:srcRect b="7541"/>
          <a:stretch/>
        </p:blipFill>
        <p:spPr>
          <a:xfrm>
            <a:off x="328334" y="3689483"/>
            <a:ext cx="6085591" cy="2318273"/>
          </a:xfrm>
          <a:prstGeom prst="rect">
            <a:avLst/>
          </a:prstGeom>
        </p:spPr>
      </p:pic>
      <p:pic>
        <p:nvPicPr>
          <p:cNvPr id="14" name="Picture 13">
            <a:extLst>
              <a:ext uri="{FF2B5EF4-FFF2-40B4-BE49-F238E27FC236}">
                <a16:creationId xmlns:a16="http://schemas.microsoft.com/office/drawing/2014/main" id="{95F3C0D0-A4CB-AD04-C404-49A624A0C04F}"/>
              </a:ext>
            </a:extLst>
          </p:cNvPr>
          <p:cNvPicPr>
            <a:picLocks noChangeAspect="1"/>
          </p:cNvPicPr>
          <p:nvPr/>
        </p:nvPicPr>
        <p:blipFill>
          <a:blip r:embed="rId5"/>
          <a:srcRect t="6320"/>
          <a:stretch/>
        </p:blipFill>
        <p:spPr>
          <a:xfrm>
            <a:off x="6657026" y="3239121"/>
            <a:ext cx="5534974" cy="2036192"/>
          </a:xfrm>
          <a:prstGeom prst="rect">
            <a:avLst/>
          </a:prstGeom>
        </p:spPr>
      </p:pic>
      <p:sp>
        <p:nvSpPr>
          <p:cNvPr id="16" name="TextBox 15">
            <a:extLst>
              <a:ext uri="{FF2B5EF4-FFF2-40B4-BE49-F238E27FC236}">
                <a16:creationId xmlns:a16="http://schemas.microsoft.com/office/drawing/2014/main" id="{271011FC-9F87-DD5D-9E35-F538D436E41D}"/>
              </a:ext>
            </a:extLst>
          </p:cNvPr>
          <p:cNvSpPr txBox="1"/>
          <p:nvPr/>
        </p:nvSpPr>
        <p:spPr>
          <a:xfrm>
            <a:off x="7613801" y="5152023"/>
            <a:ext cx="3964329" cy="646331"/>
          </a:xfrm>
          <a:prstGeom prst="rect">
            <a:avLst/>
          </a:prstGeom>
          <a:noFill/>
        </p:spPr>
        <p:txBody>
          <a:bodyPr wrap="square">
            <a:spAutoFit/>
          </a:bodyPr>
          <a:lstStyle/>
          <a:p>
            <a:r>
              <a:rPr lang="en-US" dirty="0"/>
              <a:t>TSMC qualified 12mm x 12mm x 0.9mm package with 2 RDLs</a:t>
            </a:r>
          </a:p>
        </p:txBody>
      </p:sp>
      <p:sp>
        <p:nvSpPr>
          <p:cNvPr id="18" name="TextBox 17">
            <a:extLst>
              <a:ext uri="{FF2B5EF4-FFF2-40B4-BE49-F238E27FC236}">
                <a16:creationId xmlns:a16="http://schemas.microsoft.com/office/drawing/2014/main" id="{4C59C101-8F0E-5407-3F0B-FD6FA4D06063}"/>
              </a:ext>
            </a:extLst>
          </p:cNvPr>
          <p:cNvSpPr txBox="1"/>
          <p:nvPr/>
        </p:nvSpPr>
        <p:spPr>
          <a:xfrm>
            <a:off x="7613801" y="5752522"/>
            <a:ext cx="4207430" cy="276999"/>
          </a:xfrm>
          <a:prstGeom prst="rect">
            <a:avLst/>
          </a:prstGeom>
          <a:noFill/>
        </p:spPr>
        <p:txBody>
          <a:bodyPr wrap="square">
            <a:spAutoFit/>
          </a:bodyPr>
          <a:lstStyle/>
          <a:p>
            <a:r>
              <a:rPr lang="en-US" sz="1200" dirty="0">
                <a:solidFill>
                  <a:srgbClr val="FF0000"/>
                </a:solidFill>
              </a:rPr>
              <a:t>Source: 5G Packaging Trends for Smartphones, Yole, 2023</a:t>
            </a:r>
          </a:p>
        </p:txBody>
      </p:sp>
      <p:sp>
        <p:nvSpPr>
          <p:cNvPr id="4" name="Footer Placeholder 3">
            <a:extLst>
              <a:ext uri="{FF2B5EF4-FFF2-40B4-BE49-F238E27FC236}">
                <a16:creationId xmlns:a16="http://schemas.microsoft.com/office/drawing/2014/main" id="{FFCDC223-7B5B-7FB1-1152-B1C108574DEC}"/>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431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58DC25-8711-2CF1-9267-EA24A1746D6A}"/>
              </a:ext>
            </a:extLst>
          </p:cNvPr>
          <p:cNvSpPr>
            <a:spLocks noGrp="1"/>
          </p:cNvSpPr>
          <p:nvPr>
            <p:ph type="body" sz="quarter" idx="32"/>
          </p:nvPr>
        </p:nvSpPr>
        <p:spPr/>
        <p:txBody>
          <a:bodyPr/>
          <a:lstStyle/>
          <a:p>
            <a:r>
              <a:rPr lang="en-US"/>
              <a:t>Expect more diverse technologies and packages to enable next gen wireless design</a:t>
            </a:r>
          </a:p>
        </p:txBody>
      </p:sp>
      <p:sp>
        <p:nvSpPr>
          <p:cNvPr id="3" name="Text Placeholder 2">
            <a:extLst>
              <a:ext uri="{FF2B5EF4-FFF2-40B4-BE49-F238E27FC236}">
                <a16:creationId xmlns:a16="http://schemas.microsoft.com/office/drawing/2014/main" id="{ABF1C51C-01C1-DE0B-9BA9-B53165CF2FA3}"/>
              </a:ext>
            </a:extLst>
          </p:cNvPr>
          <p:cNvSpPr>
            <a:spLocks noGrp="1"/>
          </p:cNvSpPr>
          <p:nvPr>
            <p:ph type="body" sz="quarter" idx="33"/>
          </p:nvPr>
        </p:nvSpPr>
        <p:spPr>
          <a:xfrm>
            <a:off x="685800" y="1556724"/>
            <a:ext cx="10640085" cy="1311267"/>
          </a:xfrm>
        </p:spPr>
        <p:txBody>
          <a:bodyPr/>
          <a:lstStyle/>
          <a:p>
            <a:r>
              <a:rPr lang="en-US" dirty="0"/>
              <a:t>Still in research stage, primary interest from A/D customers and emerging 6G.</a:t>
            </a:r>
          </a:p>
          <a:p>
            <a:r>
              <a:rPr lang="en-US" dirty="0"/>
              <a:t>Very likely to feature III-V technologies as opposed to Si-based packaging.</a:t>
            </a:r>
          </a:p>
          <a:p>
            <a:r>
              <a:rPr lang="en-US" dirty="0"/>
              <a:t>3DHI challenges include Thermal management; Manufacturing Complexity; Interconnect Density &amp; Reliability; Design &amp; Simulation Tools; Cost; and Standardization</a:t>
            </a:r>
          </a:p>
          <a:p>
            <a:endParaRPr lang="en-US" dirty="0"/>
          </a:p>
        </p:txBody>
      </p:sp>
      <p:sp>
        <p:nvSpPr>
          <p:cNvPr id="4" name="Title 3">
            <a:extLst>
              <a:ext uri="{FF2B5EF4-FFF2-40B4-BE49-F238E27FC236}">
                <a16:creationId xmlns:a16="http://schemas.microsoft.com/office/drawing/2014/main" id="{1FAD6A22-251A-3487-26B4-7596027D1D07}"/>
              </a:ext>
            </a:extLst>
          </p:cNvPr>
          <p:cNvSpPr>
            <a:spLocks noGrp="1"/>
          </p:cNvSpPr>
          <p:nvPr>
            <p:ph type="title"/>
          </p:nvPr>
        </p:nvSpPr>
        <p:spPr/>
        <p:txBody>
          <a:bodyPr/>
          <a:lstStyle/>
          <a:p>
            <a:r>
              <a:rPr lang="en-US" dirty="0"/>
              <a:t>Future Industry State: sub-THz and III-V Chiplets</a:t>
            </a:r>
          </a:p>
        </p:txBody>
      </p:sp>
      <p:pic>
        <p:nvPicPr>
          <p:cNvPr id="7" name="Picture 6">
            <a:extLst>
              <a:ext uri="{FF2B5EF4-FFF2-40B4-BE49-F238E27FC236}">
                <a16:creationId xmlns:a16="http://schemas.microsoft.com/office/drawing/2014/main" id="{1B2D515E-D5EF-9584-F2AC-42C0E2D2C6FF}"/>
              </a:ext>
            </a:extLst>
          </p:cNvPr>
          <p:cNvPicPr>
            <a:picLocks noChangeAspect="1"/>
          </p:cNvPicPr>
          <p:nvPr/>
        </p:nvPicPr>
        <p:blipFill>
          <a:blip r:embed="rId3"/>
          <a:stretch>
            <a:fillRect/>
          </a:stretch>
        </p:blipFill>
        <p:spPr>
          <a:xfrm>
            <a:off x="210855" y="3232298"/>
            <a:ext cx="4999502" cy="2896360"/>
          </a:xfrm>
          <a:prstGeom prst="rect">
            <a:avLst/>
          </a:prstGeom>
          <a:ln w="3175">
            <a:solidFill>
              <a:schemeClr val="tx1"/>
            </a:solidFill>
          </a:ln>
        </p:spPr>
      </p:pic>
      <p:sp>
        <p:nvSpPr>
          <p:cNvPr id="8" name="TextBox 7">
            <a:extLst>
              <a:ext uri="{FF2B5EF4-FFF2-40B4-BE49-F238E27FC236}">
                <a16:creationId xmlns:a16="http://schemas.microsoft.com/office/drawing/2014/main" id="{CBC641E1-A964-442C-89F6-F0EB223C4943}"/>
              </a:ext>
            </a:extLst>
          </p:cNvPr>
          <p:cNvSpPr txBox="1"/>
          <p:nvPr/>
        </p:nvSpPr>
        <p:spPr>
          <a:xfrm>
            <a:off x="2132208" y="6210441"/>
            <a:ext cx="2262947" cy="340919"/>
          </a:xfrm>
          <a:prstGeom prst="rect">
            <a:avLst/>
          </a:prstGeom>
          <a:noFill/>
        </p:spPr>
        <p:txBody>
          <a:bodyPr wrap="none" lIns="0" tIns="0" rIns="0" bIns="0" rtlCol="0">
            <a:noAutofit/>
          </a:bodyPr>
          <a:lstStyle/>
          <a:p>
            <a:pPr algn="l"/>
            <a:r>
              <a:rPr lang="en-US" sz="1400" dirty="0">
                <a:hlinkClick r:id="rId4"/>
              </a:rPr>
              <a:t>Link: 6G Wireless Market, Keysight Library</a:t>
            </a:r>
            <a:endParaRPr lang="en-US" sz="1400" dirty="0">
              <a:solidFill>
                <a:schemeClr val="tx1">
                  <a:lumMod val="85000"/>
                  <a:lumOff val="15000"/>
                </a:schemeClr>
              </a:solidFill>
            </a:endParaRPr>
          </a:p>
        </p:txBody>
      </p:sp>
      <p:pic>
        <p:nvPicPr>
          <p:cNvPr id="10" name="Picture 9">
            <a:extLst>
              <a:ext uri="{FF2B5EF4-FFF2-40B4-BE49-F238E27FC236}">
                <a16:creationId xmlns:a16="http://schemas.microsoft.com/office/drawing/2014/main" id="{DE9CDEC7-4BA2-52D5-B47A-7B3A4F33410B}"/>
              </a:ext>
            </a:extLst>
          </p:cNvPr>
          <p:cNvPicPr>
            <a:picLocks noChangeAspect="1"/>
          </p:cNvPicPr>
          <p:nvPr/>
        </p:nvPicPr>
        <p:blipFill>
          <a:blip r:embed="rId5"/>
          <a:stretch>
            <a:fillRect/>
          </a:stretch>
        </p:blipFill>
        <p:spPr>
          <a:xfrm>
            <a:off x="5320874" y="3429000"/>
            <a:ext cx="6660272" cy="2606290"/>
          </a:xfrm>
          <a:prstGeom prst="rect">
            <a:avLst/>
          </a:prstGeom>
          <a:ln w="6350">
            <a:solidFill>
              <a:schemeClr val="tx1"/>
            </a:solidFill>
          </a:ln>
        </p:spPr>
      </p:pic>
      <p:sp>
        <p:nvSpPr>
          <p:cNvPr id="5" name="Footer Placeholder 4">
            <a:extLst>
              <a:ext uri="{FF2B5EF4-FFF2-40B4-BE49-F238E27FC236}">
                <a16:creationId xmlns:a16="http://schemas.microsoft.com/office/drawing/2014/main" id="{9F38D49C-F7EA-2150-05E4-A99000F2D625}"/>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48459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 Placeholder 563">
            <a:extLst>
              <a:ext uri="{FF2B5EF4-FFF2-40B4-BE49-F238E27FC236}">
                <a16:creationId xmlns:a16="http://schemas.microsoft.com/office/drawing/2014/main" id="{ADCACCB0-D93B-C1A8-2AD8-6CA16F15FD23}"/>
              </a:ext>
            </a:extLst>
          </p:cNvPr>
          <p:cNvSpPr>
            <a:spLocks noGrp="1"/>
          </p:cNvSpPr>
          <p:nvPr>
            <p:ph type="body" sz="quarter" idx="32"/>
          </p:nvPr>
        </p:nvSpPr>
        <p:spPr>
          <a:xfrm>
            <a:off x="578796" y="770657"/>
            <a:ext cx="10515600" cy="395674"/>
          </a:xfrm>
        </p:spPr>
        <p:txBody>
          <a:bodyPr/>
          <a:lstStyle/>
          <a:p>
            <a:r>
              <a:rPr lang="en-US" dirty="0"/>
              <a:t>Keysight is the ONLY EDA Company that makes hardware</a:t>
            </a:r>
          </a:p>
        </p:txBody>
      </p:sp>
      <p:sp>
        <p:nvSpPr>
          <p:cNvPr id="566" name="Text Placeholder 565">
            <a:extLst>
              <a:ext uri="{FF2B5EF4-FFF2-40B4-BE49-F238E27FC236}">
                <a16:creationId xmlns:a16="http://schemas.microsoft.com/office/drawing/2014/main" id="{3AC0A1DB-8011-CE14-1F0E-09BA022E271D}"/>
              </a:ext>
            </a:extLst>
          </p:cNvPr>
          <p:cNvSpPr>
            <a:spLocks noGrp="1"/>
          </p:cNvSpPr>
          <p:nvPr>
            <p:ph type="body" sz="quarter" idx="33"/>
          </p:nvPr>
        </p:nvSpPr>
        <p:spPr>
          <a:xfrm>
            <a:off x="578796" y="1432787"/>
            <a:ext cx="11240287" cy="1996213"/>
          </a:xfrm>
        </p:spPr>
        <p:txBody>
          <a:bodyPr/>
          <a:lstStyle/>
          <a:p>
            <a:r>
              <a:rPr lang="en-US" dirty="0"/>
              <a:t>Keysight is building 2.5D and 3DHI modules in instruments using ADS.</a:t>
            </a:r>
          </a:p>
          <a:p>
            <a:pPr lvl="1"/>
            <a:r>
              <a:rPr lang="en-US" dirty="0"/>
              <a:t>Access to hardware groups and tech gives product insights that other EDA companies do not have. </a:t>
            </a:r>
          </a:p>
          <a:p>
            <a:pPr lvl="1"/>
            <a:r>
              <a:rPr lang="en-US" dirty="0"/>
              <a:t>Example: A/D vendors almost never share IP with EDA partners.  We can access our own HW IP.</a:t>
            </a:r>
          </a:p>
          <a:p>
            <a:r>
              <a:rPr lang="en-US" dirty="0"/>
              <a:t>Software R&amp;D teams at Keysight work closely with Keysight hardware teams to build our toolset.</a:t>
            </a:r>
          </a:p>
          <a:p>
            <a:r>
              <a:rPr lang="en-US" dirty="0"/>
              <a:t>Keysight have firsthand experience with the relevant workflows in this space</a:t>
            </a:r>
          </a:p>
        </p:txBody>
      </p:sp>
      <p:sp>
        <p:nvSpPr>
          <p:cNvPr id="9" name="Title 1">
            <a:extLst>
              <a:ext uri="{FF2B5EF4-FFF2-40B4-BE49-F238E27FC236}">
                <a16:creationId xmlns:a16="http://schemas.microsoft.com/office/drawing/2014/main" id="{E25A75AC-3475-F496-6C50-5866DE077048}"/>
              </a:ext>
            </a:extLst>
          </p:cNvPr>
          <p:cNvSpPr>
            <a:spLocks noGrp="1"/>
          </p:cNvSpPr>
          <p:nvPr>
            <p:ph type="title"/>
          </p:nvPr>
        </p:nvSpPr>
        <p:spPr>
          <a:xfrm>
            <a:off x="578796" y="381238"/>
            <a:ext cx="10515600" cy="369332"/>
          </a:xfrm>
        </p:spPr>
        <p:txBody>
          <a:bodyPr/>
          <a:lstStyle/>
          <a:p>
            <a:r>
              <a:rPr lang="en-US" dirty="0"/>
              <a:t>Keysight Develops High-Frequency Hardware for Instruments</a:t>
            </a:r>
          </a:p>
        </p:txBody>
      </p:sp>
      <p:pic>
        <p:nvPicPr>
          <p:cNvPr id="570" name="Picture 569">
            <a:extLst>
              <a:ext uri="{FF2B5EF4-FFF2-40B4-BE49-F238E27FC236}">
                <a16:creationId xmlns:a16="http://schemas.microsoft.com/office/drawing/2014/main" id="{EAE56863-E40D-9D21-2DCA-88BCB5EF5EB7}"/>
              </a:ext>
            </a:extLst>
          </p:cNvPr>
          <p:cNvPicPr>
            <a:picLocks noChangeAspect="1"/>
          </p:cNvPicPr>
          <p:nvPr/>
        </p:nvPicPr>
        <p:blipFill>
          <a:blip r:embed="rId3"/>
          <a:srcRect t="7593"/>
          <a:stretch/>
        </p:blipFill>
        <p:spPr>
          <a:xfrm>
            <a:off x="392159" y="3641785"/>
            <a:ext cx="5910670" cy="3074253"/>
          </a:xfrm>
          <a:prstGeom prst="rect">
            <a:avLst/>
          </a:prstGeom>
          <a:ln>
            <a:solidFill>
              <a:schemeClr val="tx1"/>
            </a:solidFill>
          </a:ln>
        </p:spPr>
      </p:pic>
      <p:pic>
        <p:nvPicPr>
          <p:cNvPr id="572" name="Picture 571">
            <a:extLst>
              <a:ext uri="{FF2B5EF4-FFF2-40B4-BE49-F238E27FC236}">
                <a16:creationId xmlns:a16="http://schemas.microsoft.com/office/drawing/2014/main" id="{7A1A7219-A980-81E3-CA50-A001ECF6C752}"/>
              </a:ext>
            </a:extLst>
          </p:cNvPr>
          <p:cNvPicPr>
            <a:picLocks noChangeAspect="1"/>
          </p:cNvPicPr>
          <p:nvPr/>
        </p:nvPicPr>
        <p:blipFill>
          <a:blip r:embed="rId4"/>
          <a:stretch>
            <a:fillRect/>
          </a:stretch>
        </p:blipFill>
        <p:spPr>
          <a:xfrm>
            <a:off x="6461417" y="3644283"/>
            <a:ext cx="5464670" cy="3071756"/>
          </a:xfrm>
          <a:prstGeom prst="rect">
            <a:avLst/>
          </a:prstGeom>
          <a:ln>
            <a:solidFill>
              <a:schemeClr val="tx1"/>
            </a:solidFill>
          </a:ln>
        </p:spPr>
      </p:pic>
      <p:sp>
        <p:nvSpPr>
          <p:cNvPr id="2" name="Footer Placeholder 1">
            <a:extLst>
              <a:ext uri="{FF2B5EF4-FFF2-40B4-BE49-F238E27FC236}">
                <a16:creationId xmlns:a16="http://schemas.microsoft.com/office/drawing/2014/main" id="{88B29DC2-9546-4A73-B967-33D9C3905005}"/>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89560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477">
            <a:extLst>
              <a:ext uri="{FF2B5EF4-FFF2-40B4-BE49-F238E27FC236}">
                <a16:creationId xmlns:a16="http://schemas.microsoft.com/office/drawing/2014/main" id="{838B7AB7-DEB2-E00D-BCE8-CED44F29889F}"/>
              </a:ext>
            </a:extLst>
          </p:cNvPr>
          <p:cNvSpPr>
            <a:spLocks noGrp="1"/>
          </p:cNvSpPr>
          <p:nvPr>
            <p:ph type="title"/>
          </p:nvPr>
        </p:nvSpPr>
        <p:spPr>
          <a:xfrm>
            <a:off x="381000" y="362149"/>
            <a:ext cx="10515600" cy="369332"/>
          </a:xfrm>
        </p:spPr>
        <p:txBody>
          <a:bodyPr/>
          <a:lstStyle/>
          <a:p>
            <a:r>
              <a:rPr lang="en-US" dirty="0"/>
              <a:t>Simple, monolithic workflows </a:t>
            </a:r>
            <a:r>
              <a:rPr lang="en-US" u="sng" dirty="0"/>
              <a:t>don’t</a:t>
            </a:r>
            <a:r>
              <a:rPr lang="en-US" dirty="0"/>
              <a:t> </a:t>
            </a:r>
            <a:r>
              <a:rPr lang="en-US" u="sng" dirty="0"/>
              <a:t>work</a:t>
            </a:r>
            <a:r>
              <a:rPr lang="en-US" dirty="0"/>
              <a:t> for complex products…</a:t>
            </a:r>
          </a:p>
        </p:txBody>
      </p:sp>
      <p:sp>
        <p:nvSpPr>
          <p:cNvPr id="2" name="Cylinder 1">
            <a:extLst>
              <a:ext uri="{FF2B5EF4-FFF2-40B4-BE49-F238E27FC236}">
                <a16:creationId xmlns:a16="http://schemas.microsoft.com/office/drawing/2014/main" id="{236C8D4C-A58B-E337-64ED-CC236016597E}"/>
              </a:ext>
            </a:extLst>
          </p:cNvPr>
          <p:cNvSpPr/>
          <p:nvPr/>
        </p:nvSpPr>
        <p:spPr>
          <a:xfrm>
            <a:off x="6466524" y="4467073"/>
            <a:ext cx="2819400" cy="1371600"/>
          </a:xfrm>
          <a:prstGeom prst="can">
            <a:avLst>
              <a:gd name="adj" fmla="val 19180"/>
            </a:avLst>
          </a:prstGeom>
          <a:solidFill>
            <a:srgbClr val="1477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3" name="Cylinder 2">
            <a:extLst>
              <a:ext uri="{FF2B5EF4-FFF2-40B4-BE49-F238E27FC236}">
                <a16:creationId xmlns:a16="http://schemas.microsoft.com/office/drawing/2014/main" id="{ADA0431C-DB2A-3AE6-EB49-66A7C5DCF299}"/>
              </a:ext>
            </a:extLst>
          </p:cNvPr>
          <p:cNvSpPr/>
          <p:nvPr/>
        </p:nvSpPr>
        <p:spPr>
          <a:xfrm>
            <a:off x="7457124" y="2104873"/>
            <a:ext cx="990600" cy="2130106"/>
          </a:xfrm>
          <a:prstGeom prst="can">
            <a:avLst/>
          </a:prstGeom>
          <a:solidFill>
            <a:srgbClr val="1477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4" name="Cylinder 3">
            <a:extLst>
              <a:ext uri="{FF2B5EF4-FFF2-40B4-BE49-F238E27FC236}">
                <a16:creationId xmlns:a16="http://schemas.microsoft.com/office/drawing/2014/main" id="{A7D29638-96CD-E790-F3F9-7B407D2B5ACB}"/>
              </a:ext>
            </a:extLst>
          </p:cNvPr>
          <p:cNvSpPr/>
          <p:nvPr/>
        </p:nvSpPr>
        <p:spPr>
          <a:xfrm>
            <a:off x="8523924" y="2104873"/>
            <a:ext cx="990600" cy="2130106"/>
          </a:xfrm>
          <a:prstGeom prst="can">
            <a:avLst/>
          </a:prstGeom>
          <a:solidFill>
            <a:srgbClr val="1477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cxnSp>
        <p:nvCxnSpPr>
          <p:cNvPr id="5" name="Straight Arrow Connector 4">
            <a:extLst>
              <a:ext uri="{FF2B5EF4-FFF2-40B4-BE49-F238E27FC236}">
                <a16:creationId xmlns:a16="http://schemas.microsoft.com/office/drawing/2014/main" id="{126EF984-4A9E-7011-34CA-59112DDFF3DA}"/>
              </a:ext>
            </a:extLst>
          </p:cNvPr>
          <p:cNvCxnSpPr>
            <a:cxnSpLocks/>
          </p:cNvCxnSpPr>
          <p:nvPr/>
        </p:nvCxnSpPr>
        <p:spPr>
          <a:xfrm>
            <a:off x="8981124" y="2181073"/>
            <a:ext cx="0" cy="2286000"/>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51550E2-3D9B-FEE8-AB57-458F6C0D9E73}"/>
              </a:ext>
            </a:extLst>
          </p:cNvPr>
          <p:cNvCxnSpPr>
            <a:cxnSpLocks/>
          </p:cNvCxnSpPr>
          <p:nvPr/>
        </p:nvCxnSpPr>
        <p:spPr>
          <a:xfrm>
            <a:off x="7914324" y="2104873"/>
            <a:ext cx="0" cy="2362200"/>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Cylinder 6">
            <a:extLst>
              <a:ext uri="{FF2B5EF4-FFF2-40B4-BE49-F238E27FC236}">
                <a16:creationId xmlns:a16="http://schemas.microsoft.com/office/drawing/2014/main" id="{26F643BB-106D-F976-DDA3-A6C026E4BB4D}"/>
              </a:ext>
            </a:extLst>
          </p:cNvPr>
          <p:cNvSpPr/>
          <p:nvPr/>
        </p:nvSpPr>
        <p:spPr>
          <a:xfrm>
            <a:off x="6390324" y="2104873"/>
            <a:ext cx="990600" cy="2130106"/>
          </a:xfrm>
          <a:prstGeom prst="can">
            <a:avLst/>
          </a:prstGeom>
          <a:solidFill>
            <a:srgbClr val="1477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cxnSp>
        <p:nvCxnSpPr>
          <p:cNvPr id="8" name="Straight Arrow Connector 7">
            <a:extLst>
              <a:ext uri="{FF2B5EF4-FFF2-40B4-BE49-F238E27FC236}">
                <a16:creationId xmlns:a16="http://schemas.microsoft.com/office/drawing/2014/main" id="{BB4C02D1-B157-3965-7202-C97449A62A63}"/>
              </a:ext>
            </a:extLst>
          </p:cNvPr>
          <p:cNvCxnSpPr>
            <a:cxnSpLocks/>
          </p:cNvCxnSpPr>
          <p:nvPr/>
        </p:nvCxnSpPr>
        <p:spPr>
          <a:xfrm>
            <a:off x="6847524" y="2104873"/>
            <a:ext cx="0" cy="2362200"/>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40449A-E606-7F24-25A6-262AAAF9A2F7}"/>
              </a:ext>
            </a:extLst>
          </p:cNvPr>
          <p:cNvSpPr/>
          <p:nvPr/>
        </p:nvSpPr>
        <p:spPr>
          <a:xfrm>
            <a:off x="8606388" y="2406179"/>
            <a:ext cx="831936"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CE462CA3-2037-96EF-A439-056B01744641}"/>
              </a:ext>
            </a:extLst>
          </p:cNvPr>
          <p:cNvSpPr/>
          <p:nvPr/>
        </p:nvSpPr>
        <p:spPr>
          <a:xfrm>
            <a:off x="8606388" y="2939579"/>
            <a:ext cx="831936"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C61B7781-E5EB-1928-D291-AFF50BD916E0}"/>
              </a:ext>
            </a:extLst>
          </p:cNvPr>
          <p:cNvSpPr/>
          <p:nvPr/>
        </p:nvSpPr>
        <p:spPr>
          <a:xfrm>
            <a:off x="8600124" y="3476473"/>
            <a:ext cx="838200"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48C7FE69-07DC-5A79-6AB4-295AD7A88CBB}"/>
              </a:ext>
            </a:extLst>
          </p:cNvPr>
          <p:cNvSpPr txBox="1"/>
          <p:nvPr/>
        </p:nvSpPr>
        <p:spPr>
          <a:xfrm>
            <a:off x="8682588" y="3015779"/>
            <a:ext cx="527136" cy="323165"/>
          </a:xfrm>
          <a:prstGeom prst="rect">
            <a:avLst/>
          </a:prstGeom>
          <a:noFill/>
        </p:spPr>
        <p:txBody>
          <a:bodyPr wrap="square" lIns="0" tIns="0" rIns="0" bIns="0" rtlCol="0">
            <a:spAutoFit/>
          </a:bodyPr>
          <a:lstStyle/>
          <a:p>
            <a:pPr algn="l"/>
            <a:r>
              <a:rPr lang="en-US" sz="1050"/>
              <a:t>Physical</a:t>
            </a:r>
          </a:p>
          <a:p>
            <a:pPr algn="l"/>
            <a:r>
              <a:rPr lang="en-US" sz="1050"/>
              <a:t>Design</a:t>
            </a:r>
          </a:p>
        </p:txBody>
      </p:sp>
      <p:sp>
        <p:nvSpPr>
          <p:cNvPr id="13" name="TextBox 12">
            <a:extLst>
              <a:ext uri="{FF2B5EF4-FFF2-40B4-BE49-F238E27FC236}">
                <a16:creationId xmlns:a16="http://schemas.microsoft.com/office/drawing/2014/main" id="{8034C512-043F-AD89-9A9B-35F1C7C06141}"/>
              </a:ext>
            </a:extLst>
          </p:cNvPr>
          <p:cNvSpPr txBox="1"/>
          <p:nvPr/>
        </p:nvSpPr>
        <p:spPr>
          <a:xfrm>
            <a:off x="8676324" y="3552673"/>
            <a:ext cx="689291" cy="323165"/>
          </a:xfrm>
          <a:prstGeom prst="rect">
            <a:avLst/>
          </a:prstGeom>
          <a:noFill/>
        </p:spPr>
        <p:txBody>
          <a:bodyPr wrap="none" lIns="0" tIns="0" rIns="0" bIns="0" rtlCol="0">
            <a:spAutoFit/>
          </a:bodyPr>
          <a:lstStyle/>
          <a:p>
            <a:pPr algn="l"/>
            <a:r>
              <a:rPr lang="en-US" sz="1050"/>
              <a:t>Circuit Sim,</a:t>
            </a:r>
          </a:p>
          <a:p>
            <a:pPr algn="l"/>
            <a:r>
              <a:rPr lang="en-US" sz="1050"/>
              <a:t>EM + ETH</a:t>
            </a:r>
          </a:p>
        </p:txBody>
      </p:sp>
      <p:sp>
        <p:nvSpPr>
          <p:cNvPr id="14" name="Rectangle 13">
            <a:extLst>
              <a:ext uri="{FF2B5EF4-FFF2-40B4-BE49-F238E27FC236}">
                <a16:creationId xmlns:a16="http://schemas.microsoft.com/office/drawing/2014/main" id="{19C20E6A-B0CF-BBF2-FE96-A6E96A0E16AA}"/>
              </a:ext>
            </a:extLst>
          </p:cNvPr>
          <p:cNvSpPr/>
          <p:nvPr/>
        </p:nvSpPr>
        <p:spPr>
          <a:xfrm>
            <a:off x="6472788" y="2406179"/>
            <a:ext cx="831936"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C00F4F01-C99E-535F-03C9-66370EEB18D8}"/>
              </a:ext>
            </a:extLst>
          </p:cNvPr>
          <p:cNvSpPr txBox="1"/>
          <p:nvPr/>
        </p:nvSpPr>
        <p:spPr>
          <a:xfrm>
            <a:off x="6542724" y="2562073"/>
            <a:ext cx="682879" cy="161583"/>
          </a:xfrm>
          <a:prstGeom prst="rect">
            <a:avLst/>
          </a:prstGeom>
          <a:noFill/>
        </p:spPr>
        <p:txBody>
          <a:bodyPr wrap="none" lIns="0" tIns="0" rIns="0" bIns="0" rtlCol="0">
            <a:spAutoFit/>
          </a:bodyPr>
          <a:lstStyle/>
          <a:p>
            <a:pPr algn="l"/>
            <a:r>
              <a:rPr lang="en-US" sz="1050"/>
              <a:t>Model/PDK</a:t>
            </a:r>
          </a:p>
        </p:txBody>
      </p:sp>
      <p:sp>
        <p:nvSpPr>
          <p:cNvPr id="16" name="Rectangle 15">
            <a:extLst>
              <a:ext uri="{FF2B5EF4-FFF2-40B4-BE49-F238E27FC236}">
                <a16:creationId xmlns:a16="http://schemas.microsoft.com/office/drawing/2014/main" id="{F7FE49E7-E045-968D-9457-7683BFCF2BF4}"/>
              </a:ext>
            </a:extLst>
          </p:cNvPr>
          <p:cNvSpPr/>
          <p:nvPr/>
        </p:nvSpPr>
        <p:spPr>
          <a:xfrm>
            <a:off x="6472788" y="2939579"/>
            <a:ext cx="831936"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B8EBE7A0-AB3A-E6E6-9E1F-062C2026DF37}"/>
              </a:ext>
            </a:extLst>
          </p:cNvPr>
          <p:cNvSpPr/>
          <p:nvPr/>
        </p:nvSpPr>
        <p:spPr>
          <a:xfrm>
            <a:off x="6466524" y="3476473"/>
            <a:ext cx="838200"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a16="http://schemas.microsoft.com/office/drawing/2014/main" id="{14CAEED8-A1E4-B58F-CA11-931D0A8EAA54}"/>
              </a:ext>
            </a:extLst>
          </p:cNvPr>
          <p:cNvSpPr txBox="1"/>
          <p:nvPr/>
        </p:nvSpPr>
        <p:spPr>
          <a:xfrm>
            <a:off x="6548988" y="3015779"/>
            <a:ext cx="527136" cy="323165"/>
          </a:xfrm>
          <a:prstGeom prst="rect">
            <a:avLst/>
          </a:prstGeom>
          <a:noFill/>
        </p:spPr>
        <p:txBody>
          <a:bodyPr wrap="square" lIns="0" tIns="0" rIns="0" bIns="0" rtlCol="0">
            <a:spAutoFit/>
          </a:bodyPr>
          <a:lstStyle/>
          <a:p>
            <a:pPr algn="l"/>
            <a:r>
              <a:rPr lang="en-US" sz="1050"/>
              <a:t>Physical</a:t>
            </a:r>
          </a:p>
          <a:p>
            <a:pPr algn="l"/>
            <a:r>
              <a:rPr lang="en-US" sz="1050"/>
              <a:t>Design</a:t>
            </a:r>
          </a:p>
        </p:txBody>
      </p:sp>
      <p:sp>
        <p:nvSpPr>
          <p:cNvPr id="19" name="TextBox 18">
            <a:extLst>
              <a:ext uri="{FF2B5EF4-FFF2-40B4-BE49-F238E27FC236}">
                <a16:creationId xmlns:a16="http://schemas.microsoft.com/office/drawing/2014/main" id="{23EE4481-F400-715F-AA02-81DED9356333}"/>
              </a:ext>
            </a:extLst>
          </p:cNvPr>
          <p:cNvSpPr txBox="1"/>
          <p:nvPr/>
        </p:nvSpPr>
        <p:spPr>
          <a:xfrm>
            <a:off x="6542724" y="3552673"/>
            <a:ext cx="689291" cy="323165"/>
          </a:xfrm>
          <a:prstGeom prst="rect">
            <a:avLst/>
          </a:prstGeom>
          <a:noFill/>
        </p:spPr>
        <p:txBody>
          <a:bodyPr wrap="none" lIns="0" tIns="0" rIns="0" bIns="0" rtlCol="0">
            <a:spAutoFit/>
          </a:bodyPr>
          <a:lstStyle/>
          <a:p>
            <a:pPr algn="l"/>
            <a:r>
              <a:rPr lang="en-US" sz="1050"/>
              <a:t>Circuit Sim,</a:t>
            </a:r>
          </a:p>
          <a:p>
            <a:pPr algn="l"/>
            <a:r>
              <a:rPr lang="en-US" sz="1050"/>
              <a:t>EM + ETH</a:t>
            </a:r>
          </a:p>
        </p:txBody>
      </p:sp>
      <p:sp>
        <p:nvSpPr>
          <p:cNvPr id="20" name="Rectangle 19">
            <a:extLst>
              <a:ext uri="{FF2B5EF4-FFF2-40B4-BE49-F238E27FC236}">
                <a16:creationId xmlns:a16="http://schemas.microsoft.com/office/drawing/2014/main" id="{C7B31915-858F-CEE8-8A14-BC2418C1482E}"/>
              </a:ext>
            </a:extLst>
          </p:cNvPr>
          <p:cNvSpPr/>
          <p:nvPr/>
        </p:nvSpPr>
        <p:spPr>
          <a:xfrm>
            <a:off x="7539588" y="2406179"/>
            <a:ext cx="831936"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1" name="TextBox 20">
            <a:extLst>
              <a:ext uri="{FF2B5EF4-FFF2-40B4-BE49-F238E27FC236}">
                <a16:creationId xmlns:a16="http://schemas.microsoft.com/office/drawing/2014/main" id="{A4CA4DEE-7FFE-00BC-6398-4D69921E3259}"/>
              </a:ext>
            </a:extLst>
          </p:cNvPr>
          <p:cNvSpPr txBox="1"/>
          <p:nvPr/>
        </p:nvSpPr>
        <p:spPr>
          <a:xfrm>
            <a:off x="7609524" y="2562073"/>
            <a:ext cx="682879" cy="161583"/>
          </a:xfrm>
          <a:prstGeom prst="rect">
            <a:avLst/>
          </a:prstGeom>
          <a:noFill/>
        </p:spPr>
        <p:txBody>
          <a:bodyPr wrap="none" lIns="0" tIns="0" rIns="0" bIns="0" rtlCol="0">
            <a:spAutoFit/>
          </a:bodyPr>
          <a:lstStyle/>
          <a:p>
            <a:pPr algn="l"/>
            <a:r>
              <a:rPr lang="en-US" sz="1050"/>
              <a:t>Model/PDK</a:t>
            </a:r>
          </a:p>
        </p:txBody>
      </p:sp>
      <p:sp>
        <p:nvSpPr>
          <p:cNvPr id="22" name="Rectangle 21">
            <a:extLst>
              <a:ext uri="{FF2B5EF4-FFF2-40B4-BE49-F238E27FC236}">
                <a16:creationId xmlns:a16="http://schemas.microsoft.com/office/drawing/2014/main" id="{F1FBDF36-B625-4EB5-C234-8BF4B3907280}"/>
              </a:ext>
            </a:extLst>
          </p:cNvPr>
          <p:cNvSpPr/>
          <p:nvPr/>
        </p:nvSpPr>
        <p:spPr>
          <a:xfrm>
            <a:off x="7539588" y="2939579"/>
            <a:ext cx="831936"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7B651C67-5A0D-33DB-1A8A-85AE7EFC5BC8}"/>
              </a:ext>
            </a:extLst>
          </p:cNvPr>
          <p:cNvSpPr/>
          <p:nvPr/>
        </p:nvSpPr>
        <p:spPr>
          <a:xfrm>
            <a:off x="7533324" y="3476473"/>
            <a:ext cx="838200" cy="4572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33AC608B-8100-1221-4AC4-4AB217CCB48D}"/>
              </a:ext>
            </a:extLst>
          </p:cNvPr>
          <p:cNvSpPr txBox="1"/>
          <p:nvPr/>
        </p:nvSpPr>
        <p:spPr>
          <a:xfrm>
            <a:off x="7615788" y="3015779"/>
            <a:ext cx="527136" cy="323165"/>
          </a:xfrm>
          <a:prstGeom prst="rect">
            <a:avLst/>
          </a:prstGeom>
          <a:noFill/>
        </p:spPr>
        <p:txBody>
          <a:bodyPr wrap="square" lIns="0" tIns="0" rIns="0" bIns="0" rtlCol="0">
            <a:spAutoFit/>
          </a:bodyPr>
          <a:lstStyle/>
          <a:p>
            <a:pPr algn="l"/>
            <a:r>
              <a:rPr lang="en-US" sz="1050"/>
              <a:t>Physical</a:t>
            </a:r>
          </a:p>
          <a:p>
            <a:pPr algn="l"/>
            <a:r>
              <a:rPr lang="en-US" sz="1050"/>
              <a:t>Design</a:t>
            </a:r>
          </a:p>
        </p:txBody>
      </p:sp>
      <p:sp>
        <p:nvSpPr>
          <p:cNvPr id="25" name="TextBox 24">
            <a:extLst>
              <a:ext uri="{FF2B5EF4-FFF2-40B4-BE49-F238E27FC236}">
                <a16:creationId xmlns:a16="http://schemas.microsoft.com/office/drawing/2014/main" id="{A7037001-3081-8004-940E-64AC8287DF34}"/>
              </a:ext>
            </a:extLst>
          </p:cNvPr>
          <p:cNvSpPr txBox="1"/>
          <p:nvPr/>
        </p:nvSpPr>
        <p:spPr>
          <a:xfrm>
            <a:off x="7609524" y="3552673"/>
            <a:ext cx="689291" cy="323165"/>
          </a:xfrm>
          <a:prstGeom prst="rect">
            <a:avLst/>
          </a:prstGeom>
          <a:noFill/>
        </p:spPr>
        <p:txBody>
          <a:bodyPr wrap="none" lIns="0" tIns="0" rIns="0" bIns="0" rtlCol="0">
            <a:spAutoFit/>
          </a:bodyPr>
          <a:lstStyle/>
          <a:p>
            <a:pPr algn="l"/>
            <a:r>
              <a:rPr lang="en-US" sz="1050"/>
              <a:t>Circuit Sim,</a:t>
            </a:r>
          </a:p>
          <a:p>
            <a:pPr algn="l"/>
            <a:r>
              <a:rPr lang="en-US" sz="1050"/>
              <a:t>EM + ETH</a:t>
            </a:r>
          </a:p>
        </p:txBody>
      </p:sp>
      <p:sp>
        <p:nvSpPr>
          <p:cNvPr id="26" name="Rectangle 25">
            <a:extLst>
              <a:ext uri="{FF2B5EF4-FFF2-40B4-BE49-F238E27FC236}">
                <a16:creationId xmlns:a16="http://schemas.microsoft.com/office/drawing/2014/main" id="{BB696746-A4C6-78EC-2028-9B0D01105201}"/>
              </a:ext>
            </a:extLst>
          </p:cNvPr>
          <p:cNvSpPr/>
          <p:nvPr/>
        </p:nvSpPr>
        <p:spPr>
          <a:xfrm>
            <a:off x="7457124" y="4771873"/>
            <a:ext cx="914400" cy="5334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7" name="TextBox 26">
            <a:extLst>
              <a:ext uri="{FF2B5EF4-FFF2-40B4-BE49-F238E27FC236}">
                <a16:creationId xmlns:a16="http://schemas.microsoft.com/office/drawing/2014/main" id="{56FAF6FE-64A5-7A9E-23C6-88AC1A0158A6}"/>
              </a:ext>
            </a:extLst>
          </p:cNvPr>
          <p:cNvSpPr txBox="1"/>
          <p:nvPr/>
        </p:nvSpPr>
        <p:spPr>
          <a:xfrm>
            <a:off x="7533324" y="4848073"/>
            <a:ext cx="749757" cy="369332"/>
          </a:xfrm>
          <a:prstGeom prst="rect">
            <a:avLst/>
          </a:prstGeom>
          <a:noFill/>
        </p:spPr>
        <p:txBody>
          <a:bodyPr wrap="none" lIns="0" tIns="0" rIns="0" bIns="0" rtlCol="0">
            <a:spAutoFit/>
          </a:bodyPr>
          <a:lstStyle/>
          <a:p>
            <a:pPr algn="l"/>
            <a:r>
              <a:rPr lang="en-US" sz="1200"/>
              <a:t>Assembly/</a:t>
            </a:r>
          </a:p>
          <a:p>
            <a:pPr algn="l"/>
            <a:r>
              <a:rPr lang="en-US" sz="1200"/>
              <a:t>Verification</a:t>
            </a:r>
          </a:p>
        </p:txBody>
      </p:sp>
      <p:sp>
        <p:nvSpPr>
          <p:cNvPr id="28" name="Rectangle 27">
            <a:extLst>
              <a:ext uri="{FF2B5EF4-FFF2-40B4-BE49-F238E27FC236}">
                <a16:creationId xmlns:a16="http://schemas.microsoft.com/office/drawing/2014/main" id="{ECEE382B-D0F5-967E-8F96-4F8691FE85F3}"/>
              </a:ext>
            </a:extLst>
          </p:cNvPr>
          <p:cNvSpPr/>
          <p:nvPr/>
        </p:nvSpPr>
        <p:spPr>
          <a:xfrm>
            <a:off x="7457124" y="5381473"/>
            <a:ext cx="914400" cy="381000"/>
          </a:xfrm>
          <a:prstGeom prst="rect">
            <a:avLst/>
          </a:prstGeom>
          <a:solidFill>
            <a:srgbClr val="F7B11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1F9A3AA9-C501-0C9F-9B09-0528408B97EA}"/>
              </a:ext>
            </a:extLst>
          </p:cNvPr>
          <p:cNvSpPr txBox="1"/>
          <p:nvPr/>
        </p:nvSpPr>
        <p:spPr>
          <a:xfrm>
            <a:off x="7457124" y="5457673"/>
            <a:ext cx="854401" cy="169277"/>
          </a:xfrm>
          <a:prstGeom prst="rect">
            <a:avLst/>
          </a:prstGeom>
          <a:noFill/>
        </p:spPr>
        <p:txBody>
          <a:bodyPr wrap="none" lIns="0" tIns="0" rIns="0" bIns="0" rtlCol="0">
            <a:spAutoFit/>
          </a:bodyPr>
          <a:lstStyle/>
          <a:p>
            <a:pPr algn="l"/>
            <a:r>
              <a:rPr lang="en-US" sz="1100"/>
              <a:t>Test, Analyze</a:t>
            </a:r>
          </a:p>
        </p:txBody>
      </p:sp>
      <p:cxnSp>
        <p:nvCxnSpPr>
          <p:cNvPr id="30" name="Straight Arrow Connector 29">
            <a:extLst>
              <a:ext uri="{FF2B5EF4-FFF2-40B4-BE49-F238E27FC236}">
                <a16:creationId xmlns:a16="http://schemas.microsoft.com/office/drawing/2014/main" id="{10C7B641-112C-06D3-EDEE-12816C0940DA}"/>
              </a:ext>
            </a:extLst>
          </p:cNvPr>
          <p:cNvCxnSpPr>
            <a:cxnSpLocks/>
          </p:cNvCxnSpPr>
          <p:nvPr/>
        </p:nvCxnSpPr>
        <p:spPr>
          <a:xfrm>
            <a:off x="7914324" y="5838673"/>
            <a:ext cx="0" cy="228600"/>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99002F2-BC75-4C4E-20A0-89CB983FC71D}"/>
              </a:ext>
            </a:extLst>
          </p:cNvPr>
          <p:cNvSpPr txBox="1"/>
          <p:nvPr/>
        </p:nvSpPr>
        <p:spPr>
          <a:xfrm>
            <a:off x="8676324" y="2562073"/>
            <a:ext cx="682879" cy="161583"/>
          </a:xfrm>
          <a:prstGeom prst="rect">
            <a:avLst/>
          </a:prstGeom>
          <a:noFill/>
        </p:spPr>
        <p:txBody>
          <a:bodyPr wrap="none" lIns="0" tIns="0" rIns="0" bIns="0" rtlCol="0">
            <a:spAutoFit/>
          </a:bodyPr>
          <a:lstStyle/>
          <a:p>
            <a:pPr algn="l"/>
            <a:r>
              <a:rPr lang="en-US" sz="1050"/>
              <a:t>Model/PDK</a:t>
            </a:r>
          </a:p>
        </p:txBody>
      </p:sp>
      <p:sp>
        <p:nvSpPr>
          <p:cNvPr id="32" name="TextBox 31">
            <a:extLst>
              <a:ext uri="{FF2B5EF4-FFF2-40B4-BE49-F238E27FC236}">
                <a16:creationId xmlns:a16="http://schemas.microsoft.com/office/drawing/2014/main" id="{0D247A87-5CA4-E1AE-1EE9-2A7A0A5B1591}"/>
              </a:ext>
            </a:extLst>
          </p:cNvPr>
          <p:cNvSpPr txBox="1"/>
          <p:nvPr/>
        </p:nvSpPr>
        <p:spPr>
          <a:xfrm>
            <a:off x="6400800" y="1219200"/>
            <a:ext cx="3581400" cy="291253"/>
          </a:xfrm>
          <a:prstGeom prst="rect">
            <a:avLst/>
          </a:prstGeom>
          <a:noFill/>
        </p:spPr>
        <p:txBody>
          <a:bodyPr wrap="none" lIns="0" tIns="0" rIns="0" bIns="0" rtlCol="0">
            <a:noAutofit/>
          </a:bodyPr>
          <a:lstStyle/>
          <a:p>
            <a:pPr algn="l"/>
            <a:r>
              <a:rPr lang="en-US" sz="2000" u="sng">
                <a:solidFill>
                  <a:schemeClr val="tx1">
                    <a:lumMod val="85000"/>
                    <a:lumOff val="15000"/>
                  </a:schemeClr>
                </a:solidFill>
              </a:rPr>
              <a:t>Traditional, </a:t>
            </a:r>
            <a:r>
              <a:rPr lang="en-US" sz="2000" b="1" u="sng">
                <a:solidFill>
                  <a:schemeClr val="tx1">
                    <a:lumMod val="85000"/>
                    <a:lumOff val="15000"/>
                  </a:schemeClr>
                </a:solidFill>
              </a:rPr>
              <a:t>Monolithic</a:t>
            </a:r>
            <a:r>
              <a:rPr lang="en-US" sz="2000" u="sng">
                <a:solidFill>
                  <a:schemeClr val="tx1">
                    <a:lumMod val="85000"/>
                    <a:lumOff val="15000"/>
                  </a:schemeClr>
                </a:solidFill>
              </a:rPr>
              <a:t> Workflow</a:t>
            </a:r>
          </a:p>
        </p:txBody>
      </p:sp>
      <p:sp>
        <p:nvSpPr>
          <p:cNvPr id="33" name="TextBox 32">
            <a:extLst>
              <a:ext uri="{FF2B5EF4-FFF2-40B4-BE49-F238E27FC236}">
                <a16:creationId xmlns:a16="http://schemas.microsoft.com/office/drawing/2014/main" id="{B4425539-2228-A7BA-653D-5E358BD81DB7}"/>
              </a:ext>
            </a:extLst>
          </p:cNvPr>
          <p:cNvSpPr txBox="1"/>
          <p:nvPr/>
        </p:nvSpPr>
        <p:spPr>
          <a:xfrm>
            <a:off x="6695124" y="2181073"/>
            <a:ext cx="914400" cy="304800"/>
          </a:xfrm>
          <a:prstGeom prst="rect">
            <a:avLst/>
          </a:prstGeom>
          <a:noFill/>
        </p:spPr>
        <p:txBody>
          <a:bodyPr wrap="none" lIns="0" tIns="0" rIns="0" bIns="0" rtlCol="0">
            <a:noAutofit/>
          </a:bodyPr>
          <a:lstStyle/>
          <a:p>
            <a:pPr algn="l"/>
            <a:r>
              <a:rPr lang="en-US" sz="1200">
                <a:solidFill>
                  <a:schemeClr val="bg1"/>
                </a:solidFill>
              </a:rPr>
              <a:t>Tool 1</a:t>
            </a:r>
          </a:p>
        </p:txBody>
      </p:sp>
      <p:sp>
        <p:nvSpPr>
          <p:cNvPr id="34" name="TextBox 33">
            <a:extLst>
              <a:ext uri="{FF2B5EF4-FFF2-40B4-BE49-F238E27FC236}">
                <a16:creationId xmlns:a16="http://schemas.microsoft.com/office/drawing/2014/main" id="{0280BF83-73AE-7BB7-0156-7DF1AFC744E9}"/>
              </a:ext>
            </a:extLst>
          </p:cNvPr>
          <p:cNvSpPr txBox="1"/>
          <p:nvPr/>
        </p:nvSpPr>
        <p:spPr>
          <a:xfrm>
            <a:off x="7761924" y="2181073"/>
            <a:ext cx="914400" cy="304800"/>
          </a:xfrm>
          <a:prstGeom prst="rect">
            <a:avLst/>
          </a:prstGeom>
          <a:noFill/>
        </p:spPr>
        <p:txBody>
          <a:bodyPr wrap="none" lIns="0" tIns="0" rIns="0" bIns="0" rtlCol="0">
            <a:noAutofit/>
          </a:bodyPr>
          <a:lstStyle/>
          <a:p>
            <a:pPr algn="l"/>
            <a:r>
              <a:rPr lang="en-US" sz="1200">
                <a:solidFill>
                  <a:schemeClr val="bg1"/>
                </a:solidFill>
              </a:rPr>
              <a:t>Tool 2</a:t>
            </a:r>
          </a:p>
        </p:txBody>
      </p:sp>
      <p:sp>
        <p:nvSpPr>
          <p:cNvPr id="35" name="TextBox 34">
            <a:extLst>
              <a:ext uri="{FF2B5EF4-FFF2-40B4-BE49-F238E27FC236}">
                <a16:creationId xmlns:a16="http://schemas.microsoft.com/office/drawing/2014/main" id="{D8B3BB2D-94C1-EF31-E4CD-D77D15E1978E}"/>
              </a:ext>
            </a:extLst>
          </p:cNvPr>
          <p:cNvSpPr txBox="1"/>
          <p:nvPr/>
        </p:nvSpPr>
        <p:spPr>
          <a:xfrm>
            <a:off x="8828724" y="2181073"/>
            <a:ext cx="914400" cy="304800"/>
          </a:xfrm>
          <a:prstGeom prst="rect">
            <a:avLst/>
          </a:prstGeom>
          <a:noFill/>
        </p:spPr>
        <p:txBody>
          <a:bodyPr wrap="none" lIns="0" tIns="0" rIns="0" bIns="0" rtlCol="0">
            <a:noAutofit/>
          </a:bodyPr>
          <a:lstStyle/>
          <a:p>
            <a:pPr algn="l"/>
            <a:r>
              <a:rPr lang="en-US" sz="1200">
                <a:solidFill>
                  <a:schemeClr val="bg1"/>
                </a:solidFill>
              </a:rPr>
              <a:t>Tool 3</a:t>
            </a:r>
          </a:p>
        </p:txBody>
      </p:sp>
      <p:sp>
        <p:nvSpPr>
          <p:cNvPr id="37" name="Text Placeholder 5">
            <a:extLst>
              <a:ext uri="{FF2B5EF4-FFF2-40B4-BE49-F238E27FC236}">
                <a16:creationId xmlns:a16="http://schemas.microsoft.com/office/drawing/2014/main" id="{32438954-1121-95D9-8E12-9E3413D64704}"/>
              </a:ext>
            </a:extLst>
          </p:cNvPr>
          <p:cNvSpPr txBox="1">
            <a:spLocks/>
          </p:cNvSpPr>
          <p:nvPr/>
        </p:nvSpPr>
        <p:spPr>
          <a:xfrm>
            <a:off x="9743124" y="2245728"/>
            <a:ext cx="2362200" cy="3784600"/>
          </a:xfrm>
          <a:prstGeom prst="rect">
            <a:avLst/>
          </a:prstGeom>
        </p:spPr>
        <p:txBody>
          <a:bodyPr lIns="0"/>
          <a:lstStyle>
            <a:lvl1pPr marL="182880"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r>
              <a:rPr lang="en-US" sz="1600">
                <a:solidFill>
                  <a:schemeClr val="accent1"/>
                </a:solidFill>
              </a:rPr>
              <a:t>Too rigid, siloed</a:t>
            </a:r>
          </a:p>
          <a:p>
            <a:r>
              <a:rPr lang="en-US" sz="1600">
                <a:solidFill>
                  <a:schemeClr val="accent1"/>
                </a:solidFill>
              </a:rPr>
              <a:t>No co-design</a:t>
            </a:r>
          </a:p>
          <a:p>
            <a:r>
              <a:rPr lang="en-US" sz="1600">
                <a:solidFill>
                  <a:schemeClr val="accent1"/>
                </a:solidFill>
              </a:rPr>
              <a:t>Different analysis tools won’t agree</a:t>
            </a:r>
          </a:p>
          <a:p>
            <a:r>
              <a:rPr lang="en-US" sz="1600">
                <a:solidFill>
                  <a:schemeClr val="accent1"/>
                </a:solidFill>
              </a:rPr>
              <a:t>Technology assembly requires automation across multiple different design tools.  </a:t>
            </a:r>
          </a:p>
          <a:p>
            <a:r>
              <a:rPr lang="en-US" sz="1600">
                <a:solidFill>
                  <a:schemeClr val="accent1"/>
                </a:solidFill>
              </a:rPr>
              <a:t>Not easy to fix problems after the pieces have been designed.</a:t>
            </a:r>
          </a:p>
        </p:txBody>
      </p:sp>
      <p:sp>
        <p:nvSpPr>
          <p:cNvPr id="38" name="TextBox 37">
            <a:extLst>
              <a:ext uri="{FF2B5EF4-FFF2-40B4-BE49-F238E27FC236}">
                <a16:creationId xmlns:a16="http://schemas.microsoft.com/office/drawing/2014/main" id="{662AEB7C-15A1-B30C-958B-B1BE6080E8E9}"/>
              </a:ext>
            </a:extLst>
          </p:cNvPr>
          <p:cNvSpPr txBox="1"/>
          <p:nvPr/>
        </p:nvSpPr>
        <p:spPr>
          <a:xfrm>
            <a:off x="5590225" y="3320579"/>
            <a:ext cx="914400" cy="914400"/>
          </a:xfrm>
          <a:prstGeom prst="rect">
            <a:avLst/>
          </a:prstGeom>
          <a:noFill/>
        </p:spPr>
        <p:txBody>
          <a:bodyPr wrap="none" lIns="0" tIns="0" rIns="0" bIns="0" rtlCol="0">
            <a:noAutofit/>
          </a:bodyPr>
          <a:lstStyle/>
          <a:p>
            <a:pPr algn="l"/>
            <a:r>
              <a:rPr lang="en-US" sz="6600">
                <a:solidFill>
                  <a:schemeClr val="tx1">
                    <a:lumMod val="85000"/>
                    <a:lumOff val="15000"/>
                  </a:schemeClr>
                </a:solidFill>
              </a:rPr>
              <a:t>?</a:t>
            </a:r>
          </a:p>
        </p:txBody>
      </p:sp>
      <p:sp>
        <p:nvSpPr>
          <p:cNvPr id="39" name="TextBox 38">
            <a:extLst>
              <a:ext uri="{FF2B5EF4-FFF2-40B4-BE49-F238E27FC236}">
                <a16:creationId xmlns:a16="http://schemas.microsoft.com/office/drawing/2014/main" id="{396062D9-F198-1486-EE8E-E777FB351EA8}"/>
              </a:ext>
            </a:extLst>
          </p:cNvPr>
          <p:cNvSpPr txBox="1"/>
          <p:nvPr/>
        </p:nvSpPr>
        <p:spPr>
          <a:xfrm>
            <a:off x="5982445" y="5932523"/>
            <a:ext cx="5436524" cy="590480"/>
          </a:xfrm>
          <a:prstGeom prst="rect">
            <a:avLst/>
          </a:prstGeom>
          <a:noFill/>
        </p:spPr>
        <p:txBody>
          <a:bodyPr wrap="none" lIns="0" tIns="0" rIns="0" bIns="0" rtlCol="0" anchor="t">
            <a:noAutofit/>
          </a:bodyPr>
          <a:lstStyle/>
          <a:p>
            <a:pPr algn="l"/>
            <a:r>
              <a:rPr lang="en-US" dirty="0">
                <a:solidFill>
                  <a:schemeClr val="accent1"/>
                </a:solidFill>
                <a:latin typeface="Arial"/>
                <a:cs typeface="Arial"/>
              </a:rPr>
              <a:t>Flow is sequential: </a:t>
            </a:r>
          </a:p>
          <a:p>
            <a:pPr algn="l"/>
            <a:r>
              <a:rPr lang="en-US" dirty="0">
                <a:solidFill>
                  <a:schemeClr val="accent1"/>
                </a:solidFill>
                <a:latin typeface="Arial"/>
                <a:cs typeface="Arial"/>
              </a:rPr>
              <a:t>when things break, you don’t find out until the end!</a:t>
            </a:r>
          </a:p>
        </p:txBody>
      </p:sp>
      <p:sp>
        <p:nvSpPr>
          <p:cNvPr id="40" name="TextBox 39">
            <a:extLst>
              <a:ext uri="{FF2B5EF4-FFF2-40B4-BE49-F238E27FC236}">
                <a16:creationId xmlns:a16="http://schemas.microsoft.com/office/drawing/2014/main" id="{7EB9533A-9A16-4B2A-12FD-5283211C6958}"/>
              </a:ext>
            </a:extLst>
          </p:cNvPr>
          <p:cNvSpPr txBox="1"/>
          <p:nvPr/>
        </p:nvSpPr>
        <p:spPr>
          <a:xfrm>
            <a:off x="5867400" y="1524000"/>
            <a:ext cx="4582159" cy="296333"/>
          </a:xfrm>
          <a:prstGeom prst="rect">
            <a:avLst/>
          </a:prstGeom>
          <a:noFill/>
        </p:spPr>
        <p:txBody>
          <a:bodyPr wrap="none" lIns="0" tIns="0" rIns="0" bIns="0" rtlCol="0">
            <a:noAutofit/>
          </a:bodyPr>
          <a:lstStyle/>
          <a:p>
            <a:pPr algn="l"/>
            <a:r>
              <a:rPr lang="en-US">
                <a:solidFill>
                  <a:schemeClr val="tx1">
                    <a:lumMod val="85000"/>
                    <a:lumOff val="15000"/>
                  </a:schemeClr>
                </a:solidFill>
              </a:rPr>
              <a:t>Technology Set </a:t>
            </a:r>
            <a:r>
              <a:rPr lang="en-US">
                <a:solidFill>
                  <a:schemeClr val="tx1">
                    <a:lumMod val="85000"/>
                    <a:lumOff val="15000"/>
                  </a:schemeClr>
                </a:solidFill>
                <a:sym typeface="Wingdings" panose="05000000000000000000" pitchFamily="2" charset="2"/>
              </a:rPr>
              <a:t></a:t>
            </a:r>
            <a:r>
              <a:rPr lang="en-US">
                <a:solidFill>
                  <a:schemeClr val="tx1">
                    <a:lumMod val="85000"/>
                    <a:lumOff val="15000"/>
                  </a:schemeClr>
                </a:solidFill>
              </a:rPr>
              <a:t>Tool selection </a:t>
            </a:r>
            <a:r>
              <a:rPr lang="en-US">
                <a:solidFill>
                  <a:schemeClr val="tx1">
                    <a:lumMod val="85000"/>
                    <a:lumOff val="15000"/>
                  </a:schemeClr>
                </a:solidFill>
                <a:sym typeface="Wingdings" panose="05000000000000000000" pitchFamily="2" charset="2"/>
              </a:rPr>
              <a:t>D</a:t>
            </a:r>
            <a:r>
              <a:rPr lang="en-US">
                <a:solidFill>
                  <a:schemeClr val="tx1">
                    <a:lumMod val="85000"/>
                    <a:lumOff val="15000"/>
                  </a:schemeClr>
                </a:solidFill>
              </a:rPr>
              <a:t>esign process</a:t>
            </a:r>
          </a:p>
        </p:txBody>
      </p:sp>
      <p:sp>
        <p:nvSpPr>
          <p:cNvPr id="41" name="Right Brace 40">
            <a:extLst>
              <a:ext uri="{FF2B5EF4-FFF2-40B4-BE49-F238E27FC236}">
                <a16:creationId xmlns:a16="http://schemas.microsoft.com/office/drawing/2014/main" id="{93C64D3B-610A-9312-BCA9-0A8807C77E16}"/>
              </a:ext>
            </a:extLst>
          </p:cNvPr>
          <p:cNvSpPr/>
          <p:nvPr/>
        </p:nvSpPr>
        <p:spPr>
          <a:xfrm>
            <a:off x="4953000" y="1219200"/>
            <a:ext cx="685800" cy="5257800"/>
          </a:xfrm>
          <a:prstGeom prst="rightBrace">
            <a:avLst>
              <a:gd name="adj1" fmla="val 8333"/>
              <a:gd name="adj2" fmla="val 50182"/>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6" name="Picture 45">
            <a:extLst>
              <a:ext uri="{FF2B5EF4-FFF2-40B4-BE49-F238E27FC236}">
                <a16:creationId xmlns:a16="http://schemas.microsoft.com/office/drawing/2014/main" id="{5F2763B5-003F-0BB6-54F7-1BBD0137EB81}"/>
              </a:ext>
            </a:extLst>
          </p:cNvPr>
          <p:cNvPicPr>
            <a:picLocks noChangeAspect="1"/>
          </p:cNvPicPr>
          <p:nvPr/>
        </p:nvPicPr>
        <p:blipFill rotWithShape="1">
          <a:blip r:embed="rId3"/>
          <a:srcRect r="49731"/>
          <a:stretch/>
        </p:blipFill>
        <p:spPr>
          <a:xfrm>
            <a:off x="140986" y="1526551"/>
            <a:ext cx="4905222" cy="2762355"/>
          </a:xfrm>
          <a:prstGeom prst="roundRect">
            <a:avLst/>
          </a:prstGeom>
        </p:spPr>
      </p:pic>
      <p:pic>
        <p:nvPicPr>
          <p:cNvPr id="47" name="Picture 46">
            <a:extLst>
              <a:ext uri="{FF2B5EF4-FFF2-40B4-BE49-F238E27FC236}">
                <a16:creationId xmlns:a16="http://schemas.microsoft.com/office/drawing/2014/main" id="{05A5F8D3-716E-51DF-9A2F-76568A541EBE}"/>
              </a:ext>
            </a:extLst>
          </p:cNvPr>
          <p:cNvPicPr>
            <a:picLocks noChangeAspect="1"/>
          </p:cNvPicPr>
          <p:nvPr/>
        </p:nvPicPr>
        <p:blipFill>
          <a:blip r:embed="rId4"/>
          <a:stretch>
            <a:fillRect/>
          </a:stretch>
        </p:blipFill>
        <p:spPr>
          <a:xfrm>
            <a:off x="3096314" y="4133015"/>
            <a:ext cx="2089396" cy="2098998"/>
          </a:xfrm>
          <a:prstGeom prst="rect">
            <a:avLst/>
          </a:prstGeom>
        </p:spPr>
      </p:pic>
      <p:pic>
        <p:nvPicPr>
          <p:cNvPr id="48" name="Picture 47">
            <a:extLst>
              <a:ext uri="{FF2B5EF4-FFF2-40B4-BE49-F238E27FC236}">
                <a16:creationId xmlns:a16="http://schemas.microsoft.com/office/drawing/2014/main" id="{EE98DAE7-002B-221D-6A0E-06A24ECB95AD}"/>
              </a:ext>
            </a:extLst>
          </p:cNvPr>
          <p:cNvPicPr>
            <a:picLocks noChangeAspect="1"/>
          </p:cNvPicPr>
          <p:nvPr/>
        </p:nvPicPr>
        <p:blipFill>
          <a:blip r:embed="rId5"/>
          <a:stretch>
            <a:fillRect/>
          </a:stretch>
        </p:blipFill>
        <p:spPr>
          <a:xfrm>
            <a:off x="68277" y="4069686"/>
            <a:ext cx="2906076" cy="2209800"/>
          </a:xfrm>
          <a:prstGeom prst="ellipse">
            <a:avLst/>
          </a:prstGeom>
        </p:spPr>
      </p:pic>
      <p:sp>
        <p:nvSpPr>
          <p:cNvPr id="448" name="Footer Placeholder 447">
            <a:extLst>
              <a:ext uri="{FF2B5EF4-FFF2-40B4-BE49-F238E27FC236}">
                <a16:creationId xmlns:a16="http://schemas.microsoft.com/office/drawing/2014/main" id="{2876E192-E1BE-544B-6118-126ED642F46E}"/>
              </a:ext>
            </a:extLst>
          </p:cNvPr>
          <p:cNvSpPr>
            <a:spLocks noGrp="1"/>
          </p:cNvSpPr>
          <p:nvPr>
            <p:ph type="ftr" sz="quarter" idx="34"/>
          </p:nvPr>
        </p:nvSpPr>
        <p:spPr/>
        <p:txBody>
          <a:bodyPr/>
          <a:lstStyle/>
          <a:p>
            <a:pPr>
              <a:defRPr/>
            </a:pPr>
            <a:r>
              <a:rPr lang="en-US"/>
              <a:t>Heterogenous Integrated Module Design in ADS</a:t>
            </a:r>
          </a:p>
        </p:txBody>
      </p:sp>
    </p:spTree>
    <p:extLst>
      <p:ext uri="{BB962C8B-B14F-4D97-AF65-F5344CB8AC3E}">
        <p14:creationId xmlns:p14="http://schemas.microsoft.com/office/powerpoint/2010/main" val="3745353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SectionNumber SlideNumber"/>
  <p:tag name="EE4P_STYLE_ID" val="39dcc26a-7131-49f4-a9eb-1c0521500c03"/>
</p:tagLst>
</file>

<file path=ppt/theme/theme1.xml><?xml version="1.0" encoding="utf-8"?>
<a:theme xmlns:a="http://schemas.openxmlformats.org/drawingml/2006/main" name="2022 Keysight Widescreen Template">
  <a:themeElements>
    <a:clrScheme name="Custom 2">
      <a:dk1>
        <a:srgbClr val="000000"/>
      </a:dk1>
      <a:lt1>
        <a:srgbClr val="FFFFFF"/>
      </a:lt1>
      <a:dk2>
        <a:srgbClr val="97999B"/>
      </a:dk2>
      <a:lt2>
        <a:srgbClr val="F2A900"/>
      </a:lt2>
      <a:accent1>
        <a:srgbClr val="E90029"/>
      </a:accent1>
      <a:accent2>
        <a:srgbClr val="009245"/>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Keysight_May_Template_2023" id="{A23B7C84-2269-B444-858A-4D2E7B7A5FAF}" vid="{07037D7C-D93B-5342-A8A5-868FE854F57A}"/>
    </a:ext>
  </a:extLst>
</a:theme>
</file>

<file path=ppt/theme/theme2.xml><?xml version="1.0" encoding="utf-8"?>
<a:theme xmlns:a="http://schemas.openxmlformats.org/drawingml/2006/main" name="2022 Keysight Widescreen Template">
  <a:themeElements>
    <a:clrScheme name="Custom 1">
      <a:dk1>
        <a:srgbClr val="000000"/>
      </a:dk1>
      <a:lt1>
        <a:srgbClr val="FFFFFF"/>
      </a:lt1>
      <a:dk2>
        <a:srgbClr val="97999B"/>
      </a:dk2>
      <a:lt2>
        <a:srgbClr val="F2A900"/>
      </a:lt2>
      <a:accent1>
        <a:srgbClr val="E90029"/>
      </a:accent1>
      <a:accent2>
        <a:srgbClr val="FF6720"/>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1" id="{4CFC29C6-EBC5-914B-A19E-81F5741442BC}" vid="{4F5DF7E0-5915-D243-8766-C0DAC9DFBFDB}"/>
    </a:ext>
  </a:extLst>
</a:theme>
</file>

<file path=ppt/theme/theme3.xml><?xml version="1.0" encoding="utf-8"?>
<a:theme xmlns:a="http://schemas.openxmlformats.org/drawingml/2006/main" name="2022 Keysight Widescreen Template">
  <a:themeElements>
    <a:clrScheme name="Custom 1">
      <a:dk1>
        <a:srgbClr val="000000"/>
      </a:dk1>
      <a:lt1>
        <a:srgbClr val="FFFFFF"/>
      </a:lt1>
      <a:dk2>
        <a:srgbClr val="97999B"/>
      </a:dk2>
      <a:lt2>
        <a:srgbClr val="F2A900"/>
      </a:lt2>
      <a:accent1>
        <a:srgbClr val="E90029"/>
      </a:accent1>
      <a:accent2>
        <a:srgbClr val="FF6720"/>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2" id="{1BB9E083-DB2B-4DEE-9AD1-BDC77E1D70C3}" vid="{743B5FC1-0E2F-4A6F-97F0-659BDD7A349B}"/>
    </a:ext>
  </a:extLst>
</a:theme>
</file>

<file path=ppt/theme/theme4.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c2922b-1415-442c-bb31-351e4705fc5e" xsi:nil="true"/>
    <lcf76f155ced4ddcb4097134ff3c332f xmlns="f23470d3-6f26-4258-ae3d-301595a9bde0">
      <Terms xmlns="http://schemas.microsoft.com/office/infopath/2007/PartnerControls"/>
    </lcf76f155ced4ddcb4097134ff3c332f>
    <ContentDetails xmlns="f23470d3-6f26-4258-ae3d-301595a9bde0" xsi:nil="true"/>
    <WebinarID xmlns="f23470d3-6f26-4258-ae3d-301595a9bde0" xsi:nil="true"/>
    <GTMTeamOwner xmlns="f23470d3-6f26-4258-ae3d-301595a9bde0">
      <UserInfo>
        <DisplayName/>
        <AccountId xsi:nil="true"/>
        <AccountType/>
      </UserInfo>
    </GTMTeamOwner>
    <TargetBU xmlns="f23470d3-6f26-4258-ae3d-301595a9bde0" xsi:nil="true"/>
    <Details xmlns="f23470d3-6f26-4258-ae3d-301595a9bde0">Annual plans, goals, KPIs, campaign calendars, org charts</Details>
    <ResearchType xmlns="f23470d3-6f26-4258-ae3d-301595a9bde0" xsi:nil="true"/>
    <TargetIndustry xmlns="f23470d3-6f26-4258-ae3d-301595a9bd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DC5A1111511B459A4FC8DA2DBE4A09" ma:contentTypeVersion="23" ma:contentTypeDescription="Create a new document." ma:contentTypeScope="" ma:versionID="f935c99655d4d157b934af715158b389">
  <xsd:schema xmlns:xsd="http://www.w3.org/2001/XMLSchema" xmlns:xs="http://www.w3.org/2001/XMLSchema" xmlns:p="http://schemas.microsoft.com/office/2006/metadata/properties" xmlns:ns2="f23470d3-6f26-4258-ae3d-301595a9bde0" xmlns:ns3="61c2922b-1415-442c-bb31-351e4705fc5e" targetNamespace="http://schemas.microsoft.com/office/2006/metadata/properties" ma:root="true" ma:fieldsID="3f8650a72f10d34d6cd733196ac8ade0" ns2:_="" ns3:_="">
    <xsd:import namespace="f23470d3-6f26-4258-ae3d-301595a9bde0"/>
    <xsd:import namespace="61c2922b-1415-442c-bb31-351e4705fc5e"/>
    <xsd:element name="properties">
      <xsd:complexType>
        <xsd:sequence>
          <xsd:element name="documentManagement">
            <xsd:complexType>
              <xsd:all>
                <xsd:element ref="ns2:ContentDetails" minOccurs="0"/>
                <xsd:element ref="ns2:TargetBU" minOccurs="0"/>
                <xsd:element ref="ns2:Details" minOccurs="0"/>
                <xsd:element ref="ns2:GTMTeam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element ref="ns2:WebinarID" minOccurs="0"/>
                <xsd:element ref="ns2:TargetIndustry" minOccurs="0"/>
                <xsd:element ref="ns2:Research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470d3-6f26-4258-ae3d-301595a9bde0" elementFormDefault="qualified">
    <xsd:import namespace="http://schemas.microsoft.com/office/2006/documentManagement/types"/>
    <xsd:import namespace="http://schemas.microsoft.com/office/infopath/2007/PartnerControls"/>
    <xsd:element name="ContentDetails" ma:index="2" nillable="true" ma:displayName="Content Details" ma:format="Dropdown" ma:internalName="ContentDetails" ma:readOnly="false">
      <xsd:simpleType>
        <xsd:restriction base="dms:Note">
          <xsd:maxLength value="255"/>
        </xsd:restriction>
      </xsd:simpleType>
    </xsd:element>
    <xsd:element name="TargetBU" ma:index="3" nillable="true" ma:displayName="Target BU" ma:format="Dropdown" ma:internalName="TargetBU">
      <xsd:simpleType>
        <xsd:restriction base="dms:Choice">
          <xsd:enumeration value="DataManagement (Cliosoft)"/>
          <xsd:enumeration value="DesignVerification (EDA)"/>
          <xsd:enumeration value="ComputreAidedEngineering (ESI)"/>
          <xsd:enumeration value="Orion"/>
          <xsd:enumeration value="SoftwareQualityEngineering (Eggplant)"/>
          <xsd:enumeration value="cross-BU"/>
        </xsd:restriction>
      </xsd:simpleType>
    </xsd:element>
    <xsd:element name="Details" ma:index="4" nillable="true" ma:displayName="Details" ma:default="Annual plans, goals, KPIs, campaign calendars, org charts" ma:format="Dropdown" ma:internalName="Details" ma:readOnly="false">
      <xsd:simpleType>
        <xsd:restriction base="dms:Note">
          <xsd:maxLength value="255"/>
        </xsd:restriction>
      </xsd:simpleType>
    </xsd:element>
    <xsd:element name="GTMTeamOwner" ma:index="5" nillable="true" ma:displayName="GTM Team Owner" ma:format="Dropdown" ma:list="UserInfo" ma:SharePointGroup="0" ma:internalName="GTMTeam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1b4e610-9c4a-4944-b620-b446fb4a28f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hidden="true" ma:internalName="MediaServiceOCR" ma:readOnly="true">
      <xsd:simpleType>
        <xsd:restriction base="dms:Note"/>
      </xsd:simpleType>
    </xsd:element>
    <xsd:element name="MediaServiceLocation" ma:index="22" nillable="true" ma:displayName="Location" ma:hidden="true" ma:indexed="true" ma:internalName="MediaServiceLocation" ma:readOnly="true">
      <xsd:simpleType>
        <xsd:restriction base="dms:Text"/>
      </xsd:simpleType>
    </xsd:element>
    <xsd:element name="WebinarID" ma:index="25" nillable="true" ma:displayName="Webinar ID" ma:format="Dropdown" ma:hidden="true" ma:internalName="WebinarID" ma:readOnly="false">
      <xsd:simpleType>
        <xsd:restriction base="dms:Text">
          <xsd:maxLength value="255"/>
        </xsd:restriction>
      </xsd:simpleType>
    </xsd:element>
    <xsd:element name="TargetIndustry" ma:index="27" nillable="true" ma:displayName="Target Industry" ma:format="Dropdown" ma:internalName="TargetIndustry">
      <xsd:simpleType>
        <xsd:restriction base="dms:Choice">
          <xsd:enumeration value="Aero &amp; Defense"/>
          <xsd:enumeration value="Auto &amp; Energy"/>
          <xsd:enumeration value="Commercial Comms"/>
          <xsd:enumeration value="cross-industry"/>
          <xsd:enumeration value="General Electronics"/>
          <xsd:enumeration value="Semiconductors"/>
        </xsd:restriction>
      </xsd:simpleType>
    </xsd:element>
    <xsd:element name="ResearchType" ma:index="28" nillable="true" ma:displayName="Research Type" ma:format="Dropdown" ma:internalName="ResearchType">
      <xsd:simpleType>
        <xsd:restriction base="dms:Choice">
          <xsd:enumeration value="Survey"/>
          <xsd:enumeration value="Competitive Analysis"/>
          <xsd:enumeration value="Trend Report"/>
          <xsd:enumeration value="Personas"/>
        </xsd:restriction>
      </xsd:simpleType>
    </xsd:element>
  </xsd:schema>
  <xsd:schema xmlns:xsd="http://www.w3.org/2001/XMLSchema" xmlns:xs="http://www.w3.org/2001/XMLSchema" xmlns:dms="http://schemas.microsoft.com/office/2006/documentManagement/types" xmlns:pc="http://schemas.microsoft.com/office/infopath/2007/PartnerControls" targetNamespace="61c2922b-1415-442c-bb31-351e4705fc5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0556d25-9751-463a-875d-e6f41f689c93}" ma:internalName="TaxCatchAll" ma:readOnly="false" ma:showField="CatchAllData" ma:web="61c2922b-1415-442c-bb31-351e4705f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557FDC-6B69-4AF4-9507-5607DAB1E8F5}">
  <ds:schemaRefs>
    <ds:schemaRef ds:uri="f23470d3-6f26-4258-ae3d-301595a9bde0"/>
    <ds:schemaRef ds:uri="http://schemas.openxmlformats.org/package/2006/metadata/core-properties"/>
    <ds:schemaRef ds:uri="http://purl.org/dc/elements/1.1/"/>
    <ds:schemaRef ds:uri="http://schemas.microsoft.com/office/2006/metadata/properties"/>
    <ds:schemaRef ds:uri="61c2922b-1415-442c-bb31-351e4705fc5e"/>
    <ds:schemaRef ds:uri="http://purl.org/dc/term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D211127-4D70-4D72-865C-86949FB26978}"/>
</file>

<file path=customXml/itemProps3.xml><?xml version="1.0" encoding="utf-8"?>
<ds:datastoreItem xmlns:ds="http://schemas.openxmlformats.org/officeDocument/2006/customXml" ds:itemID="{B24C61C5-4B44-40D0-B80A-53165299EB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Keysight_May_Template_2023</Template>
  <TotalTime>43215</TotalTime>
  <Words>7982</Words>
  <Application>Microsoft Office PowerPoint</Application>
  <PresentationFormat>Widescreen</PresentationFormat>
  <Paragraphs>764</Paragraphs>
  <Slides>55</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55</vt:i4>
      </vt:variant>
    </vt:vector>
  </HeadingPairs>
  <TitlesOfParts>
    <vt:vector size="69" baseType="lpstr">
      <vt:lpstr>宋体</vt:lpstr>
      <vt:lpstr>Aptos</vt:lpstr>
      <vt:lpstr>Arial</vt:lpstr>
      <vt:lpstr>Arial Bold</vt:lpstr>
      <vt:lpstr>Calibri</vt:lpstr>
      <vt:lpstr>Google Sans</vt:lpstr>
      <vt:lpstr>Helvetica Neue</vt:lpstr>
      <vt:lpstr>Roboto</vt:lpstr>
      <vt:lpstr>Segoe UI</vt:lpstr>
      <vt:lpstr>Times New Roman</vt:lpstr>
      <vt:lpstr>Wingdings</vt:lpstr>
      <vt:lpstr>2022 Keysight Widescreen Template</vt:lpstr>
      <vt:lpstr>2022 Keysight Widescreen Template</vt:lpstr>
      <vt:lpstr>2022 Keysight Widescreen Template</vt:lpstr>
      <vt:lpstr>Enabling Next Generation Heterogeneous Integrated Module Design in ADS</vt:lpstr>
      <vt:lpstr>Agenda Outline</vt:lpstr>
      <vt:lpstr>Technology Trends</vt:lpstr>
      <vt:lpstr>Technology Trends</vt:lpstr>
      <vt:lpstr>What is Heterogeneous Integration ?</vt:lpstr>
      <vt:lpstr>Current Industry State:   Processor Tech Dominates, even towards mmW</vt:lpstr>
      <vt:lpstr>Future Industry State: sub-THz and III-V Chiplets</vt:lpstr>
      <vt:lpstr>Keysight Develops High-Frequency Hardware for Instruments</vt:lpstr>
      <vt:lpstr>Simple, monolithic workflows don’t work for complex products…</vt:lpstr>
      <vt:lpstr>Heterogeneous Workflows are needed … but potentially too difficult!</vt:lpstr>
      <vt:lpstr>ADS: A Great Platform for Heterogeneous Design</vt:lpstr>
      <vt:lpstr>Agenda Outline</vt:lpstr>
      <vt:lpstr>Assemble any set of technologies with Smart Mount</vt:lpstr>
      <vt:lpstr>Assemble any set of technologies with Smart Mount</vt:lpstr>
      <vt:lpstr>Physical Integration and Simulation of 28 GHz 5G Beamformer Module </vt:lpstr>
      <vt:lpstr>HI Beamforming Module with Integrated Antenna</vt:lpstr>
      <vt:lpstr>Smart Mount Edit in Place offers industry first</vt:lpstr>
      <vt:lpstr>Focus: Smart Mount Technology Stacking for 3DHI </vt:lpstr>
      <vt:lpstr>Simulate Smart Mount multi-tech designs in Electro-Thermal</vt:lpstr>
      <vt:lpstr>Agenda Outline</vt:lpstr>
      <vt:lpstr>EM-Circuit Simulation - What we heard over 10 years</vt:lpstr>
      <vt:lpstr>Integrated EM-Circuit Co-Simulation in ADS</vt:lpstr>
      <vt:lpstr>RF/MW Circuit Designers Need Easy 3D-EM/Circuit Co-Simulation</vt:lpstr>
      <vt:lpstr>Keysight Pathwave MMIC Solutions</vt:lpstr>
      <vt:lpstr>RFPro Makes EM Easy For Heterogeneous Packaging Design</vt:lpstr>
      <vt:lpstr>Multi-Technology Smart Mount Assembly and Net Extraction Simulation in RFPro</vt:lpstr>
      <vt:lpstr>RFPro Makes EM Easy For MMIC / Module Designers</vt:lpstr>
      <vt:lpstr>Physical Integration and EM Simulation are Easy with Smart Mount and RFPro</vt:lpstr>
      <vt:lpstr>EM Simulation Results of MMIC / Packaged MMIC / Whole Module Mounted on PCB – RFPro Results</vt:lpstr>
      <vt:lpstr>Physical Integration and Simulation of 28 GHz 5G Beamformer Module </vt:lpstr>
      <vt:lpstr>Agenda Outline</vt:lpstr>
      <vt:lpstr>28 GHz Transmit Chain with Patch Antenna for 5G Application</vt:lpstr>
      <vt:lpstr>5G Beamforming with Integrated Antenna</vt:lpstr>
      <vt:lpstr>5G Beamforming with Integrated Antenna</vt:lpstr>
      <vt:lpstr>Summary</vt:lpstr>
      <vt:lpstr>Agenda Outline</vt:lpstr>
      <vt:lpstr>PowerPoint Presentation</vt:lpstr>
      <vt:lpstr>Assemble any set of technologies with Smart Mount</vt:lpstr>
      <vt:lpstr>PowerPoint Presentation</vt:lpstr>
      <vt:lpstr>PowerPoint Presentation</vt:lpstr>
      <vt:lpstr>PowerPoint Presentation</vt:lpstr>
      <vt:lpstr>Demo Slides</vt:lpstr>
      <vt:lpstr>Heterogeneous Integrated Beamforming Module</vt:lpstr>
      <vt:lpstr>3DHI Beamforming with Integrated Antenna</vt:lpstr>
      <vt:lpstr>3DHI Beamforming with Integrated Antenna</vt:lpstr>
      <vt:lpstr>3DHI Beamforming with Integrated Antenna</vt:lpstr>
      <vt:lpstr>3DHI Beamforming with Integrated Antenna</vt:lpstr>
      <vt:lpstr>3DHI Beamforming with Integrated Antenna</vt:lpstr>
      <vt:lpstr>Heterogeneous Integrated Beamforming Module</vt:lpstr>
      <vt:lpstr>3DHI Beamforming with Integrated Antenna</vt:lpstr>
      <vt:lpstr>Heterogeneous Integrated Beamforming Module</vt:lpstr>
      <vt:lpstr>Verification with Desktop LVS</vt:lpstr>
      <vt:lpstr>5G Beamforming with Integrated Antenna</vt:lpstr>
      <vt:lpstr>5G Beamforming with Integrated Antenna</vt:lpstr>
      <vt:lpstr>5G Beamforming with Integrated Antenna</vt:lpstr>
    </vt:vector>
  </TitlesOfParts>
  <Company>Keysight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Heterogeneous Integration</dc:title>
  <dc:creator>Matthew Ozalas;jack_sifri@keysight.com</dc:creator>
  <cp:lastModifiedBy>Jack Sifri</cp:lastModifiedBy>
  <cp:revision>86</cp:revision>
  <dcterms:created xsi:type="dcterms:W3CDTF">2024-09-16T21:29:12Z</dcterms:created>
  <dcterms:modified xsi:type="dcterms:W3CDTF">2025-03-17T22:16:22Z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0x010100F7DC5A1111511B459A4FC8DA2DBE4A09</vt:lpwstr>
  </property>
  <property fmtid="{D5CDD505-2E9C-101B-9397-08002B2CF9AE}" pid="3" name="MediaServiceImageTags">
    <vt:lpwstr/>
  </property>
</Properties>
</file>