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92" r:id="rId2"/>
    <p:sldId id="260" r:id="rId3"/>
    <p:sldId id="293" r:id="rId4"/>
    <p:sldId id="294" r:id="rId5"/>
    <p:sldId id="258" r:id="rId6"/>
    <p:sldId id="291" r:id="rId7"/>
    <p:sldId id="295" r:id="rId8"/>
    <p:sldId id="296"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B9B9F"/>
    <a:srgbClr val="000066"/>
    <a:srgbClr val="2E5B8A"/>
    <a:srgbClr val="FFD200"/>
    <a:srgbClr val="2E4A9E"/>
    <a:srgbClr val="2A59CF"/>
    <a:srgbClr val="FDFFD9"/>
    <a:srgbClr val="2C5C8A"/>
    <a:srgbClr val="093E52"/>
    <a:srgbClr val="FFFED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72" d="100"/>
          <a:sy n="72" d="100"/>
        </p:scale>
        <p:origin x="60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4135B0F6-4016-42F8-9B2D-80E668141418}" type="datetimeFigureOut">
              <a:rPr lang="en-US" smtClean="0"/>
              <a:t>3/29/2017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3CC3D8-EFC2-4955-A362-DBC2932685C0}" type="slidenum">
              <a:rPr lang="en-US" smtClean="0"/>
              <a:t>‹#›</a:t>
            </a:fld>
            <a:endParaRPr lang="en-US"/>
          </a:p>
        </p:txBody>
      </p:sp>
    </p:spTree>
    <p:extLst>
      <p:ext uri="{BB962C8B-B14F-4D97-AF65-F5344CB8AC3E}">
        <p14:creationId xmlns:p14="http://schemas.microsoft.com/office/powerpoint/2010/main" val="41037419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135B0F6-4016-42F8-9B2D-80E668141418}" type="datetimeFigureOut">
              <a:rPr lang="en-US" smtClean="0"/>
              <a:t>3/29/2017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3CC3D8-EFC2-4955-A362-DBC2932685C0}" type="slidenum">
              <a:rPr lang="en-US" smtClean="0"/>
              <a:t>‹#›</a:t>
            </a:fld>
            <a:endParaRPr lang="en-US"/>
          </a:p>
        </p:txBody>
      </p:sp>
    </p:spTree>
    <p:extLst>
      <p:ext uri="{BB962C8B-B14F-4D97-AF65-F5344CB8AC3E}">
        <p14:creationId xmlns:p14="http://schemas.microsoft.com/office/powerpoint/2010/main" val="29700866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135B0F6-4016-42F8-9B2D-80E668141418}" type="datetimeFigureOut">
              <a:rPr lang="en-US" smtClean="0"/>
              <a:t>3/29/2017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3CC3D8-EFC2-4955-A362-DBC2932685C0}" type="slidenum">
              <a:rPr lang="en-US" smtClean="0"/>
              <a:t>‹#›</a:t>
            </a:fld>
            <a:endParaRPr lang="en-US"/>
          </a:p>
        </p:txBody>
      </p:sp>
    </p:spTree>
    <p:extLst>
      <p:ext uri="{BB962C8B-B14F-4D97-AF65-F5344CB8AC3E}">
        <p14:creationId xmlns:p14="http://schemas.microsoft.com/office/powerpoint/2010/main" val="11096030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135B0F6-4016-42F8-9B2D-80E668141418}" type="datetimeFigureOut">
              <a:rPr lang="en-US" smtClean="0"/>
              <a:t>3/29/2017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3CC3D8-EFC2-4955-A362-DBC2932685C0}" type="slidenum">
              <a:rPr lang="en-US" smtClean="0"/>
              <a:t>‹#›</a:t>
            </a:fld>
            <a:endParaRPr lang="en-US"/>
          </a:p>
        </p:txBody>
      </p:sp>
    </p:spTree>
    <p:extLst>
      <p:ext uri="{BB962C8B-B14F-4D97-AF65-F5344CB8AC3E}">
        <p14:creationId xmlns:p14="http://schemas.microsoft.com/office/powerpoint/2010/main" val="35338210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135B0F6-4016-42F8-9B2D-80E668141418}" type="datetimeFigureOut">
              <a:rPr lang="en-US" smtClean="0"/>
              <a:t>3/29/2017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3CC3D8-EFC2-4955-A362-DBC2932685C0}" type="slidenum">
              <a:rPr lang="en-US" smtClean="0"/>
              <a:t>‹#›</a:t>
            </a:fld>
            <a:endParaRPr lang="en-US"/>
          </a:p>
        </p:txBody>
      </p:sp>
    </p:spTree>
    <p:extLst>
      <p:ext uri="{BB962C8B-B14F-4D97-AF65-F5344CB8AC3E}">
        <p14:creationId xmlns:p14="http://schemas.microsoft.com/office/powerpoint/2010/main" val="38969066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135B0F6-4016-42F8-9B2D-80E668141418}" type="datetimeFigureOut">
              <a:rPr lang="en-US" smtClean="0"/>
              <a:t>3/29/2017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3CC3D8-EFC2-4955-A362-DBC2932685C0}" type="slidenum">
              <a:rPr lang="en-US" smtClean="0"/>
              <a:t>‹#›</a:t>
            </a:fld>
            <a:endParaRPr lang="en-US"/>
          </a:p>
        </p:txBody>
      </p:sp>
    </p:spTree>
    <p:extLst>
      <p:ext uri="{BB962C8B-B14F-4D97-AF65-F5344CB8AC3E}">
        <p14:creationId xmlns:p14="http://schemas.microsoft.com/office/powerpoint/2010/main" val="4473960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135B0F6-4016-42F8-9B2D-80E668141418}" type="datetimeFigureOut">
              <a:rPr lang="en-US" smtClean="0"/>
              <a:t>3/29/2017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73CC3D8-EFC2-4955-A362-DBC2932685C0}" type="slidenum">
              <a:rPr lang="en-US" smtClean="0"/>
              <a:t>‹#›</a:t>
            </a:fld>
            <a:endParaRPr lang="en-US"/>
          </a:p>
        </p:txBody>
      </p:sp>
    </p:spTree>
    <p:extLst>
      <p:ext uri="{BB962C8B-B14F-4D97-AF65-F5344CB8AC3E}">
        <p14:creationId xmlns:p14="http://schemas.microsoft.com/office/powerpoint/2010/main" val="1069289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135B0F6-4016-42F8-9B2D-80E668141418}" type="datetimeFigureOut">
              <a:rPr lang="en-US" smtClean="0"/>
              <a:t>3/29/2017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73CC3D8-EFC2-4955-A362-DBC2932685C0}" type="slidenum">
              <a:rPr lang="en-US" smtClean="0"/>
              <a:t>‹#›</a:t>
            </a:fld>
            <a:endParaRPr lang="en-US"/>
          </a:p>
        </p:txBody>
      </p:sp>
    </p:spTree>
    <p:extLst>
      <p:ext uri="{BB962C8B-B14F-4D97-AF65-F5344CB8AC3E}">
        <p14:creationId xmlns:p14="http://schemas.microsoft.com/office/powerpoint/2010/main" val="39870548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135B0F6-4016-42F8-9B2D-80E668141418}" type="datetimeFigureOut">
              <a:rPr lang="en-US" smtClean="0"/>
              <a:t>3/29/2017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73CC3D8-EFC2-4955-A362-DBC2932685C0}" type="slidenum">
              <a:rPr lang="en-US" smtClean="0"/>
              <a:t>‹#›</a:t>
            </a:fld>
            <a:endParaRPr lang="en-US"/>
          </a:p>
        </p:txBody>
      </p:sp>
    </p:spTree>
    <p:extLst>
      <p:ext uri="{BB962C8B-B14F-4D97-AF65-F5344CB8AC3E}">
        <p14:creationId xmlns:p14="http://schemas.microsoft.com/office/powerpoint/2010/main" val="13356753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135B0F6-4016-42F8-9B2D-80E668141418}" type="datetimeFigureOut">
              <a:rPr lang="en-US" smtClean="0"/>
              <a:t>3/29/2017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3CC3D8-EFC2-4955-A362-DBC2932685C0}" type="slidenum">
              <a:rPr lang="en-US" smtClean="0"/>
              <a:t>‹#›</a:t>
            </a:fld>
            <a:endParaRPr lang="en-US"/>
          </a:p>
        </p:txBody>
      </p:sp>
    </p:spTree>
    <p:extLst>
      <p:ext uri="{BB962C8B-B14F-4D97-AF65-F5344CB8AC3E}">
        <p14:creationId xmlns:p14="http://schemas.microsoft.com/office/powerpoint/2010/main" val="25962973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135B0F6-4016-42F8-9B2D-80E668141418}" type="datetimeFigureOut">
              <a:rPr lang="en-US" smtClean="0"/>
              <a:t>3/29/2017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3CC3D8-EFC2-4955-A362-DBC2932685C0}" type="slidenum">
              <a:rPr lang="en-US" smtClean="0"/>
              <a:t>‹#›</a:t>
            </a:fld>
            <a:endParaRPr lang="en-US"/>
          </a:p>
        </p:txBody>
      </p:sp>
    </p:spTree>
    <p:extLst>
      <p:ext uri="{BB962C8B-B14F-4D97-AF65-F5344CB8AC3E}">
        <p14:creationId xmlns:p14="http://schemas.microsoft.com/office/powerpoint/2010/main" val="4789515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135B0F6-4016-42F8-9B2D-80E668141418}" type="datetimeFigureOut">
              <a:rPr lang="en-US" smtClean="0"/>
              <a:t>3/29/2017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73CC3D8-EFC2-4955-A362-DBC2932685C0}" type="slidenum">
              <a:rPr lang="en-US" smtClean="0"/>
              <a:t>‹#›</a:t>
            </a:fld>
            <a:endParaRPr lang="en-US"/>
          </a:p>
        </p:txBody>
      </p:sp>
    </p:spTree>
    <p:extLst>
      <p:ext uri="{BB962C8B-B14F-4D97-AF65-F5344CB8AC3E}">
        <p14:creationId xmlns:p14="http://schemas.microsoft.com/office/powerpoint/2010/main" val="40554238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4916" y="142061"/>
            <a:ext cx="3372778" cy="1806437"/>
          </a:xfrm>
          <a:prstGeom prst="rect">
            <a:avLst/>
          </a:prstGeom>
        </p:spPr>
      </p:pic>
      <p:sp>
        <p:nvSpPr>
          <p:cNvPr id="4" name="TextBox 3"/>
          <p:cNvSpPr txBox="1"/>
          <p:nvPr/>
        </p:nvSpPr>
        <p:spPr>
          <a:xfrm>
            <a:off x="3426466" y="3140765"/>
            <a:ext cx="8321637" cy="2646878"/>
          </a:xfrm>
          <a:prstGeom prst="rect">
            <a:avLst/>
          </a:prstGeom>
          <a:noFill/>
        </p:spPr>
        <p:txBody>
          <a:bodyPr wrap="none" rtlCol="0">
            <a:spAutoFit/>
          </a:bodyPr>
          <a:lstStyle/>
          <a:p>
            <a:pPr algn="ctr"/>
            <a:r>
              <a:rPr lang="en-US" sz="7200" i="1" cap="small" dirty="0">
                <a:solidFill>
                  <a:schemeClr val="accent2">
                    <a:lumMod val="75000"/>
                  </a:schemeClr>
                </a:solidFill>
                <a:latin typeface="Arial Rounded MT Bold" panose="020F0704030504030204" pitchFamily="34" charset="0"/>
              </a:rPr>
              <a:t>Karmic Relief</a:t>
            </a:r>
          </a:p>
          <a:p>
            <a:pPr algn="ctr"/>
            <a:r>
              <a:rPr lang="en-US" sz="4000" cap="small" dirty="0">
                <a:solidFill>
                  <a:srgbClr val="2E5B8A"/>
                </a:solidFill>
                <a:latin typeface="Arial Rounded MT Bold" panose="020F0704030504030204" pitchFamily="34" charset="0"/>
              </a:rPr>
              <a:t>Awaken to the </a:t>
            </a:r>
            <a:r>
              <a:rPr lang="en-US" sz="4000" cap="small" dirty="0" err="1">
                <a:solidFill>
                  <a:srgbClr val="2E5B8A"/>
                </a:solidFill>
                <a:latin typeface="Arial Rounded MT Bold" panose="020F0704030504030204" pitchFamily="34" charset="0"/>
              </a:rPr>
              <a:t>Unawakened</a:t>
            </a:r>
            <a:r>
              <a:rPr lang="en-US" sz="4000" cap="small" dirty="0">
                <a:solidFill>
                  <a:srgbClr val="2E5B8A"/>
                </a:solidFill>
                <a:latin typeface="Arial Rounded MT Bold" panose="020F0704030504030204" pitchFamily="34" charset="0"/>
              </a:rPr>
              <a:t> You!</a:t>
            </a:r>
          </a:p>
          <a:p>
            <a:pPr algn="ctr"/>
            <a:r>
              <a:rPr lang="en-US" sz="5400" cap="small" dirty="0">
                <a:solidFill>
                  <a:schemeClr val="accent6">
                    <a:lumMod val="75000"/>
                  </a:schemeClr>
                </a:solidFill>
                <a:latin typeface="Arial Rounded MT Bold" panose="020F0704030504030204" pitchFamily="34" charset="0"/>
              </a:rPr>
              <a:t>Introduction</a:t>
            </a:r>
          </a:p>
        </p:txBody>
      </p:sp>
      <p:sp>
        <p:nvSpPr>
          <p:cNvPr id="5" name="TextBox 4"/>
          <p:cNvSpPr txBox="1"/>
          <p:nvPr/>
        </p:nvSpPr>
        <p:spPr>
          <a:xfrm>
            <a:off x="3426466" y="1045279"/>
            <a:ext cx="8286243" cy="1384995"/>
          </a:xfrm>
          <a:prstGeom prst="rect">
            <a:avLst/>
          </a:prstGeom>
          <a:noFill/>
        </p:spPr>
        <p:txBody>
          <a:bodyPr wrap="none" rtlCol="0">
            <a:spAutoFit/>
          </a:bodyPr>
          <a:lstStyle/>
          <a:p>
            <a:pPr algn="ctr"/>
            <a:r>
              <a:rPr lang="en-US" sz="4400" dirty="0">
                <a:solidFill>
                  <a:srgbClr val="7030A0"/>
                </a:solidFill>
                <a:latin typeface="Arial Rounded MT Bold" panose="020F0704030504030204" pitchFamily="34" charset="0"/>
              </a:rPr>
              <a:t>Sound, Science &amp; Spirituality </a:t>
            </a:r>
            <a:br>
              <a:rPr lang="en-US" sz="3200" dirty="0">
                <a:solidFill>
                  <a:srgbClr val="7030A0"/>
                </a:solidFill>
                <a:latin typeface="Arial Rounded MT Bold" panose="020F0704030504030204" pitchFamily="34" charset="0"/>
              </a:rPr>
            </a:br>
            <a:r>
              <a:rPr lang="en-US" sz="4000" dirty="0">
                <a:solidFill>
                  <a:srgbClr val="000066"/>
                </a:solidFill>
                <a:latin typeface="Arial Rounded MT Bold" panose="020F0704030504030204" pitchFamily="34" charset="0"/>
              </a:rPr>
              <a:t>Presents…</a:t>
            </a:r>
          </a:p>
        </p:txBody>
      </p:sp>
    </p:spTree>
    <p:extLst>
      <p:ext uri="{BB962C8B-B14F-4D97-AF65-F5344CB8AC3E}">
        <p14:creationId xmlns:p14="http://schemas.microsoft.com/office/powerpoint/2010/main" val="292568482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5643889" y="0"/>
            <a:ext cx="6500888" cy="6858000"/>
          </a:xfrm>
          <a:prstGeom prst="rect">
            <a:avLst/>
          </a:prstGeom>
        </p:spPr>
      </p:pic>
      <p:sp>
        <p:nvSpPr>
          <p:cNvPr id="2" name="Rectangle 1"/>
          <p:cNvSpPr/>
          <p:nvPr/>
        </p:nvSpPr>
        <p:spPr>
          <a:xfrm>
            <a:off x="652547" y="259583"/>
            <a:ext cx="5881738" cy="707886"/>
          </a:xfrm>
          <a:prstGeom prst="rect">
            <a:avLst/>
          </a:prstGeom>
        </p:spPr>
        <p:txBody>
          <a:bodyPr wrap="none">
            <a:spAutoFit/>
          </a:bodyPr>
          <a:lstStyle/>
          <a:p>
            <a:pPr>
              <a:spcBef>
                <a:spcPts val="1200"/>
              </a:spcBef>
              <a:spcAft>
                <a:spcPts val="300"/>
              </a:spcAft>
            </a:pPr>
            <a:r>
              <a:rPr lang="en-US" sz="4000" b="1" i="1" dirty="0">
                <a:solidFill>
                  <a:srgbClr val="7030A0"/>
                </a:solidFill>
                <a:latin typeface="Arial" panose="020B0604020202020204" pitchFamily="34" charset="0"/>
              </a:rPr>
              <a:t>What is the Pain Body?</a:t>
            </a:r>
          </a:p>
        </p:txBody>
      </p:sp>
      <p:sp>
        <p:nvSpPr>
          <p:cNvPr id="5" name="TextBox 4"/>
          <p:cNvSpPr txBox="1"/>
          <p:nvPr/>
        </p:nvSpPr>
        <p:spPr>
          <a:xfrm>
            <a:off x="506773" y="1227052"/>
            <a:ext cx="4991341" cy="5262979"/>
          </a:xfrm>
          <a:prstGeom prst="rect">
            <a:avLst/>
          </a:prstGeom>
          <a:noFill/>
        </p:spPr>
        <p:txBody>
          <a:bodyPr wrap="square" rtlCol="0">
            <a:spAutoFit/>
          </a:bodyPr>
          <a:lstStyle/>
          <a:p>
            <a:pPr lvl="1">
              <a:lnSpc>
                <a:spcPct val="150000"/>
              </a:lnSpc>
            </a:pPr>
            <a:r>
              <a:rPr lang="en-US" sz="2800" dirty="0">
                <a:latin typeface="Arial" panose="020B0604020202020204" pitchFamily="34" charset="0"/>
                <a:cs typeface="Arial" panose="020B0604020202020204" pitchFamily="34" charset="0"/>
              </a:rPr>
              <a:t>The pain-body is the collective manifestation of all the pain, misery, and sorrow a person has ever gone through their entire life, and all the things they inherited from their culture and family history as well. </a:t>
            </a:r>
          </a:p>
        </p:txBody>
      </p:sp>
    </p:spTree>
    <p:extLst>
      <p:ext uri="{BB962C8B-B14F-4D97-AF65-F5344CB8AC3E}">
        <p14:creationId xmlns:p14="http://schemas.microsoft.com/office/powerpoint/2010/main" val="164253532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11719" y="13255"/>
            <a:ext cx="6500888" cy="6858000"/>
          </a:xfrm>
          <a:prstGeom prst="rect">
            <a:avLst/>
          </a:prstGeom>
        </p:spPr>
      </p:pic>
      <p:sp>
        <p:nvSpPr>
          <p:cNvPr id="5" name="TextBox 4"/>
          <p:cNvSpPr txBox="1"/>
          <p:nvPr/>
        </p:nvSpPr>
        <p:spPr>
          <a:xfrm>
            <a:off x="6079046" y="164434"/>
            <a:ext cx="5938143" cy="6555641"/>
          </a:xfrm>
          <a:prstGeom prst="rect">
            <a:avLst/>
          </a:prstGeom>
          <a:noFill/>
        </p:spPr>
        <p:txBody>
          <a:bodyPr wrap="square" rtlCol="0">
            <a:spAutoFit/>
          </a:bodyPr>
          <a:lstStyle/>
          <a:p>
            <a:pPr marL="742950" lvl="1" indent="-285750">
              <a:buFont typeface="Arial" panose="020B0604020202020204" pitchFamily="34" charset="0"/>
              <a:buChar char="•"/>
            </a:pPr>
            <a:r>
              <a:rPr lang="en-US" sz="2800" dirty="0">
                <a:solidFill>
                  <a:srgbClr val="0070C0"/>
                </a:solidFill>
                <a:latin typeface="Arial" panose="020B0604020202020204" pitchFamily="34" charset="0"/>
                <a:cs typeface="Arial" panose="020B0604020202020204" pitchFamily="34" charset="0"/>
              </a:rPr>
              <a:t>Events of our past can leave an energetic imprint…</a:t>
            </a:r>
          </a:p>
          <a:p>
            <a:pPr marL="742950" lvl="1" indent="-285750">
              <a:buFont typeface="Arial" panose="020B0604020202020204" pitchFamily="34" charset="0"/>
              <a:buChar char="•"/>
            </a:pPr>
            <a:endParaRPr lang="en-US" sz="2800" dirty="0">
              <a:solidFill>
                <a:srgbClr val="0070C0"/>
              </a:solidFill>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r>
              <a:rPr lang="en-US" sz="2800" dirty="0">
                <a:solidFill>
                  <a:schemeClr val="accent2">
                    <a:lumMod val="75000"/>
                  </a:schemeClr>
                </a:solidFill>
                <a:latin typeface="Arial" panose="020B0604020202020204" pitchFamily="34" charset="0"/>
                <a:cs typeface="Arial" panose="020B0604020202020204" pitchFamily="34" charset="0"/>
              </a:rPr>
              <a:t>Discordant frequencies can also become lodged in the crystalline structure of our tissue…</a:t>
            </a:r>
          </a:p>
          <a:p>
            <a:pPr marL="742950" lvl="1" indent="-285750">
              <a:buFont typeface="Arial" panose="020B0604020202020204" pitchFamily="34" charset="0"/>
              <a:buChar char="•"/>
            </a:pPr>
            <a:endParaRPr lang="en-US" sz="2800" dirty="0">
              <a:solidFill>
                <a:schemeClr val="accent2">
                  <a:lumMod val="75000"/>
                </a:schemeClr>
              </a:solidFill>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r>
              <a:rPr lang="en-US" sz="2800" dirty="0">
                <a:solidFill>
                  <a:schemeClr val="accent6">
                    <a:lumMod val="75000"/>
                  </a:schemeClr>
                </a:solidFill>
                <a:latin typeface="Arial" panose="020B0604020202020204" pitchFamily="34" charset="0"/>
                <a:cs typeface="Arial" panose="020B0604020202020204" pitchFamily="34" charset="0"/>
              </a:rPr>
              <a:t>Discordant frequencies can create areas of non-coherence that leads to obstructions… </a:t>
            </a:r>
          </a:p>
          <a:p>
            <a:pPr lvl="1"/>
            <a:endParaRPr lang="en-US" sz="2800" dirty="0">
              <a:solidFill>
                <a:schemeClr val="accent6">
                  <a:lumMod val="75000"/>
                </a:schemeClr>
              </a:solidFill>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r>
              <a:rPr lang="en-US" sz="2800" dirty="0">
                <a:solidFill>
                  <a:srgbClr val="7030A0"/>
                </a:solidFill>
                <a:latin typeface="Arial" panose="020B0604020202020204" pitchFamily="34" charset="0"/>
                <a:cs typeface="Arial" panose="020B0604020202020204" pitchFamily="34" charset="0"/>
              </a:rPr>
              <a:t>The breakdown of healthy frequency information can lead to weakened immunity…</a:t>
            </a:r>
            <a:endParaRPr kumimoji="0" lang="en-US" sz="2800" u="none" strike="noStrike" kern="1200" cap="none" spc="0" normalizeH="0" baseline="0" noProof="0" dirty="0">
              <a:ln>
                <a:noFill/>
              </a:ln>
              <a:solidFill>
                <a:srgbClr val="7030A0"/>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8626443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304010" y="680817"/>
            <a:ext cx="8184695" cy="825254"/>
          </a:xfrm>
          <a:prstGeom prst="rect">
            <a:avLst/>
          </a:prstGeom>
        </p:spPr>
        <p:txBody>
          <a:bodyPr wrap="none">
            <a:prstTxWarp prst="textPlain">
              <a:avLst/>
            </a:prstTxWarp>
            <a:spAutoFit/>
          </a:bodyPr>
          <a:lstStyle/>
          <a:p>
            <a:r>
              <a:rPr lang="en-US" sz="2800" cap="small" dirty="0">
                <a:solidFill>
                  <a:srgbClr val="0070C0"/>
                </a:solidFill>
                <a:latin typeface="Arial" panose="020B0604020202020204" pitchFamily="34" charset="0"/>
                <a:ea typeface="Calibri" panose="020F0502020204030204" pitchFamily="34" charset="0"/>
                <a:cs typeface="Arial" panose="020B0604020202020204" pitchFamily="34" charset="0"/>
              </a:rPr>
              <a:t>pain body has become certain patterns of life </a:t>
            </a:r>
            <a:endParaRPr lang="en-US" sz="2800" cap="small" dirty="0">
              <a:solidFill>
                <a:srgbClr val="0070C0"/>
              </a:solidFill>
              <a:latin typeface="Arial" panose="020B0604020202020204" pitchFamily="34" charset="0"/>
              <a:cs typeface="Arial" panose="020B0604020202020204" pitchFamily="34" charset="0"/>
            </a:endParaRPr>
          </a:p>
        </p:txBody>
      </p:sp>
      <p:sp>
        <p:nvSpPr>
          <p:cNvPr id="3" name="Rectangle 2"/>
          <p:cNvSpPr/>
          <p:nvPr/>
        </p:nvSpPr>
        <p:spPr>
          <a:xfrm>
            <a:off x="-272956" y="2026819"/>
            <a:ext cx="12146508" cy="3970318"/>
          </a:xfrm>
          <a:prstGeom prst="rect">
            <a:avLst/>
          </a:prstGeom>
        </p:spPr>
        <p:txBody>
          <a:bodyPr wrap="square">
            <a:spAutoFit/>
          </a:bodyPr>
          <a:lstStyle/>
          <a:p>
            <a:pPr marR="0" lvl="3">
              <a:lnSpc>
                <a:spcPct val="150000"/>
              </a:lnSpc>
              <a:spcBef>
                <a:spcPts val="0"/>
              </a:spcBef>
              <a:spcAft>
                <a:spcPts val="0"/>
              </a:spcAft>
            </a:pPr>
            <a:r>
              <a:rPr lang="en-US" sz="2800" dirty="0">
                <a:solidFill>
                  <a:srgbClr val="7030A0"/>
                </a:solidFill>
                <a:latin typeface="Arial" panose="020B0604020202020204" pitchFamily="34" charset="0"/>
                <a:ea typeface="Calibri" panose="020F0502020204030204" pitchFamily="34" charset="0"/>
                <a:cs typeface="Arial" panose="020B0604020202020204" pitchFamily="34" charset="0"/>
              </a:rPr>
              <a:t>Does the voice in your head have a life of its own?</a:t>
            </a:r>
          </a:p>
          <a:p>
            <a:pPr marR="0" lvl="3">
              <a:lnSpc>
                <a:spcPct val="150000"/>
              </a:lnSpc>
              <a:spcBef>
                <a:spcPts val="0"/>
              </a:spcBef>
              <a:spcAft>
                <a:spcPts val="0"/>
              </a:spcAft>
            </a:pPr>
            <a:endParaRPr lang="en-US" sz="2800" dirty="0">
              <a:latin typeface="Arial" panose="020B0604020202020204" pitchFamily="34" charset="0"/>
              <a:ea typeface="Calibri" panose="020F0502020204030204" pitchFamily="34" charset="0"/>
              <a:cs typeface="Arial" panose="020B0604020202020204" pitchFamily="34" charset="0"/>
            </a:endParaRPr>
          </a:p>
          <a:p>
            <a:pPr marR="0" lvl="3">
              <a:lnSpc>
                <a:spcPct val="150000"/>
              </a:lnSpc>
              <a:spcBef>
                <a:spcPts val="0"/>
              </a:spcBef>
              <a:spcAft>
                <a:spcPts val="0"/>
              </a:spcAft>
            </a:pPr>
            <a:r>
              <a:rPr lang="en-US" sz="2800" dirty="0">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Do you find yourself reenacting the past over and over again?</a:t>
            </a:r>
          </a:p>
          <a:p>
            <a:pPr marR="0" lvl="3">
              <a:lnSpc>
                <a:spcPct val="150000"/>
              </a:lnSpc>
              <a:spcBef>
                <a:spcPts val="0"/>
              </a:spcBef>
              <a:spcAft>
                <a:spcPts val="0"/>
              </a:spcAft>
            </a:pPr>
            <a:endParaRPr lang="en-US" sz="2800" dirty="0">
              <a:latin typeface="Arial" panose="020B0604020202020204" pitchFamily="34" charset="0"/>
              <a:ea typeface="Calibri" panose="020F0502020204030204" pitchFamily="34" charset="0"/>
              <a:cs typeface="Arial" panose="020B0604020202020204" pitchFamily="34" charset="0"/>
            </a:endParaRPr>
          </a:p>
          <a:p>
            <a:pPr marR="0" lvl="3">
              <a:lnSpc>
                <a:spcPct val="150000"/>
              </a:lnSpc>
              <a:spcBef>
                <a:spcPts val="0"/>
              </a:spcBef>
              <a:spcAft>
                <a:spcPts val="800"/>
              </a:spcAft>
            </a:pPr>
            <a:r>
              <a:rPr lang="en-US" sz="2800" dirty="0">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Are you looking for a different way to handle life’s challenging situations?</a:t>
            </a:r>
            <a:endParaRPr lang="en-US" sz="2800" dirty="0">
              <a:solidFill>
                <a:schemeClr val="accent6">
                  <a:lumMod val="75000"/>
                </a:schemeClr>
              </a:solidFill>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24830468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18288" y="119030"/>
            <a:ext cx="8539992" cy="1754326"/>
          </a:xfrm>
          <a:prstGeom prst="rect">
            <a:avLst/>
          </a:prstGeom>
        </p:spPr>
        <p:txBody>
          <a:bodyPr wrap="square">
            <a:spAutoFit/>
          </a:bodyPr>
          <a:lstStyle/>
          <a:p>
            <a:r>
              <a:rPr lang="en-US" dirty="0">
                <a:latin typeface="Arial" panose="020B0604020202020204" pitchFamily="34" charset="0"/>
                <a:ea typeface="Times New Roman" panose="02020603050405020304" pitchFamily="18" charset="0"/>
                <a:cs typeface="Times New Roman" panose="02020603050405020304" pitchFamily="18" charset="0"/>
              </a:rPr>
              <a:t> </a:t>
            </a:r>
            <a:endParaRPr lang="en-US" dirty="0">
              <a:latin typeface="Arial Narrow" panose="020B0606020202030204" pitchFamily="34" charset="0"/>
              <a:ea typeface="Times New Roman" panose="02020603050405020304" pitchFamily="18" charset="0"/>
              <a:cs typeface="Times New Roman" panose="02020603050405020304" pitchFamily="18" charset="0"/>
            </a:endParaRPr>
          </a:p>
          <a:p>
            <a:pPr marL="457200" marR="0">
              <a:spcBef>
                <a:spcPts val="0"/>
              </a:spcBef>
              <a:spcAft>
                <a:spcPts val="0"/>
              </a:spcAft>
            </a:pPr>
            <a:r>
              <a:rPr lang="en-US" sz="2400" b="1" i="1" dirty="0">
                <a:latin typeface="Arial" panose="020B0604020202020204" pitchFamily="34" charset="0"/>
                <a:ea typeface="Times New Roman" panose="02020603050405020304" pitchFamily="18" charset="0"/>
                <a:cs typeface="Times New Roman" panose="02020603050405020304" pitchFamily="18" charset="0"/>
              </a:rPr>
              <a:t> “The psychological rule is that if an inner situation is not made conscious, it will happen outside as fate.” </a:t>
            </a:r>
            <a:endParaRPr lang="en-US" sz="2400" dirty="0">
              <a:latin typeface="Arial Narrow" panose="020B0606020202030204" pitchFamily="34" charset="0"/>
              <a:ea typeface="Times New Roman" panose="02020603050405020304" pitchFamily="18" charset="0"/>
              <a:cs typeface="Times New Roman" panose="02020603050405020304" pitchFamily="18" charset="0"/>
            </a:endParaRPr>
          </a:p>
          <a:p>
            <a:pPr marL="457200" marR="0" algn="r">
              <a:spcBef>
                <a:spcPts val="0"/>
              </a:spcBef>
              <a:spcAft>
                <a:spcPts val="0"/>
              </a:spcAft>
            </a:pPr>
            <a:r>
              <a:rPr lang="en-US" sz="2400" b="1" i="1" dirty="0">
                <a:latin typeface="Arial" panose="020B0604020202020204" pitchFamily="34" charset="0"/>
                <a:ea typeface="Times New Roman" panose="02020603050405020304" pitchFamily="18" charset="0"/>
                <a:cs typeface="Times New Roman" panose="02020603050405020304" pitchFamily="18" charset="0"/>
              </a:rPr>
              <a:t>       ~ Carl Jung</a:t>
            </a:r>
            <a:endParaRPr lang="en-US" sz="2400" dirty="0">
              <a:latin typeface="Arial Narrow" panose="020B0606020202030204" pitchFamily="34" charset="0"/>
              <a:ea typeface="Times New Roman" panose="02020603050405020304" pitchFamily="18" charset="0"/>
              <a:cs typeface="Times New Roman" panose="02020603050405020304" pitchFamily="18" charset="0"/>
            </a:endParaRPr>
          </a:p>
          <a:p>
            <a:r>
              <a:rPr lang="en-US" dirty="0">
                <a:latin typeface="Arial" panose="020B0604020202020204" pitchFamily="34" charset="0"/>
                <a:ea typeface="Times New Roman" panose="02020603050405020304" pitchFamily="18" charset="0"/>
                <a:cs typeface="Times New Roman" panose="02020603050405020304" pitchFamily="18" charset="0"/>
              </a:rPr>
              <a:t> </a:t>
            </a:r>
            <a:endParaRPr lang="en-US" dirty="0">
              <a:latin typeface="Arial Narrow" panose="020B0606020202030204" pitchFamily="34" charset="0"/>
              <a:ea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18288" y="1712105"/>
            <a:ext cx="8884062" cy="5145895"/>
          </a:xfrm>
          <a:prstGeom prst="rect">
            <a:avLst/>
          </a:prstGeom>
        </p:spPr>
      </p:pic>
    </p:spTree>
    <p:extLst>
      <p:ext uri="{BB962C8B-B14F-4D97-AF65-F5344CB8AC3E}">
        <p14:creationId xmlns:p14="http://schemas.microsoft.com/office/powerpoint/2010/main" val="62831893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91673" y="600173"/>
            <a:ext cx="10419007" cy="5632311"/>
          </a:xfrm>
          <a:prstGeom prst="rect">
            <a:avLst/>
          </a:prstGeom>
        </p:spPr>
        <p:txBody>
          <a:bodyPr wrap="square">
            <a:spAutoFit/>
          </a:bodyPr>
          <a:lstStyle/>
          <a:p>
            <a:pPr>
              <a:lnSpc>
                <a:spcPct val="150000"/>
              </a:lnSpc>
            </a:pPr>
            <a:r>
              <a:rPr lang="en-US" sz="2400" dirty="0">
                <a:latin typeface="Arial" panose="020B0604020202020204" pitchFamily="34" charset="0"/>
                <a:cs typeface="Arial" panose="020B0604020202020204" pitchFamily="34" charset="0"/>
              </a:rPr>
              <a:t>“The pain-body wants to survive, just like every other entity in existence, and it can only survive if it gets you to unconsciously identify with it. It can then rise up, take you over, “become you,” and live through you. It needs to get its “food” through you. It will feed on any experience that resonates with its own kind of energy, anything that creates further pain in whatever form: anger, destructiveness, hatred, grief, emotional drama, violence, and even illness. So the pain-body, when it has taken you over, will create a situation in your life that reflects back its own energy frequency for it to feed on. Pain can only feed on pain. Pain cannot feed on joy. It finds it quite indigestible.”</a:t>
            </a:r>
          </a:p>
          <a:p>
            <a:pPr algn="r">
              <a:lnSpc>
                <a:spcPct val="150000"/>
              </a:lnSpc>
            </a:pPr>
            <a:r>
              <a:rPr lang="en-US" sz="2400" dirty="0">
                <a:latin typeface="Arial" panose="020B0604020202020204" pitchFamily="34" charset="0"/>
                <a:cs typeface="Arial" panose="020B0604020202020204" pitchFamily="34" charset="0"/>
              </a:rPr>
              <a:t>~Eckhart Tolle</a:t>
            </a:r>
            <a:endParaRPr lang="en-US" sz="2400" dirty="0">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3659801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73306" y="210688"/>
            <a:ext cx="9211235" cy="1651671"/>
          </a:xfrm>
          <a:prstGeom prst="rect">
            <a:avLst/>
          </a:prstGeom>
          <a:solidFill>
            <a:srgbClr val="6B9B9F"/>
          </a:solidFill>
        </p:spPr>
        <p:style>
          <a:lnRef idx="0">
            <a:schemeClr val="accent2"/>
          </a:lnRef>
          <a:fillRef idx="3">
            <a:schemeClr val="accent2"/>
          </a:fillRef>
          <a:effectRef idx="3">
            <a:schemeClr val="accent2"/>
          </a:effectRef>
          <a:fontRef idx="minor">
            <a:schemeClr val="lt1"/>
          </a:fontRef>
        </p:style>
        <p:txBody>
          <a:bodyPr wrap="square">
            <a:spAutoFit/>
          </a:bodyPr>
          <a:lstStyle/>
          <a:p>
            <a:pPr marR="0" lvl="0" algn="ctr">
              <a:lnSpc>
                <a:spcPct val="150000"/>
              </a:lnSpc>
              <a:spcBef>
                <a:spcPts val="0"/>
              </a:spcBef>
              <a:spcAft>
                <a:spcPts val="800"/>
              </a:spcAft>
            </a:pPr>
            <a:r>
              <a:rPr lang="en-US" sz="3600" cap="small" dirty="0">
                <a:solidFill>
                  <a:schemeClr val="tx1"/>
                </a:solidFill>
                <a:latin typeface="Arial" panose="020B0604020202020204" pitchFamily="34" charset="0"/>
                <a:ea typeface="Calibri" panose="020F0502020204030204" pitchFamily="34" charset="0"/>
                <a:cs typeface="Arial" panose="020B0604020202020204" pitchFamily="34" charset="0"/>
              </a:rPr>
              <a:t>Your Pain Body is attracted to this class because it is ready to be released!</a:t>
            </a:r>
            <a:endParaRPr lang="en-US" sz="3600" cap="small"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3" name="Rectangle 2"/>
          <p:cNvSpPr/>
          <p:nvPr/>
        </p:nvSpPr>
        <p:spPr>
          <a:xfrm>
            <a:off x="1337981" y="2099484"/>
            <a:ext cx="9681883" cy="4524315"/>
          </a:xfrm>
          <a:prstGeom prst="rect">
            <a:avLst/>
          </a:prstGeom>
        </p:spPr>
        <p:txBody>
          <a:bodyPr wrap="square">
            <a:spAutoFit/>
          </a:bodyPr>
          <a:lstStyle/>
          <a:p>
            <a:pPr marL="457200" marR="0" algn="ctr">
              <a:lnSpc>
                <a:spcPct val="200000"/>
              </a:lnSpc>
              <a:spcBef>
                <a:spcPts val="0"/>
              </a:spcBef>
              <a:spcAft>
                <a:spcPts val="0"/>
              </a:spcAft>
            </a:pPr>
            <a:r>
              <a:rPr lang="en-US" sz="2400" dirty="0">
                <a:solidFill>
                  <a:srgbClr val="0070C0"/>
                </a:solidFill>
                <a:latin typeface="Arial" panose="020B0604020202020204" pitchFamily="34" charset="0"/>
                <a:ea typeface="Calibri" panose="020F0502020204030204" pitchFamily="34" charset="0"/>
                <a:cs typeface="Arial" panose="020B0604020202020204" pitchFamily="34" charset="0"/>
              </a:rPr>
              <a:t>Week 1: What is your pain body and how was it made?</a:t>
            </a:r>
          </a:p>
          <a:p>
            <a:pPr marL="457200" marR="0" algn="ctr">
              <a:lnSpc>
                <a:spcPct val="200000"/>
              </a:lnSpc>
              <a:spcBef>
                <a:spcPts val="0"/>
              </a:spcBef>
              <a:spcAft>
                <a:spcPts val="0"/>
              </a:spcAft>
            </a:pPr>
            <a:r>
              <a:rPr lang="en-US" sz="2400" dirty="0">
                <a:solidFill>
                  <a:schemeClr val="accent4">
                    <a:lumMod val="75000"/>
                  </a:schemeClr>
                </a:solidFill>
                <a:latin typeface="Arial" panose="020B0604020202020204" pitchFamily="34" charset="0"/>
                <a:ea typeface="Calibri" panose="020F0502020204030204" pitchFamily="34" charset="0"/>
                <a:cs typeface="Arial" panose="020B0604020202020204" pitchFamily="34" charset="0"/>
              </a:rPr>
              <a:t>Week 2: How the Pain Body renews itself into patterns of our life.</a:t>
            </a:r>
          </a:p>
          <a:p>
            <a:pPr marL="457200" marR="0" algn="ctr">
              <a:lnSpc>
                <a:spcPct val="200000"/>
              </a:lnSpc>
              <a:spcBef>
                <a:spcPts val="0"/>
              </a:spcBef>
              <a:spcAft>
                <a:spcPts val="0"/>
              </a:spcAft>
            </a:pPr>
            <a:r>
              <a:rPr lang="en-US" sz="2400" dirty="0">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Week 3: Awakening to your inner purpose.</a:t>
            </a:r>
          </a:p>
          <a:p>
            <a:pPr marL="457200" marR="0" algn="ctr">
              <a:lnSpc>
                <a:spcPct val="200000"/>
              </a:lnSpc>
              <a:spcBef>
                <a:spcPts val="0"/>
              </a:spcBef>
              <a:spcAft>
                <a:spcPts val="0"/>
              </a:spcAft>
            </a:pPr>
            <a:r>
              <a:rPr lang="en-US" sz="2400" dirty="0">
                <a:solidFill>
                  <a:srgbClr val="FF0000"/>
                </a:solidFill>
                <a:latin typeface="Arial" panose="020B0604020202020204" pitchFamily="34" charset="0"/>
                <a:ea typeface="Calibri" panose="020F0502020204030204" pitchFamily="34" charset="0"/>
                <a:cs typeface="Arial" panose="020B0604020202020204" pitchFamily="34" charset="0"/>
              </a:rPr>
              <a:t>Week 4: Our nations pain body.</a:t>
            </a:r>
          </a:p>
          <a:p>
            <a:pPr marL="457200" marR="0" algn="ctr">
              <a:lnSpc>
                <a:spcPct val="200000"/>
              </a:lnSpc>
              <a:spcBef>
                <a:spcPts val="0"/>
              </a:spcBef>
              <a:spcAft>
                <a:spcPts val="0"/>
              </a:spcAft>
            </a:pPr>
            <a:r>
              <a:rPr lang="en-US" sz="2400" dirty="0">
                <a:solidFill>
                  <a:srgbClr val="002060"/>
                </a:solidFill>
                <a:latin typeface="Arial" panose="020B0604020202020204" pitchFamily="34" charset="0"/>
                <a:ea typeface="Calibri" panose="020F0502020204030204" pitchFamily="34" charset="0"/>
                <a:cs typeface="Arial" panose="020B0604020202020204" pitchFamily="34" charset="0"/>
              </a:rPr>
              <a:t>Week 5: Thoughts, feelings and emotions.</a:t>
            </a:r>
          </a:p>
          <a:p>
            <a:pPr marL="457200" marR="0" algn="ctr">
              <a:lnSpc>
                <a:spcPct val="200000"/>
              </a:lnSpc>
              <a:spcBef>
                <a:spcPts val="0"/>
              </a:spcBef>
              <a:spcAft>
                <a:spcPts val="800"/>
              </a:spcAft>
            </a:pPr>
            <a:r>
              <a:rPr lang="en-US" sz="2400" dirty="0">
                <a:solidFill>
                  <a:srgbClr val="7030A0"/>
                </a:solidFill>
                <a:latin typeface="Arial" panose="020B0604020202020204" pitchFamily="34" charset="0"/>
                <a:ea typeface="Calibri" panose="020F0502020204030204" pitchFamily="34" charset="0"/>
                <a:cs typeface="Arial" panose="020B0604020202020204" pitchFamily="34" charset="0"/>
              </a:rPr>
              <a:t>Week 6: Break Free – Karmic Relief!</a:t>
            </a:r>
            <a:endParaRPr lang="en-US" sz="2400" dirty="0">
              <a:solidFill>
                <a:srgbClr val="7030A0"/>
              </a:solidFill>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77368227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402538" y="714435"/>
            <a:ext cx="8375280" cy="1966372"/>
          </a:xfrm>
          <a:prstGeom prst="rect">
            <a:avLst/>
          </a:prstGeom>
        </p:spPr>
        <p:txBody>
          <a:bodyPr wrap="square">
            <a:spAutoFit/>
          </a:bodyPr>
          <a:lstStyle/>
          <a:p>
            <a:pPr algn="ctr">
              <a:lnSpc>
                <a:spcPct val="107000"/>
              </a:lnSpc>
            </a:pPr>
            <a:r>
              <a:rPr lang="en-US" sz="5400" b="1" i="1" dirty="0">
                <a:solidFill>
                  <a:srgbClr val="833C0B"/>
                </a:solidFill>
                <a:latin typeface="Arial" panose="020B0604020202020204" pitchFamily="34" charset="0"/>
                <a:ea typeface="Calibri" panose="020F0502020204030204" pitchFamily="34" charset="0"/>
                <a:cs typeface="Times New Roman" panose="02020603050405020304" pitchFamily="18" charset="0"/>
              </a:rPr>
              <a:t>Karmic Relief</a:t>
            </a:r>
            <a:r>
              <a:rPr lang="en-US" sz="5400" b="1" dirty="0">
                <a:solidFill>
                  <a:srgbClr val="833C0B"/>
                </a:solidFill>
                <a:latin typeface="Papyrus" panose="03070502060502030205" pitchFamily="66" charset="0"/>
                <a:ea typeface="Calibri" panose="020F0502020204030204" pitchFamily="34" charset="0"/>
                <a:cs typeface="Times New Roman" panose="02020603050405020304" pitchFamily="18" charset="0"/>
              </a:rPr>
              <a:t>; </a:t>
            </a:r>
            <a:r>
              <a:rPr lang="en-US" sz="3200" b="1" dirty="0">
                <a:solidFill>
                  <a:srgbClr val="002060"/>
                </a:solidFill>
                <a:latin typeface="Papyrus" panose="03070502060502030205" pitchFamily="66" charset="0"/>
                <a:ea typeface="Calibri" panose="020F0502020204030204" pitchFamily="34" charset="0"/>
                <a:cs typeface="Times New Roman" panose="02020603050405020304" pitchFamily="18" charset="0"/>
              </a:rPr>
              <a:t>with David Hulse</a:t>
            </a:r>
            <a:endParaRPr lang="en-US" sz="3200" dirty="0">
              <a:latin typeface="Calibri" panose="020F0502020204030204" pitchFamily="34" charset="0"/>
              <a:ea typeface="Calibri" panose="020F0502020204030204" pitchFamily="34" charset="0"/>
              <a:cs typeface="Times New Roman" panose="02020603050405020304" pitchFamily="18" charset="0"/>
            </a:endParaRPr>
          </a:p>
          <a:p>
            <a:pPr algn="ctr"/>
            <a:r>
              <a:rPr lang="en-US" sz="3200" b="1" i="1" dirty="0">
                <a:solidFill>
                  <a:schemeClr val="accent6">
                    <a:lumMod val="75000"/>
                  </a:schemeClr>
                </a:solidFill>
                <a:latin typeface="Arial" panose="020B0604020202020204" pitchFamily="34" charset="0"/>
                <a:ea typeface="Calibri" panose="020F0502020204030204" pitchFamily="34" charset="0"/>
              </a:rPr>
              <a:t>Awaken to the </a:t>
            </a:r>
            <a:r>
              <a:rPr lang="en-US" sz="3200" b="1" i="1" dirty="0" err="1">
                <a:solidFill>
                  <a:schemeClr val="accent6">
                    <a:lumMod val="75000"/>
                  </a:schemeClr>
                </a:solidFill>
                <a:latin typeface="Arial" panose="020B0604020202020204" pitchFamily="34" charset="0"/>
                <a:ea typeface="Calibri" panose="020F0502020204030204" pitchFamily="34" charset="0"/>
              </a:rPr>
              <a:t>UNawakened</a:t>
            </a:r>
            <a:r>
              <a:rPr lang="en-US" sz="3200" b="1" i="1" dirty="0">
                <a:solidFill>
                  <a:schemeClr val="accent6">
                    <a:lumMod val="75000"/>
                  </a:schemeClr>
                </a:solidFill>
                <a:latin typeface="Arial" panose="020B0604020202020204" pitchFamily="34" charset="0"/>
                <a:ea typeface="Calibri" panose="020F0502020204030204" pitchFamily="34" charset="0"/>
              </a:rPr>
              <a:t> You</a:t>
            </a:r>
            <a:r>
              <a:rPr lang="en-US" sz="3200" dirty="0">
                <a:solidFill>
                  <a:schemeClr val="accent6">
                    <a:lumMod val="75000"/>
                  </a:schemeClr>
                </a:solidFill>
                <a:latin typeface="Arial" panose="020B0604020202020204" pitchFamily="34" charset="0"/>
                <a:ea typeface="Calibri" panose="020F0502020204030204" pitchFamily="34" charset="0"/>
              </a:rPr>
              <a:t>!</a:t>
            </a:r>
            <a:br>
              <a:rPr lang="en-US" sz="3200" dirty="0">
                <a:solidFill>
                  <a:schemeClr val="accent6">
                    <a:lumMod val="75000"/>
                  </a:schemeClr>
                </a:solidFill>
                <a:latin typeface="Arial" panose="020B0604020202020204" pitchFamily="34" charset="0"/>
                <a:ea typeface="Calibri" panose="020F0502020204030204" pitchFamily="34" charset="0"/>
              </a:rPr>
            </a:br>
            <a:endParaRPr lang="en-US" sz="3200" dirty="0">
              <a:solidFill>
                <a:schemeClr val="accent6">
                  <a:lumMod val="75000"/>
                </a:schemeClr>
              </a:solidFill>
            </a:endParaRPr>
          </a:p>
        </p:txBody>
      </p:sp>
      <p:sp>
        <p:nvSpPr>
          <p:cNvPr id="3" name="Rectangle 2"/>
          <p:cNvSpPr/>
          <p:nvPr/>
        </p:nvSpPr>
        <p:spPr>
          <a:xfrm>
            <a:off x="2523561" y="3075251"/>
            <a:ext cx="7602069" cy="3224729"/>
          </a:xfrm>
          <a:prstGeom prst="rect">
            <a:avLst/>
          </a:prstGeom>
        </p:spPr>
        <p:txBody>
          <a:bodyPr wrap="square">
            <a:spAutoFit/>
          </a:bodyPr>
          <a:lstStyle/>
          <a:p>
            <a:pPr algn="ctr">
              <a:lnSpc>
                <a:spcPct val="107000"/>
              </a:lnSpc>
              <a:spcAft>
                <a:spcPts val="800"/>
              </a:spcAft>
            </a:pPr>
            <a:r>
              <a:rPr lang="en-US" sz="4000" b="1" cap="small" dirty="0">
                <a:solidFill>
                  <a:srgbClr val="7030A0"/>
                </a:solidFill>
                <a:latin typeface="Arial" panose="020B0604020202020204" pitchFamily="34" charset="0"/>
                <a:ea typeface="Calibri" panose="020F0502020204030204" pitchFamily="34" charset="0"/>
                <a:cs typeface="Times New Roman" panose="02020603050405020304" pitchFamily="18" charset="0"/>
              </a:rPr>
              <a:t>6-week class begins </a:t>
            </a:r>
            <a:br>
              <a:rPr lang="en-US" sz="4000" b="1" cap="small" dirty="0">
                <a:solidFill>
                  <a:srgbClr val="7030A0"/>
                </a:solidFill>
                <a:latin typeface="Arial" panose="020B0604020202020204" pitchFamily="34" charset="0"/>
                <a:ea typeface="Calibri" panose="020F0502020204030204" pitchFamily="34" charset="0"/>
                <a:cs typeface="Times New Roman" panose="02020603050405020304" pitchFamily="18" charset="0"/>
              </a:rPr>
            </a:br>
            <a:r>
              <a:rPr lang="en-US" sz="4000" b="1" cap="small" dirty="0">
                <a:solidFill>
                  <a:srgbClr val="7030A0"/>
                </a:solidFill>
                <a:latin typeface="Arial" panose="020B0604020202020204" pitchFamily="34" charset="0"/>
                <a:ea typeface="Calibri" panose="020F0502020204030204" pitchFamily="34" charset="0"/>
                <a:cs typeface="Times New Roman" panose="02020603050405020304" pitchFamily="18" charset="0"/>
              </a:rPr>
              <a:t>Wednesday, April 5</a:t>
            </a:r>
            <a:r>
              <a:rPr lang="en-US" sz="4000" b="1" cap="small" baseline="30000" dirty="0">
                <a:solidFill>
                  <a:srgbClr val="7030A0"/>
                </a:solidFill>
                <a:latin typeface="Arial" panose="020B0604020202020204" pitchFamily="34" charset="0"/>
                <a:ea typeface="Calibri" panose="020F0502020204030204" pitchFamily="34" charset="0"/>
                <a:cs typeface="Times New Roman" panose="02020603050405020304" pitchFamily="18" charset="0"/>
              </a:rPr>
              <a:t>th</a:t>
            </a:r>
            <a:r>
              <a:rPr lang="en-US" sz="4000" b="1" cap="small" dirty="0">
                <a:solidFill>
                  <a:srgbClr val="7030A0"/>
                </a:solidFill>
                <a:latin typeface="Arial" panose="020B0604020202020204" pitchFamily="34" charset="0"/>
                <a:ea typeface="Calibri" panose="020F0502020204030204" pitchFamily="34" charset="0"/>
                <a:cs typeface="Times New Roman" panose="02020603050405020304" pitchFamily="18" charset="0"/>
              </a:rPr>
              <a:t> – 7PM</a:t>
            </a:r>
            <a:br>
              <a:rPr lang="en-US" sz="4000" b="1" cap="small" dirty="0">
                <a:solidFill>
                  <a:srgbClr val="7030A0"/>
                </a:solidFill>
                <a:latin typeface="Arial" panose="020B0604020202020204" pitchFamily="34" charset="0"/>
                <a:ea typeface="Calibri" panose="020F0502020204030204" pitchFamily="34" charset="0"/>
                <a:cs typeface="Times New Roman" panose="02020603050405020304" pitchFamily="18" charset="0"/>
              </a:rPr>
            </a:br>
            <a:endParaRPr lang="en-US" sz="4000" b="1" dirty="0">
              <a:solidFill>
                <a:srgbClr val="7030A0"/>
              </a:solidFill>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US" sz="3200" b="1" cap="small" dirty="0">
                <a:solidFill>
                  <a:srgbClr val="92D050"/>
                </a:solidFill>
                <a:latin typeface="Arial" panose="020B0604020202020204" pitchFamily="34" charset="0"/>
                <a:ea typeface="Calibri" panose="020F0502020204030204" pitchFamily="34" charset="0"/>
                <a:cs typeface="Times New Roman" panose="02020603050405020304" pitchFamily="18" charset="0"/>
              </a:rPr>
              <a:t>Energy Exchange</a:t>
            </a:r>
            <a:r>
              <a:rPr lang="en-US" sz="3200" cap="small" dirty="0">
                <a:solidFill>
                  <a:srgbClr val="92D050"/>
                </a:solidFill>
                <a:latin typeface="Arial" panose="020B0604020202020204" pitchFamily="34" charset="0"/>
                <a:ea typeface="Calibri" panose="020F0502020204030204" pitchFamily="34" charset="0"/>
                <a:cs typeface="Times New Roman" panose="02020603050405020304" pitchFamily="18" charset="0"/>
              </a:rPr>
              <a:t>: </a:t>
            </a:r>
            <a:r>
              <a:rPr lang="en-US" sz="3200" cap="small" dirty="0">
                <a:solidFill>
                  <a:schemeClr val="accent2">
                    <a:lumMod val="75000"/>
                  </a:schemeClr>
                </a:solidFill>
                <a:latin typeface="Arial" panose="020B0604020202020204" pitchFamily="34" charset="0"/>
                <a:ea typeface="Calibri" panose="020F0502020204030204" pitchFamily="34" charset="0"/>
                <a:cs typeface="Times New Roman" panose="02020603050405020304" pitchFamily="18" charset="0"/>
              </a:rPr>
              <a:t>$15 per class </a:t>
            </a:r>
            <a:r>
              <a:rPr lang="en-US" sz="3200" cap="small" dirty="0">
                <a:solidFill>
                  <a:srgbClr val="0070C0"/>
                </a:solidFill>
                <a:latin typeface="Arial" panose="020B0604020202020204" pitchFamily="34" charset="0"/>
                <a:ea typeface="Calibri" panose="020F0502020204030204" pitchFamily="34" charset="0"/>
                <a:cs typeface="Times New Roman" panose="02020603050405020304" pitchFamily="18" charset="0"/>
              </a:rPr>
              <a:t>or</a:t>
            </a:r>
            <a:r>
              <a:rPr lang="en-US" sz="3200" cap="small"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3200" cap="small" dirty="0">
                <a:solidFill>
                  <a:srgbClr val="C00000"/>
                </a:solidFill>
                <a:latin typeface="Arial" panose="020B0604020202020204" pitchFamily="34" charset="0"/>
                <a:ea typeface="Calibri" panose="020F0502020204030204" pitchFamily="34" charset="0"/>
                <a:cs typeface="Times New Roman" panose="02020603050405020304" pitchFamily="18" charset="0"/>
              </a:rPr>
              <a:t>$60 for entire series</a:t>
            </a:r>
            <a:endParaRPr lang="en-US" sz="32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9862039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430</TotalTime>
  <Words>403</Words>
  <Application>Microsoft Office PowerPoint</Application>
  <PresentationFormat>Widescreen</PresentationFormat>
  <Paragraphs>36</Paragraphs>
  <Slides>8</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8</vt:i4>
      </vt:variant>
    </vt:vector>
  </HeadingPairs>
  <TitlesOfParts>
    <vt:vector size="16" baseType="lpstr">
      <vt:lpstr>Arial</vt:lpstr>
      <vt:lpstr>Arial Narrow</vt:lpstr>
      <vt:lpstr>Arial Rounded MT Bold</vt:lpstr>
      <vt:lpstr>Calibri</vt:lpstr>
      <vt:lpstr>Calibri Light</vt:lpstr>
      <vt:lpstr>Papyrus</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Deborah Fitch</dc:creator>
  <cp:lastModifiedBy>Deb</cp:lastModifiedBy>
  <cp:revision>47</cp:revision>
  <dcterms:created xsi:type="dcterms:W3CDTF">2016-11-01T20:42:42Z</dcterms:created>
  <dcterms:modified xsi:type="dcterms:W3CDTF">2017-03-29T20:28:07Z</dcterms:modified>
</cp:coreProperties>
</file>